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8"/>
  </p:notesMasterIdLst>
  <p:handoutMasterIdLst>
    <p:handoutMasterId r:id="rId79"/>
  </p:handoutMasterIdLst>
  <p:sldIdLst>
    <p:sldId id="257" r:id="rId2"/>
    <p:sldId id="258" r:id="rId3"/>
    <p:sldId id="338" r:id="rId4"/>
    <p:sldId id="339" r:id="rId5"/>
    <p:sldId id="340" r:id="rId6"/>
    <p:sldId id="341" r:id="rId7"/>
    <p:sldId id="342" r:id="rId8"/>
    <p:sldId id="343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04" r:id="rId21"/>
    <p:sldId id="305" r:id="rId22"/>
    <p:sldId id="306" r:id="rId23"/>
    <p:sldId id="308" r:id="rId24"/>
    <p:sldId id="309" r:id="rId25"/>
    <p:sldId id="310" r:id="rId26"/>
    <p:sldId id="275" r:id="rId27"/>
    <p:sldId id="344" r:id="rId28"/>
    <p:sldId id="333" r:id="rId29"/>
    <p:sldId id="347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311" r:id="rId44"/>
    <p:sldId id="312" r:id="rId45"/>
    <p:sldId id="313" r:id="rId46"/>
    <p:sldId id="346" r:id="rId47"/>
    <p:sldId id="316" r:id="rId48"/>
    <p:sldId id="317" r:id="rId49"/>
    <p:sldId id="335" r:id="rId50"/>
    <p:sldId id="334" r:id="rId51"/>
    <p:sldId id="348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336" r:id="rId62"/>
    <p:sldId id="337" r:id="rId63"/>
    <p:sldId id="299" r:id="rId64"/>
    <p:sldId id="319" r:id="rId65"/>
    <p:sldId id="332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01" r:id="rId7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8" autoAdjust="0"/>
    <p:restoredTop sz="94660"/>
  </p:normalViewPr>
  <p:slideViewPr>
    <p:cSldViewPr>
      <p:cViewPr varScale="1">
        <p:scale>
          <a:sx n="106" d="100"/>
          <a:sy n="106" d="100"/>
        </p:scale>
        <p:origin x="9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6BB41E3-0EDE-40FE-8AD6-170943B0C7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9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F7128F4-9335-4B6D-B8EA-D6B6A73327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5F39A3-7881-4274-AD46-8266FC71654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2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27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192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85DC1E-D1D7-427D-A5BE-218A86F6D0F2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F1BAB2-4306-44D1-94FB-01C7CE555DB9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7FF76E-7313-418E-BCF2-C22E3C4DFEDD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EC3FE2-B2B4-47F0-8C32-3F8C2577BF50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B7B7AF-B50E-449F-93D8-123F704CFE36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80803F-9814-4FFF-BEBA-C5012338367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47</a:t>
            </a: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1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295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775683-3CD8-465A-9FCE-78C1A061C193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97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97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975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397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FC5745-AD84-4ECD-9FAE-FEC6563802EF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99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47</a:t>
            </a:r>
          </a:p>
        </p:txBody>
      </p:sp>
      <p:sp>
        <p:nvSpPr>
          <p:cNvPr id="8499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99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999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500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47F182-3A77-4067-BE04-C6E36FB7764D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307EAC-4E10-4249-BC0F-E0907CE1FF16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276D44-C2BF-452B-9F33-CB0528A3AB76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1DA8A1-5359-487B-AAF5-246D65B2F902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7B2E93-8ED0-4CC3-AE33-B662A2592BB2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57148-F25E-4422-BACC-341AF16C7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11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11A0E-5F37-4F40-8713-F74EEC4274C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46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96665-1CAE-4A71-A5DD-AD63F134F2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66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ACC0E-B478-4C73-8709-45FAD1D164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53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E0ED4-F458-4B85-99CE-C20747EE34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18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A92B3-E735-48D2-84A5-DF95E56F7B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44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3141D-EDD5-4313-ACE2-1E6C128A95C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83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D2506-090B-446F-B9F7-2F06ED5D5C2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61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A57DF-BC1B-47B6-9F07-C0692D7D7E8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90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952FF-3B21-434B-8893-5B679D452E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94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F9FB4-528C-4488-9D68-553FB973DC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80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28580709-FB4B-4CF4-A5D6-C7FF5BBF19E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8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9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0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2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4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5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6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3.xml"/><Relationship Id="rId18" Type="http://schemas.openxmlformats.org/officeDocument/2006/relationships/slide" Target="slide56.xml"/><Relationship Id="rId3" Type="http://schemas.openxmlformats.org/officeDocument/2006/relationships/slide" Target="slide9.xml"/><Relationship Id="rId21" Type="http://schemas.openxmlformats.org/officeDocument/2006/relationships/slide" Target="slide63.xml"/><Relationship Id="rId7" Type="http://schemas.openxmlformats.org/officeDocument/2006/relationships/slide" Target="slide8.xml"/><Relationship Id="rId12" Type="http://schemas.openxmlformats.org/officeDocument/2006/relationships/slide" Target="slide32.xml"/><Relationship Id="rId17" Type="http://schemas.openxmlformats.org/officeDocument/2006/relationships/slide" Target="slide55.xml"/><Relationship Id="rId2" Type="http://schemas.openxmlformats.org/officeDocument/2006/relationships/slide" Target="slide2.xml"/><Relationship Id="rId16" Type="http://schemas.openxmlformats.org/officeDocument/2006/relationships/slide" Target="slide40.xml"/><Relationship Id="rId20" Type="http://schemas.openxmlformats.org/officeDocument/2006/relationships/slide" Target="slide5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30.xml"/><Relationship Id="rId5" Type="http://schemas.openxmlformats.org/officeDocument/2006/relationships/slide" Target="slide6.xml"/><Relationship Id="rId15" Type="http://schemas.openxmlformats.org/officeDocument/2006/relationships/slide" Target="slide39.xml"/><Relationship Id="rId10" Type="http://schemas.openxmlformats.org/officeDocument/2006/relationships/slide" Target="slide17.xml"/><Relationship Id="rId19" Type="http://schemas.openxmlformats.org/officeDocument/2006/relationships/slide" Target="slide54.xml"/><Relationship Id="rId4" Type="http://schemas.openxmlformats.org/officeDocument/2006/relationships/slide" Target="slide5.xml"/><Relationship Id="rId9" Type="http://schemas.openxmlformats.org/officeDocument/2006/relationships/slide" Target="slide16.xml"/><Relationship Id="rId14" Type="http://schemas.openxmlformats.org/officeDocument/2006/relationships/slide" Target="slide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057400"/>
            <a:ext cx="5656263" cy="2332038"/>
          </a:xfrm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6200" b="1" smtClean="0">
                <a:solidFill>
                  <a:srgbClr val="CC0000"/>
                </a:solidFill>
              </a:rPr>
              <a:t>Individual </a:t>
            </a:r>
            <a:br>
              <a:rPr lang="en-US" altLang="en-US" sz="6200" b="1" smtClean="0">
                <a:solidFill>
                  <a:srgbClr val="CC0000"/>
                </a:solidFill>
              </a:rPr>
            </a:br>
            <a:r>
              <a:rPr lang="en-US" altLang="en-US" sz="6200" b="1" smtClean="0">
                <a:solidFill>
                  <a:srgbClr val="CC0000"/>
                </a:solidFill>
              </a:rPr>
              <a:t>		Markets:</a:t>
            </a:r>
            <a:br>
              <a:rPr lang="en-US" altLang="en-US" sz="6200" b="1" smtClean="0">
                <a:solidFill>
                  <a:srgbClr val="CC0000"/>
                </a:solidFill>
              </a:rPr>
            </a:br>
            <a:r>
              <a:rPr lang="en-US" altLang="en-US" sz="6200" b="1" i="1" smtClean="0">
                <a:solidFill>
                  <a:schemeClr val="tx1"/>
                </a:solidFill>
              </a:rPr>
              <a:t>Demand &amp; Supply</a:t>
            </a:r>
            <a:r>
              <a:rPr lang="en-US" altLang="en-US" sz="6100" b="1" i="1" smtClean="0">
                <a:solidFill>
                  <a:schemeClr val="tx1"/>
                </a:solidFill>
              </a:rPr>
              <a:t/>
            </a:r>
            <a:br>
              <a:rPr lang="en-US" altLang="en-US" sz="6100" b="1" i="1" smtClean="0">
                <a:solidFill>
                  <a:schemeClr val="tx1"/>
                </a:solidFill>
              </a:rPr>
            </a:br>
            <a:endParaRPr lang="en-US" altLang="en-US" sz="6100" b="1" i="1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029200"/>
            <a:ext cx="5740400" cy="1050925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CC000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0" i="1" smtClean="0">
                <a:solidFill>
                  <a:schemeClr val="tx1"/>
                </a:solidFill>
              </a:rPr>
              <a:t> Mr. Griffin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0" i="1" smtClean="0">
                <a:solidFill>
                  <a:schemeClr val="tx1"/>
                </a:solidFill>
              </a:rPr>
              <a:t>AP Economics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0" i="1" smtClean="0">
                <a:solidFill>
                  <a:schemeClr val="tx1"/>
                </a:solidFill>
              </a:rPr>
              <a:t>Montgomery High School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6799263" y="5700713"/>
            <a:ext cx="471487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3117850" y="4759325"/>
            <a:ext cx="471488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DEMAND</a:t>
            </a: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12316" name="Line 6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2317" name="Line 7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2318" name="Line 8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2319" name="Line 9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2320" name="Line 10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2321" name="Line 11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2322" name="Line 12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2323" name="Line 13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2324" name="Line 14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2325" name="Line 15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2326" name="Line 16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2327" name="Line 17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2328" name="Line 18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12294" name="Group 19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12314" name="Line 20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21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5" name="Rectangle 22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2296" name="Rectangle 23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2297" name="Rectangle 24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1674813" y="4479925"/>
            <a:ext cx="1287462" cy="6254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1</a:t>
            </a:r>
          </a:p>
        </p:txBody>
      </p:sp>
      <p:grpSp>
        <p:nvGrpSpPr>
          <p:cNvPr id="12300" name="Group 27"/>
          <p:cNvGrpSpPr>
            <a:grpSpLocks/>
          </p:cNvGrpSpPr>
          <p:nvPr/>
        </p:nvGrpSpPr>
        <p:grpSpPr bwMode="auto">
          <a:xfrm>
            <a:off x="1924050" y="1965325"/>
            <a:ext cx="873125" cy="2963863"/>
            <a:chOff x="433" y="739"/>
            <a:chExt cx="625" cy="1899"/>
          </a:xfrm>
        </p:grpSpPr>
        <p:sp>
          <p:nvSpPr>
            <p:cNvPr id="12310" name="Line 28"/>
            <p:cNvSpPr>
              <a:spLocks noChangeShapeType="1"/>
            </p:cNvSpPr>
            <p:nvPr/>
          </p:nvSpPr>
          <p:spPr bwMode="auto">
            <a:xfrm>
              <a:off x="711" y="778"/>
              <a:ext cx="0" cy="1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29"/>
            <p:cNvSpPr>
              <a:spLocks noChangeShapeType="1"/>
            </p:cNvSpPr>
            <p:nvPr/>
          </p:nvSpPr>
          <p:spPr bwMode="auto">
            <a:xfrm>
              <a:off x="433" y="114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Text Box 30"/>
            <p:cNvSpPr txBox="1">
              <a:spLocks noChangeArrowheads="1"/>
            </p:cNvSpPr>
            <p:nvPr/>
          </p:nvSpPr>
          <p:spPr bwMode="auto">
            <a:xfrm>
              <a:off x="453" y="739"/>
              <a:ext cx="243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12313" name="Text Box 31"/>
            <p:cNvSpPr txBox="1">
              <a:spLocks noChangeArrowheads="1"/>
            </p:cNvSpPr>
            <p:nvPr/>
          </p:nvSpPr>
          <p:spPr bwMode="auto">
            <a:xfrm>
              <a:off x="742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D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12301" name="Text Box 32"/>
          <p:cNvSpPr txBox="1">
            <a:spLocks noChangeArrowheads="1"/>
          </p:cNvSpPr>
          <p:nvPr/>
        </p:nvSpPr>
        <p:spPr bwMode="auto">
          <a:xfrm>
            <a:off x="1800225" y="2528888"/>
            <a:ext cx="4905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12302" name="Text Box 33"/>
          <p:cNvSpPr txBox="1">
            <a:spLocks noChangeArrowheads="1"/>
          </p:cNvSpPr>
          <p:nvPr/>
        </p:nvSpPr>
        <p:spPr bwMode="auto">
          <a:xfrm>
            <a:off x="2371725" y="2520950"/>
            <a:ext cx="4953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80</a:t>
            </a:r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6938963" y="4921250"/>
            <a:ext cx="165100" cy="217488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2304" name="Text Box 35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12305" name="Text Box 36"/>
          <p:cNvSpPr txBox="1">
            <a:spLocks noChangeArrowheads="1"/>
          </p:cNvSpPr>
          <p:nvPr/>
        </p:nvSpPr>
        <p:spPr bwMode="auto">
          <a:xfrm>
            <a:off x="4524375" y="6253163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12306" name="Text Box 37"/>
          <p:cNvSpPr txBox="1">
            <a:spLocks noChangeArrowheads="1"/>
          </p:cNvSpPr>
          <p:nvPr/>
        </p:nvSpPr>
        <p:spPr bwMode="auto">
          <a:xfrm>
            <a:off x="1936750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5222875" y="1695450"/>
            <a:ext cx="3368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CC0000"/>
                </a:solidFill>
                <a:latin typeface="Times New Roman" panose="02020603050405020304" pitchFamily="18" charset="0"/>
              </a:rPr>
              <a:t>Plot the Points</a:t>
            </a:r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2962275" y="4787900"/>
            <a:ext cx="3938588" cy="2428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309" name="Text Box 40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10   20   30   40   50   60   70   </a:t>
            </a:r>
            <a:r>
              <a:rPr lang="en-US" altLang="en-US" sz="1800" b="1">
                <a:solidFill>
                  <a:srgbClr val="CC0000"/>
                </a:solidFill>
              </a:rPr>
              <a:t>80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61" grpId="0" animBg="1"/>
      <p:bldP spid="14370" grpId="0" animBg="1"/>
      <p:bldP spid="1437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5664200" y="5735638"/>
            <a:ext cx="471488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CC0000"/>
                </a:solidFill>
                <a:latin typeface="Times New Roman" panose="02020603050405020304" pitchFamily="18" charset="0"/>
              </a:rPr>
              <a:t>55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100388" y="3973513"/>
            <a:ext cx="471487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13341" name="Line 5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3342" name="Line 6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3343" name="Line 7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3344" name="Line 8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3345" name="Line 9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3346" name="Line 10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3347" name="Line 11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3348" name="Line 12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3349" name="Line 13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3350" name="Line 14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3351" name="Line 15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3352" name="Line 16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3353" name="Line 17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13317" name="Group 18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13339" name="Line 19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Line 20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8" name="Rectangle 21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3319" name="Rectangle 22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3320" name="Rectangle 23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3321" name="Oval 24"/>
          <p:cNvSpPr>
            <a:spLocks noChangeArrowheads="1"/>
          </p:cNvSpPr>
          <p:nvPr/>
        </p:nvSpPr>
        <p:spPr bwMode="auto">
          <a:xfrm>
            <a:off x="1674813" y="3990975"/>
            <a:ext cx="1287462" cy="6254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322" name="Text Box 25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13323" name="Group 26"/>
          <p:cNvGrpSpPr>
            <a:grpSpLocks/>
          </p:cNvGrpSpPr>
          <p:nvPr/>
        </p:nvGrpSpPr>
        <p:grpSpPr bwMode="auto">
          <a:xfrm>
            <a:off x="1924050" y="1965325"/>
            <a:ext cx="873125" cy="2963863"/>
            <a:chOff x="433" y="739"/>
            <a:chExt cx="625" cy="1899"/>
          </a:xfrm>
        </p:grpSpPr>
        <p:sp>
          <p:nvSpPr>
            <p:cNvPr id="13335" name="Line 27"/>
            <p:cNvSpPr>
              <a:spLocks noChangeShapeType="1"/>
            </p:cNvSpPr>
            <p:nvPr/>
          </p:nvSpPr>
          <p:spPr bwMode="auto">
            <a:xfrm>
              <a:off x="711" y="778"/>
              <a:ext cx="0" cy="1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Line 28"/>
            <p:cNvSpPr>
              <a:spLocks noChangeShapeType="1"/>
            </p:cNvSpPr>
            <p:nvPr/>
          </p:nvSpPr>
          <p:spPr bwMode="auto">
            <a:xfrm>
              <a:off x="433" y="114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Text Box 29"/>
            <p:cNvSpPr txBox="1">
              <a:spLocks noChangeArrowheads="1"/>
            </p:cNvSpPr>
            <p:nvPr/>
          </p:nvSpPr>
          <p:spPr bwMode="auto">
            <a:xfrm>
              <a:off x="453" y="739"/>
              <a:ext cx="243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13338" name="Text Box 30"/>
            <p:cNvSpPr txBox="1">
              <a:spLocks noChangeArrowheads="1"/>
            </p:cNvSpPr>
            <p:nvPr/>
          </p:nvSpPr>
          <p:spPr bwMode="auto">
            <a:xfrm>
              <a:off x="742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D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13324" name="Text Box 31"/>
          <p:cNvSpPr txBox="1">
            <a:spLocks noChangeArrowheads="1"/>
          </p:cNvSpPr>
          <p:nvPr/>
        </p:nvSpPr>
        <p:spPr bwMode="auto">
          <a:xfrm>
            <a:off x="1800225" y="2528888"/>
            <a:ext cx="4905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13325" name="Text Box 32"/>
          <p:cNvSpPr txBox="1">
            <a:spLocks noChangeArrowheads="1"/>
          </p:cNvSpPr>
          <p:nvPr/>
        </p:nvSpPr>
        <p:spPr bwMode="auto">
          <a:xfrm>
            <a:off x="2371725" y="2520950"/>
            <a:ext cx="4953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80</a:t>
            </a:r>
          </a:p>
        </p:txBody>
      </p:sp>
      <p:sp>
        <p:nvSpPr>
          <p:cNvPr id="15393" name="Oval 33"/>
          <p:cNvSpPr>
            <a:spLocks noChangeArrowheads="1"/>
          </p:cNvSpPr>
          <p:nvPr/>
        </p:nvSpPr>
        <p:spPr bwMode="auto">
          <a:xfrm>
            <a:off x="5821363" y="4154488"/>
            <a:ext cx="166687" cy="215900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327" name="Oval 34"/>
          <p:cNvSpPr>
            <a:spLocks noChangeArrowheads="1"/>
          </p:cNvSpPr>
          <p:nvPr/>
        </p:nvSpPr>
        <p:spPr bwMode="auto">
          <a:xfrm>
            <a:off x="6938963" y="4921250"/>
            <a:ext cx="165100" cy="217488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328" name="Text Box 35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13329" name="Text Box 36"/>
          <p:cNvSpPr txBox="1">
            <a:spLocks noChangeArrowheads="1"/>
          </p:cNvSpPr>
          <p:nvPr/>
        </p:nvSpPr>
        <p:spPr bwMode="auto">
          <a:xfrm>
            <a:off x="4524375" y="6253163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13330" name="Text Box 37"/>
          <p:cNvSpPr txBox="1">
            <a:spLocks noChangeArrowheads="1"/>
          </p:cNvSpPr>
          <p:nvPr/>
        </p:nvSpPr>
        <p:spPr bwMode="auto">
          <a:xfrm>
            <a:off x="1936750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13331" name="Text Box 38"/>
          <p:cNvSpPr txBox="1">
            <a:spLocks noChangeArrowheads="1"/>
          </p:cNvSpPr>
          <p:nvPr/>
        </p:nvSpPr>
        <p:spPr bwMode="auto">
          <a:xfrm>
            <a:off x="5222875" y="1695450"/>
            <a:ext cx="3368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CC0000"/>
                </a:solidFill>
                <a:latin typeface="Times New Roman" panose="02020603050405020304" pitchFamily="18" charset="0"/>
              </a:rPr>
              <a:t>Plot the Points</a:t>
            </a: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2941638" y="4278313"/>
            <a:ext cx="2830512" cy="650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333" name="Text Box 40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10   20   30   40   50   60   70   80</a:t>
            </a:r>
          </a:p>
        </p:txBody>
      </p:sp>
      <p:sp>
        <p:nvSpPr>
          <p:cNvPr id="13334" name="Rectangle 41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DEMAND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4791075" y="5892800"/>
            <a:ext cx="471488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3100388" y="3152775"/>
            <a:ext cx="471487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14366" name="Line 5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4367" name="Line 6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4368" name="Line 7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4369" name="Line 8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4370" name="Line 9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4371" name="Line 10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4372" name="Line 11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4373" name="Line 12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4374" name="Line 13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4375" name="Line 14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4376" name="Line 15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4377" name="Line 16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4378" name="Line 17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14341" name="Group 18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14364" name="Line 19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Line 20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2" name="Rectangle 21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343" name="Rectangle 22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4344" name="Rectangle 23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4345" name="Oval 24"/>
          <p:cNvSpPr>
            <a:spLocks noChangeArrowheads="1"/>
          </p:cNvSpPr>
          <p:nvPr/>
        </p:nvSpPr>
        <p:spPr bwMode="auto">
          <a:xfrm>
            <a:off x="1674813" y="3527425"/>
            <a:ext cx="1287462" cy="6254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346" name="Text Box 25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CC0000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14347" name="Group 26"/>
          <p:cNvGrpSpPr>
            <a:grpSpLocks/>
          </p:cNvGrpSpPr>
          <p:nvPr/>
        </p:nvGrpSpPr>
        <p:grpSpPr bwMode="auto">
          <a:xfrm>
            <a:off x="1924050" y="1965325"/>
            <a:ext cx="873125" cy="2963863"/>
            <a:chOff x="433" y="739"/>
            <a:chExt cx="625" cy="1899"/>
          </a:xfrm>
        </p:grpSpPr>
        <p:sp>
          <p:nvSpPr>
            <p:cNvPr id="14360" name="Line 27"/>
            <p:cNvSpPr>
              <a:spLocks noChangeShapeType="1"/>
            </p:cNvSpPr>
            <p:nvPr/>
          </p:nvSpPr>
          <p:spPr bwMode="auto">
            <a:xfrm>
              <a:off x="711" y="778"/>
              <a:ext cx="0" cy="1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28"/>
            <p:cNvSpPr>
              <a:spLocks noChangeShapeType="1"/>
            </p:cNvSpPr>
            <p:nvPr/>
          </p:nvSpPr>
          <p:spPr bwMode="auto">
            <a:xfrm>
              <a:off x="433" y="114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2" name="Text Box 29"/>
            <p:cNvSpPr txBox="1">
              <a:spLocks noChangeArrowheads="1"/>
            </p:cNvSpPr>
            <p:nvPr/>
          </p:nvSpPr>
          <p:spPr bwMode="auto">
            <a:xfrm>
              <a:off x="453" y="739"/>
              <a:ext cx="243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14363" name="Text Box 30"/>
            <p:cNvSpPr txBox="1">
              <a:spLocks noChangeArrowheads="1"/>
            </p:cNvSpPr>
            <p:nvPr/>
          </p:nvSpPr>
          <p:spPr bwMode="auto">
            <a:xfrm>
              <a:off x="742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D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14348" name="Text Box 31"/>
          <p:cNvSpPr txBox="1">
            <a:spLocks noChangeArrowheads="1"/>
          </p:cNvSpPr>
          <p:nvPr/>
        </p:nvSpPr>
        <p:spPr bwMode="auto">
          <a:xfrm>
            <a:off x="1800225" y="2528888"/>
            <a:ext cx="4905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14349" name="Text Box 32"/>
          <p:cNvSpPr txBox="1">
            <a:spLocks noChangeArrowheads="1"/>
          </p:cNvSpPr>
          <p:nvPr/>
        </p:nvSpPr>
        <p:spPr bwMode="auto">
          <a:xfrm>
            <a:off x="2371725" y="2520950"/>
            <a:ext cx="4953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80</a:t>
            </a:r>
          </a:p>
        </p:txBody>
      </p:sp>
      <p:sp>
        <p:nvSpPr>
          <p:cNvPr id="16417" name="Oval 33"/>
          <p:cNvSpPr>
            <a:spLocks noChangeArrowheads="1"/>
          </p:cNvSpPr>
          <p:nvPr/>
        </p:nvSpPr>
        <p:spPr bwMode="auto">
          <a:xfrm>
            <a:off x="4965700" y="3333750"/>
            <a:ext cx="165100" cy="217488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351" name="Oval 34"/>
          <p:cNvSpPr>
            <a:spLocks noChangeArrowheads="1"/>
          </p:cNvSpPr>
          <p:nvPr/>
        </p:nvSpPr>
        <p:spPr bwMode="auto">
          <a:xfrm>
            <a:off x="5821363" y="4154488"/>
            <a:ext cx="166687" cy="215900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352" name="Oval 35"/>
          <p:cNvSpPr>
            <a:spLocks noChangeArrowheads="1"/>
          </p:cNvSpPr>
          <p:nvPr/>
        </p:nvSpPr>
        <p:spPr bwMode="auto">
          <a:xfrm>
            <a:off x="6938963" y="4921250"/>
            <a:ext cx="165100" cy="217488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353" name="Text Box 36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14354" name="Text Box 37"/>
          <p:cNvSpPr txBox="1">
            <a:spLocks noChangeArrowheads="1"/>
          </p:cNvSpPr>
          <p:nvPr/>
        </p:nvSpPr>
        <p:spPr bwMode="auto">
          <a:xfrm>
            <a:off x="4524375" y="6253163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14355" name="Text Box 38"/>
          <p:cNvSpPr txBox="1">
            <a:spLocks noChangeArrowheads="1"/>
          </p:cNvSpPr>
          <p:nvPr/>
        </p:nvSpPr>
        <p:spPr bwMode="auto">
          <a:xfrm>
            <a:off x="1936750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14356" name="Text Box 39"/>
          <p:cNvSpPr txBox="1">
            <a:spLocks noChangeArrowheads="1"/>
          </p:cNvSpPr>
          <p:nvPr/>
        </p:nvSpPr>
        <p:spPr bwMode="auto">
          <a:xfrm>
            <a:off x="5222875" y="1695450"/>
            <a:ext cx="3368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CC0000"/>
                </a:solidFill>
                <a:latin typeface="Times New Roman" panose="02020603050405020304" pitchFamily="18" charset="0"/>
              </a:rPr>
              <a:t>Plot the Points</a:t>
            </a:r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 flipV="1">
            <a:off x="2954338" y="3516313"/>
            <a:ext cx="1987550" cy="3873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358" name="Text Box 41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10   20   30   40   50   60   70   80</a:t>
            </a:r>
          </a:p>
        </p:txBody>
      </p:sp>
      <p:sp>
        <p:nvSpPr>
          <p:cNvPr id="14359" name="Rectangle 42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DEMAND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4127500" y="5700713"/>
            <a:ext cx="471488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3117850" y="2332038"/>
            <a:ext cx="471488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15391" name="Line 5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5392" name="Line 6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5393" name="Line 7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5394" name="Line 8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5395" name="Line 9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5396" name="Line 10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5397" name="Line 11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5398" name="Line 12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5399" name="Line 13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5400" name="Line 14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5401" name="Line 15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5402" name="Line 16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5403" name="Line 17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15365" name="Group 18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15389" name="Line 19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Line 20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6" name="Rectangle 21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5368" name="Rectangle 23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5369" name="Oval 24"/>
          <p:cNvSpPr>
            <a:spLocks noChangeArrowheads="1"/>
          </p:cNvSpPr>
          <p:nvPr/>
        </p:nvSpPr>
        <p:spPr bwMode="auto">
          <a:xfrm>
            <a:off x="1674813" y="3030538"/>
            <a:ext cx="1287462" cy="6254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370" name="Text Box 25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15371" name="Group 26"/>
          <p:cNvGrpSpPr>
            <a:grpSpLocks/>
          </p:cNvGrpSpPr>
          <p:nvPr/>
        </p:nvGrpSpPr>
        <p:grpSpPr bwMode="auto">
          <a:xfrm>
            <a:off x="1924050" y="1965325"/>
            <a:ext cx="873125" cy="2963863"/>
            <a:chOff x="433" y="739"/>
            <a:chExt cx="625" cy="1899"/>
          </a:xfrm>
        </p:grpSpPr>
        <p:sp>
          <p:nvSpPr>
            <p:cNvPr id="15385" name="Line 27"/>
            <p:cNvSpPr>
              <a:spLocks noChangeShapeType="1"/>
            </p:cNvSpPr>
            <p:nvPr/>
          </p:nvSpPr>
          <p:spPr bwMode="auto">
            <a:xfrm>
              <a:off x="711" y="778"/>
              <a:ext cx="0" cy="1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Line 28"/>
            <p:cNvSpPr>
              <a:spLocks noChangeShapeType="1"/>
            </p:cNvSpPr>
            <p:nvPr/>
          </p:nvSpPr>
          <p:spPr bwMode="auto">
            <a:xfrm>
              <a:off x="433" y="114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Text Box 29"/>
            <p:cNvSpPr txBox="1">
              <a:spLocks noChangeArrowheads="1"/>
            </p:cNvSpPr>
            <p:nvPr/>
          </p:nvSpPr>
          <p:spPr bwMode="auto">
            <a:xfrm>
              <a:off x="453" y="739"/>
              <a:ext cx="243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15388" name="Text Box 30"/>
            <p:cNvSpPr txBox="1">
              <a:spLocks noChangeArrowheads="1"/>
            </p:cNvSpPr>
            <p:nvPr/>
          </p:nvSpPr>
          <p:spPr bwMode="auto">
            <a:xfrm>
              <a:off x="742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D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15372" name="Text Box 31"/>
          <p:cNvSpPr txBox="1">
            <a:spLocks noChangeArrowheads="1"/>
          </p:cNvSpPr>
          <p:nvPr/>
        </p:nvSpPr>
        <p:spPr bwMode="auto">
          <a:xfrm>
            <a:off x="1800225" y="2528888"/>
            <a:ext cx="4905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15373" name="Text Box 32"/>
          <p:cNvSpPr txBox="1">
            <a:spLocks noChangeArrowheads="1"/>
          </p:cNvSpPr>
          <p:nvPr/>
        </p:nvSpPr>
        <p:spPr bwMode="auto">
          <a:xfrm>
            <a:off x="2371725" y="2520950"/>
            <a:ext cx="493713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80</a:t>
            </a:r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4308475" y="2497138"/>
            <a:ext cx="166688" cy="217487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375" name="Oval 34"/>
          <p:cNvSpPr>
            <a:spLocks noChangeArrowheads="1"/>
          </p:cNvSpPr>
          <p:nvPr/>
        </p:nvSpPr>
        <p:spPr bwMode="auto">
          <a:xfrm>
            <a:off x="4965700" y="3333750"/>
            <a:ext cx="165100" cy="217488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376" name="Oval 35"/>
          <p:cNvSpPr>
            <a:spLocks noChangeArrowheads="1"/>
          </p:cNvSpPr>
          <p:nvPr/>
        </p:nvSpPr>
        <p:spPr bwMode="auto">
          <a:xfrm>
            <a:off x="5821363" y="4154488"/>
            <a:ext cx="166687" cy="215900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377" name="Oval 36"/>
          <p:cNvSpPr>
            <a:spLocks noChangeArrowheads="1"/>
          </p:cNvSpPr>
          <p:nvPr/>
        </p:nvSpPr>
        <p:spPr bwMode="auto">
          <a:xfrm>
            <a:off x="6938963" y="4921250"/>
            <a:ext cx="165100" cy="217488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378" name="Text Box 37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15379" name="Text Box 38"/>
          <p:cNvSpPr txBox="1">
            <a:spLocks noChangeArrowheads="1"/>
          </p:cNvSpPr>
          <p:nvPr/>
        </p:nvSpPr>
        <p:spPr bwMode="auto">
          <a:xfrm>
            <a:off x="4524375" y="6253163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15380" name="Text Box 39"/>
          <p:cNvSpPr txBox="1">
            <a:spLocks noChangeArrowheads="1"/>
          </p:cNvSpPr>
          <p:nvPr/>
        </p:nvSpPr>
        <p:spPr bwMode="auto">
          <a:xfrm>
            <a:off x="1936750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15381" name="Text Box 40"/>
          <p:cNvSpPr txBox="1">
            <a:spLocks noChangeArrowheads="1"/>
          </p:cNvSpPr>
          <p:nvPr/>
        </p:nvSpPr>
        <p:spPr bwMode="auto">
          <a:xfrm>
            <a:off x="5222875" y="1695450"/>
            <a:ext cx="3368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CC0000"/>
                </a:solidFill>
                <a:latin typeface="Times New Roman" panose="02020603050405020304" pitchFamily="18" charset="0"/>
              </a:rPr>
              <a:t>Plot the Points</a:t>
            </a:r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 flipV="1">
            <a:off x="2941638" y="2708275"/>
            <a:ext cx="1384300" cy="6127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5383" name="Text Box 42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</a:t>
            </a:r>
            <a:r>
              <a:rPr lang="en-US" altLang="en-US" sz="1800" b="1">
                <a:solidFill>
                  <a:srgbClr val="CC0000"/>
                </a:solidFill>
              </a:rPr>
              <a:t>20</a:t>
            </a:r>
            <a:r>
              <a:rPr lang="en-US" altLang="en-US" sz="1800" b="1">
                <a:solidFill>
                  <a:schemeClr val="tx1"/>
                </a:solidFill>
              </a:rPr>
              <a:t>   30   40   50   60   70   80</a:t>
            </a:r>
          </a:p>
        </p:txBody>
      </p:sp>
      <p:sp>
        <p:nvSpPr>
          <p:cNvPr id="15384" name="Rectangle 43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DEMAND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3117850" y="1528763"/>
            <a:ext cx="471488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3690938" y="5700713"/>
            <a:ext cx="471487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16416" name="Line 5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17" name="Line 6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18" name="Line 7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19" name="Line 8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20" name="Line 9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21" name="Line 10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22" name="Line 11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23" name="Line 12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24" name="Line 13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25" name="Line 14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26" name="Line 15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27" name="Line 16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28" name="Line 17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16389" name="Group 18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16414" name="Line 19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Line 20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0" name="Rectangle 21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6391" name="Rectangle 22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6392" name="Rectangle 23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6393" name="Oval 24"/>
          <p:cNvSpPr>
            <a:spLocks noChangeArrowheads="1"/>
          </p:cNvSpPr>
          <p:nvPr/>
        </p:nvSpPr>
        <p:spPr bwMode="auto">
          <a:xfrm>
            <a:off x="1636713" y="2532063"/>
            <a:ext cx="1287462" cy="6254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394" name="Text Box 25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3300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16395" name="Group 26"/>
          <p:cNvGrpSpPr>
            <a:grpSpLocks/>
          </p:cNvGrpSpPr>
          <p:nvPr/>
        </p:nvGrpSpPr>
        <p:grpSpPr bwMode="auto">
          <a:xfrm>
            <a:off x="1924050" y="1965325"/>
            <a:ext cx="873125" cy="2963863"/>
            <a:chOff x="433" y="739"/>
            <a:chExt cx="625" cy="1899"/>
          </a:xfrm>
        </p:grpSpPr>
        <p:sp>
          <p:nvSpPr>
            <p:cNvPr id="16410" name="Line 27"/>
            <p:cNvSpPr>
              <a:spLocks noChangeShapeType="1"/>
            </p:cNvSpPr>
            <p:nvPr/>
          </p:nvSpPr>
          <p:spPr bwMode="auto">
            <a:xfrm>
              <a:off x="711" y="778"/>
              <a:ext cx="0" cy="1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Line 28"/>
            <p:cNvSpPr>
              <a:spLocks noChangeShapeType="1"/>
            </p:cNvSpPr>
            <p:nvPr/>
          </p:nvSpPr>
          <p:spPr bwMode="auto">
            <a:xfrm>
              <a:off x="433" y="114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Text Box 29"/>
            <p:cNvSpPr txBox="1">
              <a:spLocks noChangeArrowheads="1"/>
            </p:cNvSpPr>
            <p:nvPr/>
          </p:nvSpPr>
          <p:spPr bwMode="auto">
            <a:xfrm>
              <a:off x="453" y="739"/>
              <a:ext cx="243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16413" name="Text Box 30"/>
            <p:cNvSpPr txBox="1">
              <a:spLocks noChangeArrowheads="1"/>
            </p:cNvSpPr>
            <p:nvPr/>
          </p:nvSpPr>
          <p:spPr bwMode="auto">
            <a:xfrm>
              <a:off x="742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D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16396" name="Text Box 31"/>
          <p:cNvSpPr txBox="1">
            <a:spLocks noChangeArrowheads="1"/>
          </p:cNvSpPr>
          <p:nvPr/>
        </p:nvSpPr>
        <p:spPr bwMode="auto">
          <a:xfrm>
            <a:off x="1800225" y="2528888"/>
            <a:ext cx="4905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16397" name="Text Box 32"/>
          <p:cNvSpPr txBox="1">
            <a:spLocks noChangeArrowheads="1"/>
          </p:cNvSpPr>
          <p:nvPr/>
        </p:nvSpPr>
        <p:spPr bwMode="auto">
          <a:xfrm>
            <a:off x="2371725" y="2520950"/>
            <a:ext cx="4953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80</a:t>
            </a:r>
          </a:p>
        </p:txBody>
      </p:sp>
      <p:sp>
        <p:nvSpPr>
          <p:cNvPr id="18465" name="Oval 33"/>
          <p:cNvSpPr>
            <a:spLocks noChangeArrowheads="1"/>
          </p:cNvSpPr>
          <p:nvPr/>
        </p:nvSpPr>
        <p:spPr bwMode="auto">
          <a:xfrm>
            <a:off x="3821113" y="1677988"/>
            <a:ext cx="166687" cy="217487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399" name="Oval 34"/>
          <p:cNvSpPr>
            <a:spLocks noChangeArrowheads="1"/>
          </p:cNvSpPr>
          <p:nvPr/>
        </p:nvSpPr>
        <p:spPr bwMode="auto">
          <a:xfrm>
            <a:off x="4308475" y="2497138"/>
            <a:ext cx="166688" cy="217487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400" name="Oval 35"/>
          <p:cNvSpPr>
            <a:spLocks noChangeArrowheads="1"/>
          </p:cNvSpPr>
          <p:nvPr/>
        </p:nvSpPr>
        <p:spPr bwMode="auto">
          <a:xfrm>
            <a:off x="4965700" y="3333750"/>
            <a:ext cx="165100" cy="217488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401" name="Oval 36"/>
          <p:cNvSpPr>
            <a:spLocks noChangeArrowheads="1"/>
          </p:cNvSpPr>
          <p:nvPr/>
        </p:nvSpPr>
        <p:spPr bwMode="auto">
          <a:xfrm>
            <a:off x="5821363" y="4154488"/>
            <a:ext cx="166687" cy="215900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402" name="Oval 37"/>
          <p:cNvSpPr>
            <a:spLocks noChangeArrowheads="1"/>
          </p:cNvSpPr>
          <p:nvPr/>
        </p:nvSpPr>
        <p:spPr bwMode="auto">
          <a:xfrm>
            <a:off x="6938963" y="4921250"/>
            <a:ext cx="165100" cy="217488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403" name="Text Box 38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16404" name="Text Box 39"/>
          <p:cNvSpPr txBox="1">
            <a:spLocks noChangeArrowheads="1"/>
          </p:cNvSpPr>
          <p:nvPr/>
        </p:nvSpPr>
        <p:spPr bwMode="auto">
          <a:xfrm>
            <a:off x="4524375" y="6253163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16405" name="Text Box 40"/>
          <p:cNvSpPr txBox="1">
            <a:spLocks noChangeArrowheads="1"/>
          </p:cNvSpPr>
          <p:nvPr/>
        </p:nvSpPr>
        <p:spPr bwMode="auto">
          <a:xfrm>
            <a:off x="1936750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16406" name="Text Box 41"/>
          <p:cNvSpPr txBox="1">
            <a:spLocks noChangeArrowheads="1"/>
          </p:cNvSpPr>
          <p:nvPr/>
        </p:nvSpPr>
        <p:spPr bwMode="auto">
          <a:xfrm>
            <a:off x="5222875" y="1695450"/>
            <a:ext cx="3368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CC0000"/>
                </a:solidFill>
                <a:latin typeface="Times New Roman" panose="02020603050405020304" pitchFamily="18" charset="0"/>
              </a:rPr>
              <a:t>Plot the Points</a:t>
            </a:r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flipV="1">
            <a:off x="2884488" y="1916113"/>
            <a:ext cx="931862" cy="8016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408" name="Text Box 43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10</a:t>
            </a:r>
            <a:r>
              <a:rPr lang="en-US" altLang="en-US" sz="1800" b="1">
                <a:solidFill>
                  <a:schemeClr val="tx1"/>
                </a:solidFill>
              </a:rPr>
              <a:t>   20   30   40   50   60   70   80</a:t>
            </a:r>
          </a:p>
        </p:txBody>
      </p:sp>
      <p:sp>
        <p:nvSpPr>
          <p:cNvPr id="16409" name="Rectangle 44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DEMAND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17438" name="Line 3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7439" name="Line 4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7440" name="Line 5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7441" name="Line 6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7442" name="Line 7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7443" name="Line 8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7444" name="Line 9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7445" name="Line 10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7446" name="Line 11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7447" name="Line 12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7448" name="Line 13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7449" name="Line 14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7450" name="Line 15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17411" name="Group 16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17436" name="Line 17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Line 18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2" name="Rectangle 19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7413" name="Rectangle 20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7414" name="Rectangle 21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7415" name="Text Box 22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17416" name="Group 23"/>
          <p:cNvGrpSpPr>
            <a:grpSpLocks/>
          </p:cNvGrpSpPr>
          <p:nvPr/>
        </p:nvGrpSpPr>
        <p:grpSpPr bwMode="auto">
          <a:xfrm>
            <a:off x="1924050" y="1965325"/>
            <a:ext cx="873125" cy="2963863"/>
            <a:chOff x="433" y="739"/>
            <a:chExt cx="625" cy="1899"/>
          </a:xfrm>
        </p:grpSpPr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>
              <a:off x="711" y="778"/>
              <a:ext cx="0" cy="1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>
              <a:off x="433" y="114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453" y="739"/>
              <a:ext cx="243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742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D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17417" name="Text Box 28"/>
          <p:cNvSpPr txBox="1">
            <a:spLocks noChangeArrowheads="1"/>
          </p:cNvSpPr>
          <p:nvPr/>
        </p:nvSpPr>
        <p:spPr bwMode="auto">
          <a:xfrm>
            <a:off x="1800225" y="2528888"/>
            <a:ext cx="4905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2371725" y="2520950"/>
            <a:ext cx="493713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80</a:t>
            </a:r>
          </a:p>
        </p:txBody>
      </p:sp>
      <p:sp>
        <p:nvSpPr>
          <p:cNvPr id="19486" name="Freeform 30"/>
          <p:cNvSpPr>
            <a:spLocks/>
          </p:cNvSpPr>
          <p:nvPr/>
        </p:nvSpPr>
        <p:spPr bwMode="auto">
          <a:xfrm>
            <a:off x="3927475" y="1824038"/>
            <a:ext cx="3482975" cy="3403600"/>
          </a:xfrm>
          <a:custGeom>
            <a:avLst/>
            <a:gdLst>
              <a:gd name="T0" fmla="*/ 0 w 4387"/>
              <a:gd name="T1" fmla="*/ 0 h 4289"/>
              <a:gd name="T2" fmla="*/ 2147483647 w 4387"/>
              <a:gd name="T3" fmla="*/ 2147483647 h 4289"/>
              <a:gd name="T4" fmla="*/ 2147483647 w 4387"/>
              <a:gd name="T5" fmla="*/ 2147483647 h 4289"/>
              <a:gd name="T6" fmla="*/ 2147483647 w 4387"/>
              <a:gd name="T7" fmla="*/ 2147483647 h 4289"/>
              <a:gd name="T8" fmla="*/ 2147483647 w 4387"/>
              <a:gd name="T9" fmla="*/ 2147483647 h 4289"/>
              <a:gd name="T10" fmla="*/ 2147483647 w 4387"/>
              <a:gd name="T11" fmla="*/ 2147483647 h 4289"/>
              <a:gd name="T12" fmla="*/ 2147483647 w 4387"/>
              <a:gd name="T13" fmla="*/ 2147483647 h 4289"/>
              <a:gd name="T14" fmla="*/ 2147483647 w 4387"/>
              <a:gd name="T15" fmla="*/ 2147483647 h 4289"/>
              <a:gd name="T16" fmla="*/ 2147483647 w 4387"/>
              <a:gd name="T17" fmla="*/ 2147483647 h 4289"/>
              <a:gd name="T18" fmla="*/ 2147483647 w 4387"/>
              <a:gd name="T19" fmla="*/ 2147483647 h 4289"/>
              <a:gd name="T20" fmla="*/ 2147483647 w 4387"/>
              <a:gd name="T21" fmla="*/ 2147483647 h 4289"/>
              <a:gd name="T22" fmla="*/ 2147483647 w 4387"/>
              <a:gd name="T23" fmla="*/ 2147483647 h 4289"/>
              <a:gd name="T24" fmla="*/ 2147483647 w 4387"/>
              <a:gd name="T25" fmla="*/ 2147483647 h 4289"/>
              <a:gd name="T26" fmla="*/ 2147483647 w 4387"/>
              <a:gd name="T27" fmla="*/ 2147483647 h 4289"/>
              <a:gd name="T28" fmla="*/ 2147483647 w 4387"/>
              <a:gd name="T29" fmla="*/ 2147483647 h 4289"/>
              <a:gd name="T30" fmla="*/ 2147483647 w 4387"/>
              <a:gd name="T31" fmla="*/ 2147483647 h 4289"/>
              <a:gd name="T32" fmla="*/ 2147483647 w 4387"/>
              <a:gd name="T33" fmla="*/ 2147483647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 cmpd="sng">
            <a:solidFill>
              <a:srgbClr val="0000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7412038" y="5011738"/>
            <a:ext cx="441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421" name="Oval 32"/>
          <p:cNvSpPr>
            <a:spLocks noChangeArrowheads="1"/>
          </p:cNvSpPr>
          <p:nvPr/>
        </p:nvSpPr>
        <p:spPr bwMode="auto">
          <a:xfrm>
            <a:off x="3821113" y="1677988"/>
            <a:ext cx="166687" cy="217487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7422" name="Oval 33"/>
          <p:cNvSpPr>
            <a:spLocks noChangeArrowheads="1"/>
          </p:cNvSpPr>
          <p:nvPr/>
        </p:nvSpPr>
        <p:spPr bwMode="auto">
          <a:xfrm>
            <a:off x="4308475" y="2497138"/>
            <a:ext cx="166688" cy="217487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7423" name="Oval 34"/>
          <p:cNvSpPr>
            <a:spLocks noChangeArrowheads="1"/>
          </p:cNvSpPr>
          <p:nvPr/>
        </p:nvSpPr>
        <p:spPr bwMode="auto">
          <a:xfrm>
            <a:off x="4965700" y="3333750"/>
            <a:ext cx="165100" cy="217488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7424" name="Oval 35"/>
          <p:cNvSpPr>
            <a:spLocks noChangeArrowheads="1"/>
          </p:cNvSpPr>
          <p:nvPr/>
        </p:nvSpPr>
        <p:spPr bwMode="auto">
          <a:xfrm>
            <a:off x="5821363" y="4154488"/>
            <a:ext cx="166687" cy="215900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7425" name="Oval 36"/>
          <p:cNvSpPr>
            <a:spLocks noChangeArrowheads="1"/>
          </p:cNvSpPr>
          <p:nvPr/>
        </p:nvSpPr>
        <p:spPr bwMode="auto">
          <a:xfrm>
            <a:off x="6938963" y="4921250"/>
            <a:ext cx="165100" cy="217488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7426" name="Text Box 37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17427" name="Text Box 38"/>
          <p:cNvSpPr txBox="1">
            <a:spLocks noChangeArrowheads="1"/>
          </p:cNvSpPr>
          <p:nvPr/>
        </p:nvSpPr>
        <p:spPr bwMode="auto">
          <a:xfrm>
            <a:off x="4524375" y="6253163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17428" name="Text Box 39"/>
          <p:cNvSpPr txBox="1">
            <a:spLocks noChangeArrowheads="1"/>
          </p:cNvSpPr>
          <p:nvPr/>
        </p:nvSpPr>
        <p:spPr bwMode="auto">
          <a:xfrm>
            <a:off x="1936750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5029200" y="1695450"/>
            <a:ext cx="3843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i="1">
                <a:solidFill>
                  <a:srgbClr val="CC0000"/>
                </a:solidFill>
                <a:latin typeface="Times New Roman" panose="02020603050405020304" pitchFamily="18" charset="0"/>
              </a:rPr>
              <a:t>Connect the Points</a:t>
            </a:r>
          </a:p>
        </p:txBody>
      </p:sp>
      <p:sp>
        <p:nvSpPr>
          <p:cNvPr id="17430" name="Text Box 41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10   20   30   40   50   60   70   80</a:t>
            </a:r>
          </a:p>
        </p:txBody>
      </p:sp>
      <p:sp>
        <p:nvSpPr>
          <p:cNvPr id="17431" name="Rectangle 42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DEMAND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7" grpId="0" autoUpdateAnimBg="0"/>
      <p:bldP spid="1949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18457" name="Line 3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8458" name="Line 4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8459" name="Line 5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8460" name="Line 6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8461" name="Line 7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8462" name="Line 8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8463" name="Line 9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8464" name="Line 10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8465" name="Line 11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8466" name="Line 12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8467" name="Line 13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8468" name="Line 14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8469" name="Line 15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18435" name="Group 16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18455" name="Line 17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Line 18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6" name="Rectangle 19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8437" name="Rectangle 20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8438" name="Rectangle 21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8439" name="Text Box 22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18440" name="Group 23"/>
          <p:cNvGrpSpPr>
            <a:grpSpLocks/>
          </p:cNvGrpSpPr>
          <p:nvPr/>
        </p:nvGrpSpPr>
        <p:grpSpPr bwMode="auto">
          <a:xfrm>
            <a:off x="1924050" y="1965325"/>
            <a:ext cx="873125" cy="2963863"/>
            <a:chOff x="433" y="739"/>
            <a:chExt cx="625" cy="1899"/>
          </a:xfrm>
        </p:grpSpPr>
        <p:sp>
          <p:nvSpPr>
            <p:cNvPr id="18451" name="Line 24"/>
            <p:cNvSpPr>
              <a:spLocks noChangeShapeType="1"/>
            </p:cNvSpPr>
            <p:nvPr/>
          </p:nvSpPr>
          <p:spPr bwMode="auto">
            <a:xfrm>
              <a:off x="711" y="778"/>
              <a:ext cx="0" cy="1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Line 25"/>
            <p:cNvSpPr>
              <a:spLocks noChangeShapeType="1"/>
            </p:cNvSpPr>
            <p:nvPr/>
          </p:nvSpPr>
          <p:spPr bwMode="auto">
            <a:xfrm>
              <a:off x="433" y="114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Text Box 26"/>
            <p:cNvSpPr txBox="1">
              <a:spLocks noChangeArrowheads="1"/>
            </p:cNvSpPr>
            <p:nvPr/>
          </p:nvSpPr>
          <p:spPr bwMode="auto">
            <a:xfrm>
              <a:off x="453" y="739"/>
              <a:ext cx="243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18454" name="Text Box 27"/>
            <p:cNvSpPr txBox="1">
              <a:spLocks noChangeArrowheads="1"/>
            </p:cNvSpPr>
            <p:nvPr/>
          </p:nvSpPr>
          <p:spPr bwMode="auto">
            <a:xfrm>
              <a:off x="742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D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18441" name="Text Box 28"/>
          <p:cNvSpPr txBox="1">
            <a:spLocks noChangeArrowheads="1"/>
          </p:cNvSpPr>
          <p:nvPr/>
        </p:nvSpPr>
        <p:spPr bwMode="auto">
          <a:xfrm>
            <a:off x="1800225" y="2528888"/>
            <a:ext cx="4905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18442" name="Text Box 29"/>
          <p:cNvSpPr txBox="1">
            <a:spLocks noChangeArrowheads="1"/>
          </p:cNvSpPr>
          <p:nvPr/>
        </p:nvSpPr>
        <p:spPr bwMode="auto">
          <a:xfrm>
            <a:off x="2371725" y="2520950"/>
            <a:ext cx="4953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80</a:t>
            </a:r>
          </a:p>
        </p:txBody>
      </p:sp>
      <p:sp>
        <p:nvSpPr>
          <p:cNvPr id="18443" name="Freeform 30"/>
          <p:cNvSpPr>
            <a:spLocks/>
          </p:cNvSpPr>
          <p:nvPr/>
        </p:nvSpPr>
        <p:spPr bwMode="auto">
          <a:xfrm>
            <a:off x="3927475" y="1824038"/>
            <a:ext cx="3482975" cy="3403600"/>
          </a:xfrm>
          <a:custGeom>
            <a:avLst/>
            <a:gdLst>
              <a:gd name="T0" fmla="*/ 0 w 4387"/>
              <a:gd name="T1" fmla="*/ 0 h 4289"/>
              <a:gd name="T2" fmla="*/ 2147483647 w 4387"/>
              <a:gd name="T3" fmla="*/ 2147483647 h 4289"/>
              <a:gd name="T4" fmla="*/ 2147483647 w 4387"/>
              <a:gd name="T5" fmla="*/ 2147483647 h 4289"/>
              <a:gd name="T6" fmla="*/ 2147483647 w 4387"/>
              <a:gd name="T7" fmla="*/ 2147483647 h 4289"/>
              <a:gd name="T8" fmla="*/ 2147483647 w 4387"/>
              <a:gd name="T9" fmla="*/ 2147483647 h 4289"/>
              <a:gd name="T10" fmla="*/ 2147483647 w 4387"/>
              <a:gd name="T11" fmla="*/ 2147483647 h 4289"/>
              <a:gd name="T12" fmla="*/ 2147483647 w 4387"/>
              <a:gd name="T13" fmla="*/ 2147483647 h 4289"/>
              <a:gd name="T14" fmla="*/ 2147483647 w 4387"/>
              <a:gd name="T15" fmla="*/ 2147483647 h 4289"/>
              <a:gd name="T16" fmla="*/ 2147483647 w 4387"/>
              <a:gd name="T17" fmla="*/ 2147483647 h 4289"/>
              <a:gd name="T18" fmla="*/ 2147483647 w 4387"/>
              <a:gd name="T19" fmla="*/ 2147483647 h 4289"/>
              <a:gd name="T20" fmla="*/ 2147483647 w 4387"/>
              <a:gd name="T21" fmla="*/ 2147483647 h 4289"/>
              <a:gd name="T22" fmla="*/ 2147483647 w 4387"/>
              <a:gd name="T23" fmla="*/ 2147483647 h 4289"/>
              <a:gd name="T24" fmla="*/ 2147483647 w 4387"/>
              <a:gd name="T25" fmla="*/ 2147483647 h 4289"/>
              <a:gd name="T26" fmla="*/ 2147483647 w 4387"/>
              <a:gd name="T27" fmla="*/ 2147483647 h 4289"/>
              <a:gd name="T28" fmla="*/ 2147483647 w 4387"/>
              <a:gd name="T29" fmla="*/ 2147483647 h 4289"/>
              <a:gd name="T30" fmla="*/ 2147483647 w 4387"/>
              <a:gd name="T31" fmla="*/ 2147483647 h 4289"/>
              <a:gd name="T32" fmla="*/ 2147483647 w 4387"/>
              <a:gd name="T33" fmla="*/ 2147483647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 cmpd="sng">
            <a:solidFill>
              <a:srgbClr val="0000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Rectangle 31"/>
          <p:cNvSpPr>
            <a:spLocks noChangeArrowheads="1"/>
          </p:cNvSpPr>
          <p:nvPr/>
        </p:nvSpPr>
        <p:spPr bwMode="auto">
          <a:xfrm>
            <a:off x="7412038" y="5011738"/>
            <a:ext cx="441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445" name="Text Box 32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18446" name="Text Box 33"/>
          <p:cNvSpPr txBox="1">
            <a:spLocks noChangeArrowheads="1"/>
          </p:cNvSpPr>
          <p:nvPr/>
        </p:nvSpPr>
        <p:spPr bwMode="auto">
          <a:xfrm>
            <a:off x="4524375" y="6253163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18447" name="Text Box 34"/>
          <p:cNvSpPr txBox="1">
            <a:spLocks noChangeArrowheads="1"/>
          </p:cNvSpPr>
          <p:nvPr/>
        </p:nvSpPr>
        <p:spPr bwMode="auto">
          <a:xfrm>
            <a:off x="1936750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18448" name="Text Box 35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10   20   30   40   50   60   70   80</a:t>
            </a:r>
          </a:p>
        </p:txBody>
      </p:sp>
      <p:sp>
        <p:nvSpPr>
          <p:cNvPr id="18449" name="AutoShape 36"/>
          <p:cNvSpPr>
            <a:spLocks noChangeArrowheads="1"/>
          </p:cNvSpPr>
          <p:nvPr/>
        </p:nvSpPr>
        <p:spPr bwMode="auto">
          <a:xfrm>
            <a:off x="3117850" y="1111250"/>
            <a:ext cx="5203825" cy="3722688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What if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Demand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Increases?</a:t>
            </a:r>
          </a:p>
        </p:txBody>
      </p:sp>
      <p:sp>
        <p:nvSpPr>
          <p:cNvPr id="18450" name="Rectangle 37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DEMAND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19497" name="Line 3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498" name="Line 4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499" name="Line 5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500" name="Line 6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501" name="Line 7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502" name="Line 8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503" name="Line 9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504" name="Line 10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505" name="Line 11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506" name="Line 12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507" name="Line 13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508" name="Line 14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509" name="Line 15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19459" name="Group 16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19495" name="Line 17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Line 18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0" name="Rectangle 19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9461" name="Rectangle 20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9462" name="Rectangle 21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9463" name="Text Box 22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19464" name="Group 23"/>
          <p:cNvGrpSpPr>
            <a:grpSpLocks/>
          </p:cNvGrpSpPr>
          <p:nvPr/>
        </p:nvGrpSpPr>
        <p:grpSpPr bwMode="auto">
          <a:xfrm>
            <a:off x="1924050" y="1965325"/>
            <a:ext cx="873125" cy="2963863"/>
            <a:chOff x="433" y="739"/>
            <a:chExt cx="625" cy="1899"/>
          </a:xfrm>
        </p:grpSpPr>
        <p:sp>
          <p:nvSpPr>
            <p:cNvPr id="19491" name="Line 24"/>
            <p:cNvSpPr>
              <a:spLocks noChangeShapeType="1"/>
            </p:cNvSpPr>
            <p:nvPr/>
          </p:nvSpPr>
          <p:spPr bwMode="auto">
            <a:xfrm>
              <a:off x="711" y="778"/>
              <a:ext cx="0" cy="1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Line 25"/>
            <p:cNvSpPr>
              <a:spLocks noChangeShapeType="1"/>
            </p:cNvSpPr>
            <p:nvPr/>
          </p:nvSpPr>
          <p:spPr bwMode="auto">
            <a:xfrm>
              <a:off x="433" y="114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Text Box 26"/>
            <p:cNvSpPr txBox="1">
              <a:spLocks noChangeArrowheads="1"/>
            </p:cNvSpPr>
            <p:nvPr/>
          </p:nvSpPr>
          <p:spPr bwMode="auto">
            <a:xfrm>
              <a:off x="453" y="739"/>
              <a:ext cx="243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19494" name="Text Box 27"/>
            <p:cNvSpPr txBox="1">
              <a:spLocks noChangeArrowheads="1"/>
            </p:cNvSpPr>
            <p:nvPr/>
          </p:nvSpPr>
          <p:spPr bwMode="auto">
            <a:xfrm>
              <a:off x="742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D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19465" name="Text Box 28"/>
          <p:cNvSpPr txBox="1">
            <a:spLocks noChangeArrowheads="1"/>
          </p:cNvSpPr>
          <p:nvPr/>
        </p:nvSpPr>
        <p:spPr bwMode="auto">
          <a:xfrm>
            <a:off x="1800225" y="2528888"/>
            <a:ext cx="4905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19466" name="Freeform 29"/>
          <p:cNvSpPr>
            <a:spLocks/>
          </p:cNvSpPr>
          <p:nvPr/>
        </p:nvSpPr>
        <p:spPr bwMode="auto">
          <a:xfrm>
            <a:off x="3927475" y="1824038"/>
            <a:ext cx="3482975" cy="3403600"/>
          </a:xfrm>
          <a:custGeom>
            <a:avLst/>
            <a:gdLst>
              <a:gd name="T0" fmla="*/ 0 w 4387"/>
              <a:gd name="T1" fmla="*/ 0 h 4289"/>
              <a:gd name="T2" fmla="*/ 2147483647 w 4387"/>
              <a:gd name="T3" fmla="*/ 2147483647 h 4289"/>
              <a:gd name="T4" fmla="*/ 2147483647 w 4387"/>
              <a:gd name="T5" fmla="*/ 2147483647 h 4289"/>
              <a:gd name="T6" fmla="*/ 2147483647 w 4387"/>
              <a:gd name="T7" fmla="*/ 2147483647 h 4289"/>
              <a:gd name="T8" fmla="*/ 2147483647 w 4387"/>
              <a:gd name="T9" fmla="*/ 2147483647 h 4289"/>
              <a:gd name="T10" fmla="*/ 2147483647 w 4387"/>
              <a:gd name="T11" fmla="*/ 2147483647 h 4289"/>
              <a:gd name="T12" fmla="*/ 2147483647 w 4387"/>
              <a:gd name="T13" fmla="*/ 2147483647 h 4289"/>
              <a:gd name="T14" fmla="*/ 2147483647 w 4387"/>
              <a:gd name="T15" fmla="*/ 2147483647 h 4289"/>
              <a:gd name="T16" fmla="*/ 2147483647 w 4387"/>
              <a:gd name="T17" fmla="*/ 2147483647 h 4289"/>
              <a:gd name="T18" fmla="*/ 2147483647 w 4387"/>
              <a:gd name="T19" fmla="*/ 2147483647 h 4289"/>
              <a:gd name="T20" fmla="*/ 2147483647 w 4387"/>
              <a:gd name="T21" fmla="*/ 2147483647 h 4289"/>
              <a:gd name="T22" fmla="*/ 2147483647 w 4387"/>
              <a:gd name="T23" fmla="*/ 2147483647 h 4289"/>
              <a:gd name="T24" fmla="*/ 2147483647 w 4387"/>
              <a:gd name="T25" fmla="*/ 2147483647 h 4289"/>
              <a:gd name="T26" fmla="*/ 2147483647 w 4387"/>
              <a:gd name="T27" fmla="*/ 2147483647 h 4289"/>
              <a:gd name="T28" fmla="*/ 2147483647 w 4387"/>
              <a:gd name="T29" fmla="*/ 2147483647 h 4289"/>
              <a:gd name="T30" fmla="*/ 2147483647 w 4387"/>
              <a:gd name="T31" fmla="*/ 2147483647 h 4289"/>
              <a:gd name="T32" fmla="*/ 2147483647 w 4387"/>
              <a:gd name="T33" fmla="*/ 2147483647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 cmpd="sng">
            <a:solidFill>
              <a:srgbClr val="0000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Rectangle 30"/>
          <p:cNvSpPr>
            <a:spLocks noChangeArrowheads="1"/>
          </p:cNvSpPr>
          <p:nvPr/>
        </p:nvSpPr>
        <p:spPr bwMode="auto">
          <a:xfrm>
            <a:off x="7412038" y="5011738"/>
            <a:ext cx="441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468" name="Text Box 31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19469" name="Text Box 32"/>
          <p:cNvSpPr txBox="1">
            <a:spLocks noChangeArrowheads="1"/>
          </p:cNvSpPr>
          <p:nvPr/>
        </p:nvSpPr>
        <p:spPr bwMode="auto">
          <a:xfrm>
            <a:off x="4524375" y="6253163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19470" name="Text Box 33"/>
          <p:cNvSpPr txBox="1">
            <a:spLocks noChangeArrowheads="1"/>
          </p:cNvSpPr>
          <p:nvPr/>
        </p:nvSpPr>
        <p:spPr bwMode="auto">
          <a:xfrm>
            <a:off x="1936750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19471" name="Text Box 34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10   20   30   40   50   60   70   80</a:t>
            </a:r>
          </a:p>
        </p:txBody>
      </p:sp>
      <p:sp>
        <p:nvSpPr>
          <p:cNvPr id="21539" name="Freeform 35"/>
          <p:cNvSpPr>
            <a:spLocks/>
          </p:cNvSpPr>
          <p:nvPr/>
        </p:nvSpPr>
        <p:spPr bwMode="auto">
          <a:xfrm>
            <a:off x="4586288" y="1417638"/>
            <a:ext cx="3482975" cy="3403600"/>
          </a:xfrm>
          <a:custGeom>
            <a:avLst/>
            <a:gdLst>
              <a:gd name="T0" fmla="*/ 0 w 4387"/>
              <a:gd name="T1" fmla="*/ 0 h 4289"/>
              <a:gd name="T2" fmla="*/ 2147483647 w 4387"/>
              <a:gd name="T3" fmla="*/ 2147483647 h 4289"/>
              <a:gd name="T4" fmla="*/ 2147483647 w 4387"/>
              <a:gd name="T5" fmla="*/ 2147483647 h 4289"/>
              <a:gd name="T6" fmla="*/ 2147483647 w 4387"/>
              <a:gd name="T7" fmla="*/ 2147483647 h 4289"/>
              <a:gd name="T8" fmla="*/ 2147483647 w 4387"/>
              <a:gd name="T9" fmla="*/ 2147483647 h 4289"/>
              <a:gd name="T10" fmla="*/ 2147483647 w 4387"/>
              <a:gd name="T11" fmla="*/ 2147483647 h 4289"/>
              <a:gd name="T12" fmla="*/ 2147483647 w 4387"/>
              <a:gd name="T13" fmla="*/ 2147483647 h 4289"/>
              <a:gd name="T14" fmla="*/ 2147483647 w 4387"/>
              <a:gd name="T15" fmla="*/ 2147483647 h 4289"/>
              <a:gd name="T16" fmla="*/ 2147483647 w 4387"/>
              <a:gd name="T17" fmla="*/ 2147483647 h 4289"/>
              <a:gd name="T18" fmla="*/ 2147483647 w 4387"/>
              <a:gd name="T19" fmla="*/ 2147483647 h 4289"/>
              <a:gd name="T20" fmla="*/ 2147483647 w 4387"/>
              <a:gd name="T21" fmla="*/ 2147483647 h 4289"/>
              <a:gd name="T22" fmla="*/ 2147483647 w 4387"/>
              <a:gd name="T23" fmla="*/ 2147483647 h 4289"/>
              <a:gd name="T24" fmla="*/ 2147483647 w 4387"/>
              <a:gd name="T25" fmla="*/ 2147483647 h 4289"/>
              <a:gd name="T26" fmla="*/ 2147483647 w 4387"/>
              <a:gd name="T27" fmla="*/ 2147483647 h 4289"/>
              <a:gd name="T28" fmla="*/ 2147483647 w 4387"/>
              <a:gd name="T29" fmla="*/ 2147483647 h 4289"/>
              <a:gd name="T30" fmla="*/ 2147483647 w 4387"/>
              <a:gd name="T31" fmla="*/ 2147483647 h 4289"/>
              <a:gd name="T32" fmla="*/ 2147483647 w 4387"/>
              <a:gd name="T33" fmla="*/ 2147483647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8053388" y="44831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D’</a:t>
            </a:r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4291013" y="2320925"/>
            <a:ext cx="738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>
            <a:off x="6149975" y="4284663"/>
            <a:ext cx="738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3676650" y="3802063"/>
            <a:ext cx="1830388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CC0000"/>
                </a:solidFill>
              </a:rPr>
              <a:t>Increase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CC0000"/>
                </a:solidFill>
              </a:rPr>
              <a:t>in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CC0000"/>
                </a:solidFill>
              </a:rPr>
              <a:t>Demand</a:t>
            </a:r>
          </a:p>
        </p:txBody>
      </p:sp>
      <p:sp>
        <p:nvSpPr>
          <p:cNvPr id="21544" name="Oval 40"/>
          <p:cNvSpPr>
            <a:spLocks noChangeArrowheads="1"/>
          </p:cNvSpPr>
          <p:nvPr/>
        </p:nvSpPr>
        <p:spPr bwMode="auto">
          <a:xfrm>
            <a:off x="5981700" y="3302000"/>
            <a:ext cx="188913" cy="22066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1545" name="Oval 41"/>
          <p:cNvSpPr>
            <a:spLocks noChangeArrowheads="1"/>
          </p:cNvSpPr>
          <p:nvPr/>
        </p:nvSpPr>
        <p:spPr bwMode="auto">
          <a:xfrm>
            <a:off x="5232400" y="2479675"/>
            <a:ext cx="188913" cy="22066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6326188" y="1208088"/>
            <a:ext cx="2301875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CC0000"/>
                </a:solidFill>
              </a:rPr>
              <a:t>Increase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CC0000"/>
                </a:solidFill>
              </a:rPr>
              <a:t>in Quantity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CC0000"/>
                </a:solidFill>
              </a:rPr>
              <a:t>Demanded</a:t>
            </a:r>
          </a:p>
        </p:txBody>
      </p:sp>
      <p:sp>
        <p:nvSpPr>
          <p:cNvPr id="21547" name="AutoShape 43"/>
          <p:cNvSpPr>
            <a:spLocks/>
          </p:cNvSpPr>
          <p:nvPr/>
        </p:nvSpPr>
        <p:spPr bwMode="auto">
          <a:xfrm rot="-2514109">
            <a:off x="5768975" y="2198688"/>
            <a:ext cx="368300" cy="1196975"/>
          </a:xfrm>
          <a:prstGeom prst="rightBrace">
            <a:avLst>
              <a:gd name="adj1" fmla="val 2708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 flipH="1">
            <a:off x="6154738" y="2338388"/>
            <a:ext cx="457200" cy="300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9482" name="Text Box 45"/>
          <p:cNvSpPr txBox="1">
            <a:spLocks noChangeArrowheads="1"/>
          </p:cNvSpPr>
          <p:nvPr/>
        </p:nvSpPr>
        <p:spPr bwMode="auto">
          <a:xfrm>
            <a:off x="2371725" y="2520950"/>
            <a:ext cx="4953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80</a:t>
            </a: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2698750" y="2516188"/>
            <a:ext cx="5207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30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40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60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80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 +</a:t>
            </a:r>
          </a:p>
        </p:txBody>
      </p:sp>
      <p:grpSp>
        <p:nvGrpSpPr>
          <p:cNvPr id="21551" name="Group 47"/>
          <p:cNvGrpSpPr>
            <a:grpSpLocks/>
          </p:cNvGrpSpPr>
          <p:nvPr/>
        </p:nvGrpSpPr>
        <p:grpSpPr bwMode="auto">
          <a:xfrm>
            <a:off x="2390775" y="2709863"/>
            <a:ext cx="369888" cy="2322512"/>
            <a:chOff x="1506" y="1707"/>
            <a:chExt cx="233" cy="1463"/>
          </a:xfrm>
        </p:grpSpPr>
        <p:sp>
          <p:nvSpPr>
            <p:cNvPr id="19486" name="Line 48"/>
            <p:cNvSpPr>
              <a:spLocks noChangeShapeType="1"/>
            </p:cNvSpPr>
            <p:nvPr/>
          </p:nvSpPr>
          <p:spPr bwMode="auto">
            <a:xfrm flipV="1">
              <a:off x="1518" y="1707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487" name="Line 49"/>
            <p:cNvSpPr>
              <a:spLocks noChangeShapeType="1"/>
            </p:cNvSpPr>
            <p:nvPr/>
          </p:nvSpPr>
          <p:spPr bwMode="auto">
            <a:xfrm flipV="1">
              <a:off x="1515" y="2012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488" name="Line 50"/>
            <p:cNvSpPr>
              <a:spLocks noChangeShapeType="1"/>
            </p:cNvSpPr>
            <p:nvPr/>
          </p:nvSpPr>
          <p:spPr bwMode="auto">
            <a:xfrm flipV="1">
              <a:off x="1512" y="2317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489" name="Line 51"/>
            <p:cNvSpPr>
              <a:spLocks noChangeShapeType="1"/>
            </p:cNvSpPr>
            <p:nvPr/>
          </p:nvSpPr>
          <p:spPr bwMode="auto">
            <a:xfrm flipV="1">
              <a:off x="1509" y="2633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490" name="Line 52"/>
            <p:cNvSpPr>
              <a:spLocks noChangeShapeType="1"/>
            </p:cNvSpPr>
            <p:nvPr/>
          </p:nvSpPr>
          <p:spPr bwMode="auto">
            <a:xfrm flipV="1">
              <a:off x="1506" y="2949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19485" name="Rectangle 53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DEMAND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0" grpId="0" autoUpdateAnimBg="0"/>
      <p:bldP spid="21543" grpId="0" autoUpdateAnimBg="0"/>
      <p:bldP spid="21544" grpId="0" animBg="1"/>
      <p:bldP spid="21545" grpId="0" animBg="1"/>
      <p:bldP spid="21546" grpId="0" autoUpdateAnimBg="0"/>
      <p:bldP spid="21547" grpId="0" animBg="1"/>
      <p:bldP spid="2155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20505" name="Line 3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0506" name="Line 4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0507" name="Line 5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0508" name="Line 6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0509" name="Line 7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0510" name="Line 8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0511" name="Line 9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0512" name="Line 10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0513" name="Line 11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0514" name="Line 12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0515" name="Line 13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0516" name="Line 14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0517" name="Line 15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20483" name="Group 16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20503" name="Line 17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Line 18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4" name="Rectangle 19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0485" name="Rectangle 20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20486" name="Rectangle 21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0487" name="Text Box 22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20488" name="Group 23"/>
          <p:cNvGrpSpPr>
            <a:grpSpLocks/>
          </p:cNvGrpSpPr>
          <p:nvPr/>
        </p:nvGrpSpPr>
        <p:grpSpPr bwMode="auto">
          <a:xfrm>
            <a:off x="1924050" y="1965325"/>
            <a:ext cx="873125" cy="2963863"/>
            <a:chOff x="433" y="739"/>
            <a:chExt cx="625" cy="1899"/>
          </a:xfrm>
        </p:grpSpPr>
        <p:sp>
          <p:nvSpPr>
            <p:cNvPr id="20499" name="Line 24"/>
            <p:cNvSpPr>
              <a:spLocks noChangeShapeType="1"/>
            </p:cNvSpPr>
            <p:nvPr/>
          </p:nvSpPr>
          <p:spPr bwMode="auto">
            <a:xfrm>
              <a:off x="711" y="778"/>
              <a:ext cx="0" cy="1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Line 25"/>
            <p:cNvSpPr>
              <a:spLocks noChangeShapeType="1"/>
            </p:cNvSpPr>
            <p:nvPr/>
          </p:nvSpPr>
          <p:spPr bwMode="auto">
            <a:xfrm>
              <a:off x="433" y="114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Text Box 26"/>
            <p:cNvSpPr txBox="1">
              <a:spLocks noChangeArrowheads="1"/>
            </p:cNvSpPr>
            <p:nvPr/>
          </p:nvSpPr>
          <p:spPr bwMode="auto">
            <a:xfrm>
              <a:off x="453" y="739"/>
              <a:ext cx="243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20502" name="Text Box 27"/>
            <p:cNvSpPr txBox="1">
              <a:spLocks noChangeArrowheads="1"/>
            </p:cNvSpPr>
            <p:nvPr/>
          </p:nvSpPr>
          <p:spPr bwMode="auto">
            <a:xfrm>
              <a:off x="742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D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20489" name="Text Box 28"/>
          <p:cNvSpPr txBox="1">
            <a:spLocks noChangeArrowheads="1"/>
          </p:cNvSpPr>
          <p:nvPr/>
        </p:nvSpPr>
        <p:spPr bwMode="auto">
          <a:xfrm>
            <a:off x="1800225" y="2528888"/>
            <a:ext cx="4905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20490" name="Text Box 29"/>
          <p:cNvSpPr txBox="1">
            <a:spLocks noChangeArrowheads="1"/>
          </p:cNvSpPr>
          <p:nvPr/>
        </p:nvSpPr>
        <p:spPr bwMode="auto">
          <a:xfrm>
            <a:off x="2371725" y="2520950"/>
            <a:ext cx="4953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80</a:t>
            </a:r>
          </a:p>
        </p:txBody>
      </p:sp>
      <p:sp>
        <p:nvSpPr>
          <p:cNvPr id="20491" name="Freeform 30"/>
          <p:cNvSpPr>
            <a:spLocks/>
          </p:cNvSpPr>
          <p:nvPr/>
        </p:nvSpPr>
        <p:spPr bwMode="auto">
          <a:xfrm>
            <a:off x="3927475" y="1824038"/>
            <a:ext cx="3482975" cy="3403600"/>
          </a:xfrm>
          <a:custGeom>
            <a:avLst/>
            <a:gdLst>
              <a:gd name="T0" fmla="*/ 0 w 4387"/>
              <a:gd name="T1" fmla="*/ 0 h 4289"/>
              <a:gd name="T2" fmla="*/ 2147483647 w 4387"/>
              <a:gd name="T3" fmla="*/ 2147483647 h 4289"/>
              <a:gd name="T4" fmla="*/ 2147483647 w 4387"/>
              <a:gd name="T5" fmla="*/ 2147483647 h 4289"/>
              <a:gd name="T6" fmla="*/ 2147483647 w 4387"/>
              <a:gd name="T7" fmla="*/ 2147483647 h 4289"/>
              <a:gd name="T8" fmla="*/ 2147483647 w 4387"/>
              <a:gd name="T9" fmla="*/ 2147483647 h 4289"/>
              <a:gd name="T10" fmla="*/ 2147483647 w 4387"/>
              <a:gd name="T11" fmla="*/ 2147483647 h 4289"/>
              <a:gd name="T12" fmla="*/ 2147483647 w 4387"/>
              <a:gd name="T13" fmla="*/ 2147483647 h 4289"/>
              <a:gd name="T14" fmla="*/ 2147483647 w 4387"/>
              <a:gd name="T15" fmla="*/ 2147483647 h 4289"/>
              <a:gd name="T16" fmla="*/ 2147483647 w 4387"/>
              <a:gd name="T17" fmla="*/ 2147483647 h 4289"/>
              <a:gd name="T18" fmla="*/ 2147483647 w 4387"/>
              <a:gd name="T19" fmla="*/ 2147483647 h 4289"/>
              <a:gd name="T20" fmla="*/ 2147483647 w 4387"/>
              <a:gd name="T21" fmla="*/ 2147483647 h 4289"/>
              <a:gd name="T22" fmla="*/ 2147483647 w 4387"/>
              <a:gd name="T23" fmla="*/ 2147483647 h 4289"/>
              <a:gd name="T24" fmla="*/ 2147483647 w 4387"/>
              <a:gd name="T25" fmla="*/ 2147483647 h 4289"/>
              <a:gd name="T26" fmla="*/ 2147483647 w 4387"/>
              <a:gd name="T27" fmla="*/ 2147483647 h 4289"/>
              <a:gd name="T28" fmla="*/ 2147483647 w 4387"/>
              <a:gd name="T29" fmla="*/ 2147483647 h 4289"/>
              <a:gd name="T30" fmla="*/ 2147483647 w 4387"/>
              <a:gd name="T31" fmla="*/ 2147483647 h 4289"/>
              <a:gd name="T32" fmla="*/ 2147483647 w 4387"/>
              <a:gd name="T33" fmla="*/ 2147483647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 cmpd="sng">
            <a:solidFill>
              <a:srgbClr val="0000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Rectangle 31"/>
          <p:cNvSpPr>
            <a:spLocks noChangeArrowheads="1"/>
          </p:cNvSpPr>
          <p:nvPr/>
        </p:nvSpPr>
        <p:spPr bwMode="auto">
          <a:xfrm>
            <a:off x="7412038" y="5011738"/>
            <a:ext cx="441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0493" name="Text Box 32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20494" name="Text Box 33"/>
          <p:cNvSpPr txBox="1">
            <a:spLocks noChangeArrowheads="1"/>
          </p:cNvSpPr>
          <p:nvPr/>
        </p:nvSpPr>
        <p:spPr bwMode="auto">
          <a:xfrm>
            <a:off x="4524375" y="6253163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20495" name="Text Box 34"/>
          <p:cNvSpPr txBox="1">
            <a:spLocks noChangeArrowheads="1"/>
          </p:cNvSpPr>
          <p:nvPr/>
        </p:nvSpPr>
        <p:spPr bwMode="auto">
          <a:xfrm>
            <a:off x="1936750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20496" name="Text Box 35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10   20   30   40   50   60   70   80</a:t>
            </a:r>
          </a:p>
        </p:txBody>
      </p:sp>
      <p:sp>
        <p:nvSpPr>
          <p:cNvPr id="20497" name="AutoShape 36"/>
          <p:cNvSpPr>
            <a:spLocks noChangeArrowheads="1"/>
          </p:cNvSpPr>
          <p:nvPr/>
        </p:nvSpPr>
        <p:spPr bwMode="auto">
          <a:xfrm>
            <a:off x="3175000" y="1111250"/>
            <a:ext cx="5203825" cy="3722688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What if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Demand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Decreases?</a:t>
            </a:r>
          </a:p>
        </p:txBody>
      </p:sp>
      <p:sp>
        <p:nvSpPr>
          <p:cNvPr id="20498" name="Rectangle 37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DEMAND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21545" name="Line 3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1546" name="Line 4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1547" name="Line 5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1548" name="Line 6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1549" name="Line 7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1550" name="Line 8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1551" name="Line 9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1552" name="Line 10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1553" name="Line 11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1554" name="Line 12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1555" name="Line 13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1556" name="Line 14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1557" name="Line 15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21507" name="Group 16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21543" name="Line 17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Line 18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8" name="Rectangle 19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1509" name="Rectangle 20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21510" name="Rectangle 21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1511" name="Text Box 22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21512" name="Group 23"/>
          <p:cNvGrpSpPr>
            <a:grpSpLocks/>
          </p:cNvGrpSpPr>
          <p:nvPr/>
        </p:nvGrpSpPr>
        <p:grpSpPr bwMode="auto">
          <a:xfrm>
            <a:off x="1924050" y="1965325"/>
            <a:ext cx="873125" cy="2963863"/>
            <a:chOff x="433" y="739"/>
            <a:chExt cx="625" cy="1899"/>
          </a:xfrm>
        </p:grpSpPr>
        <p:sp>
          <p:nvSpPr>
            <p:cNvPr id="21539" name="Line 24"/>
            <p:cNvSpPr>
              <a:spLocks noChangeShapeType="1"/>
            </p:cNvSpPr>
            <p:nvPr/>
          </p:nvSpPr>
          <p:spPr bwMode="auto">
            <a:xfrm>
              <a:off x="711" y="778"/>
              <a:ext cx="0" cy="1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Line 25"/>
            <p:cNvSpPr>
              <a:spLocks noChangeShapeType="1"/>
            </p:cNvSpPr>
            <p:nvPr/>
          </p:nvSpPr>
          <p:spPr bwMode="auto">
            <a:xfrm>
              <a:off x="433" y="114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Text Box 26"/>
            <p:cNvSpPr txBox="1">
              <a:spLocks noChangeArrowheads="1"/>
            </p:cNvSpPr>
            <p:nvPr/>
          </p:nvSpPr>
          <p:spPr bwMode="auto">
            <a:xfrm>
              <a:off x="453" y="739"/>
              <a:ext cx="243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21542" name="Text Box 27"/>
            <p:cNvSpPr txBox="1">
              <a:spLocks noChangeArrowheads="1"/>
            </p:cNvSpPr>
            <p:nvPr/>
          </p:nvSpPr>
          <p:spPr bwMode="auto">
            <a:xfrm>
              <a:off x="742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D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21513" name="Text Box 28"/>
          <p:cNvSpPr txBox="1">
            <a:spLocks noChangeArrowheads="1"/>
          </p:cNvSpPr>
          <p:nvPr/>
        </p:nvSpPr>
        <p:spPr bwMode="auto">
          <a:xfrm>
            <a:off x="1800225" y="2528888"/>
            <a:ext cx="4905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21514" name="Text Box 29"/>
          <p:cNvSpPr txBox="1">
            <a:spLocks noChangeArrowheads="1"/>
          </p:cNvSpPr>
          <p:nvPr/>
        </p:nvSpPr>
        <p:spPr bwMode="auto">
          <a:xfrm>
            <a:off x="2371725" y="2520950"/>
            <a:ext cx="4953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80</a:t>
            </a:r>
          </a:p>
        </p:txBody>
      </p:sp>
      <p:sp>
        <p:nvSpPr>
          <p:cNvPr id="21515" name="Freeform 30"/>
          <p:cNvSpPr>
            <a:spLocks/>
          </p:cNvSpPr>
          <p:nvPr/>
        </p:nvSpPr>
        <p:spPr bwMode="auto">
          <a:xfrm>
            <a:off x="3927475" y="1824038"/>
            <a:ext cx="3482975" cy="3403600"/>
          </a:xfrm>
          <a:custGeom>
            <a:avLst/>
            <a:gdLst>
              <a:gd name="T0" fmla="*/ 0 w 4387"/>
              <a:gd name="T1" fmla="*/ 0 h 4289"/>
              <a:gd name="T2" fmla="*/ 2147483647 w 4387"/>
              <a:gd name="T3" fmla="*/ 2147483647 h 4289"/>
              <a:gd name="T4" fmla="*/ 2147483647 w 4387"/>
              <a:gd name="T5" fmla="*/ 2147483647 h 4289"/>
              <a:gd name="T6" fmla="*/ 2147483647 w 4387"/>
              <a:gd name="T7" fmla="*/ 2147483647 h 4289"/>
              <a:gd name="T8" fmla="*/ 2147483647 w 4387"/>
              <a:gd name="T9" fmla="*/ 2147483647 h 4289"/>
              <a:gd name="T10" fmla="*/ 2147483647 w 4387"/>
              <a:gd name="T11" fmla="*/ 2147483647 h 4289"/>
              <a:gd name="T12" fmla="*/ 2147483647 w 4387"/>
              <a:gd name="T13" fmla="*/ 2147483647 h 4289"/>
              <a:gd name="T14" fmla="*/ 2147483647 w 4387"/>
              <a:gd name="T15" fmla="*/ 2147483647 h 4289"/>
              <a:gd name="T16" fmla="*/ 2147483647 w 4387"/>
              <a:gd name="T17" fmla="*/ 2147483647 h 4289"/>
              <a:gd name="T18" fmla="*/ 2147483647 w 4387"/>
              <a:gd name="T19" fmla="*/ 2147483647 h 4289"/>
              <a:gd name="T20" fmla="*/ 2147483647 w 4387"/>
              <a:gd name="T21" fmla="*/ 2147483647 h 4289"/>
              <a:gd name="T22" fmla="*/ 2147483647 w 4387"/>
              <a:gd name="T23" fmla="*/ 2147483647 h 4289"/>
              <a:gd name="T24" fmla="*/ 2147483647 w 4387"/>
              <a:gd name="T25" fmla="*/ 2147483647 h 4289"/>
              <a:gd name="T26" fmla="*/ 2147483647 w 4387"/>
              <a:gd name="T27" fmla="*/ 2147483647 h 4289"/>
              <a:gd name="T28" fmla="*/ 2147483647 w 4387"/>
              <a:gd name="T29" fmla="*/ 2147483647 h 4289"/>
              <a:gd name="T30" fmla="*/ 2147483647 w 4387"/>
              <a:gd name="T31" fmla="*/ 2147483647 h 4289"/>
              <a:gd name="T32" fmla="*/ 2147483647 w 4387"/>
              <a:gd name="T33" fmla="*/ 2147483647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 cmpd="sng">
            <a:solidFill>
              <a:srgbClr val="0000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Rectangle 31"/>
          <p:cNvSpPr>
            <a:spLocks noChangeArrowheads="1"/>
          </p:cNvSpPr>
          <p:nvPr/>
        </p:nvSpPr>
        <p:spPr bwMode="auto">
          <a:xfrm>
            <a:off x="7412038" y="5011738"/>
            <a:ext cx="441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1517" name="Text Box 32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21518" name="Text Box 33"/>
          <p:cNvSpPr txBox="1">
            <a:spLocks noChangeArrowheads="1"/>
          </p:cNvSpPr>
          <p:nvPr/>
        </p:nvSpPr>
        <p:spPr bwMode="auto">
          <a:xfrm>
            <a:off x="4524375" y="6253163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21519" name="Text Box 34"/>
          <p:cNvSpPr txBox="1">
            <a:spLocks noChangeArrowheads="1"/>
          </p:cNvSpPr>
          <p:nvPr/>
        </p:nvSpPr>
        <p:spPr bwMode="auto">
          <a:xfrm>
            <a:off x="1936750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10   20   30   40   50   60   70   80</a:t>
            </a: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2698750" y="2516188"/>
            <a:ext cx="5207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 --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10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20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40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60</a:t>
            </a:r>
          </a:p>
        </p:txBody>
      </p:sp>
      <p:grpSp>
        <p:nvGrpSpPr>
          <p:cNvPr id="23589" name="Group 37"/>
          <p:cNvGrpSpPr>
            <a:grpSpLocks/>
          </p:cNvGrpSpPr>
          <p:nvPr/>
        </p:nvGrpSpPr>
        <p:grpSpPr bwMode="auto">
          <a:xfrm>
            <a:off x="2390775" y="2709863"/>
            <a:ext cx="369888" cy="2322512"/>
            <a:chOff x="1506" y="1707"/>
            <a:chExt cx="233" cy="1463"/>
          </a:xfrm>
        </p:grpSpPr>
        <p:sp>
          <p:nvSpPr>
            <p:cNvPr id="21534" name="Line 38"/>
            <p:cNvSpPr>
              <a:spLocks noChangeShapeType="1"/>
            </p:cNvSpPr>
            <p:nvPr/>
          </p:nvSpPr>
          <p:spPr bwMode="auto">
            <a:xfrm flipV="1">
              <a:off x="1518" y="1707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1535" name="Line 39"/>
            <p:cNvSpPr>
              <a:spLocks noChangeShapeType="1"/>
            </p:cNvSpPr>
            <p:nvPr/>
          </p:nvSpPr>
          <p:spPr bwMode="auto">
            <a:xfrm flipV="1">
              <a:off x="1515" y="2012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1536" name="Line 40"/>
            <p:cNvSpPr>
              <a:spLocks noChangeShapeType="1"/>
            </p:cNvSpPr>
            <p:nvPr/>
          </p:nvSpPr>
          <p:spPr bwMode="auto">
            <a:xfrm flipV="1">
              <a:off x="1512" y="2317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1537" name="Line 41"/>
            <p:cNvSpPr>
              <a:spLocks noChangeShapeType="1"/>
            </p:cNvSpPr>
            <p:nvPr/>
          </p:nvSpPr>
          <p:spPr bwMode="auto">
            <a:xfrm flipV="1">
              <a:off x="1509" y="2633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1538" name="Line 42"/>
            <p:cNvSpPr>
              <a:spLocks noChangeShapeType="1"/>
            </p:cNvSpPr>
            <p:nvPr/>
          </p:nvSpPr>
          <p:spPr bwMode="auto">
            <a:xfrm flipV="1">
              <a:off x="1506" y="2949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23595" name="Freeform 43"/>
          <p:cNvSpPr>
            <a:spLocks/>
          </p:cNvSpPr>
          <p:nvPr/>
        </p:nvSpPr>
        <p:spPr bwMode="auto">
          <a:xfrm>
            <a:off x="3660775" y="2238375"/>
            <a:ext cx="3482975" cy="3403600"/>
          </a:xfrm>
          <a:custGeom>
            <a:avLst/>
            <a:gdLst>
              <a:gd name="T0" fmla="*/ 0 w 4387"/>
              <a:gd name="T1" fmla="*/ 0 h 4289"/>
              <a:gd name="T2" fmla="*/ 2147483647 w 4387"/>
              <a:gd name="T3" fmla="*/ 2147483647 h 4289"/>
              <a:gd name="T4" fmla="*/ 2147483647 w 4387"/>
              <a:gd name="T5" fmla="*/ 2147483647 h 4289"/>
              <a:gd name="T6" fmla="*/ 2147483647 w 4387"/>
              <a:gd name="T7" fmla="*/ 2147483647 h 4289"/>
              <a:gd name="T8" fmla="*/ 2147483647 w 4387"/>
              <a:gd name="T9" fmla="*/ 2147483647 h 4289"/>
              <a:gd name="T10" fmla="*/ 2147483647 w 4387"/>
              <a:gd name="T11" fmla="*/ 2147483647 h 4289"/>
              <a:gd name="T12" fmla="*/ 2147483647 w 4387"/>
              <a:gd name="T13" fmla="*/ 2147483647 h 4289"/>
              <a:gd name="T14" fmla="*/ 2147483647 w 4387"/>
              <a:gd name="T15" fmla="*/ 2147483647 h 4289"/>
              <a:gd name="T16" fmla="*/ 2147483647 w 4387"/>
              <a:gd name="T17" fmla="*/ 2147483647 h 4289"/>
              <a:gd name="T18" fmla="*/ 2147483647 w 4387"/>
              <a:gd name="T19" fmla="*/ 2147483647 h 4289"/>
              <a:gd name="T20" fmla="*/ 2147483647 w 4387"/>
              <a:gd name="T21" fmla="*/ 2147483647 h 4289"/>
              <a:gd name="T22" fmla="*/ 2147483647 w 4387"/>
              <a:gd name="T23" fmla="*/ 2147483647 h 4289"/>
              <a:gd name="T24" fmla="*/ 2147483647 w 4387"/>
              <a:gd name="T25" fmla="*/ 2147483647 h 4289"/>
              <a:gd name="T26" fmla="*/ 2147483647 w 4387"/>
              <a:gd name="T27" fmla="*/ 2147483647 h 4289"/>
              <a:gd name="T28" fmla="*/ 2147483647 w 4387"/>
              <a:gd name="T29" fmla="*/ 2147483647 h 4289"/>
              <a:gd name="T30" fmla="*/ 2147483647 w 4387"/>
              <a:gd name="T31" fmla="*/ 2147483647 h 4289"/>
              <a:gd name="T32" fmla="*/ 2147483647 w 4387"/>
              <a:gd name="T33" fmla="*/ 2147483647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7075488" y="5303838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D’</a:t>
            </a:r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4081463" y="2862263"/>
            <a:ext cx="385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>
            <a:off x="5922963" y="4826000"/>
            <a:ext cx="561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3599" name="Text Box 47"/>
          <p:cNvSpPr txBox="1">
            <a:spLocks noChangeArrowheads="1"/>
          </p:cNvSpPr>
          <p:nvPr/>
        </p:nvSpPr>
        <p:spPr bwMode="auto">
          <a:xfrm>
            <a:off x="3444875" y="4113213"/>
            <a:ext cx="1770063" cy="15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b="1" i="1">
                <a:solidFill>
                  <a:srgbClr val="CC0000"/>
                </a:solidFill>
              </a:rPr>
              <a:t>Decrease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b="1" i="1">
                <a:solidFill>
                  <a:srgbClr val="CC0000"/>
                </a:solidFill>
              </a:rPr>
              <a:t>in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b="1" i="1">
                <a:solidFill>
                  <a:srgbClr val="CC0000"/>
                </a:solidFill>
              </a:rPr>
              <a:t>Demand</a:t>
            </a:r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5492750" y="3878263"/>
            <a:ext cx="188913" cy="22066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4725988" y="3055938"/>
            <a:ext cx="188912" cy="22066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5802313" y="1295400"/>
            <a:ext cx="2301875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CC0000"/>
                </a:solidFill>
              </a:rPr>
              <a:t>Decrease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CC0000"/>
                </a:solidFill>
              </a:rPr>
              <a:t>in Quantity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CC0000"/>
                </a:solidFill>
              </a:rPr>
              <a:t>Demanded</a:t>
            </a:r>
          </a:p>
        </p:txBody>
      </p:sp>
      <p:sp>
        <p:nvSpPr>
          <p:cNvPr id="23603" name="AutoShape 51"/>
          <p:cNvSpPr>
            <a:spLocks/>
          </p:cNvSpPr>
          <p:nvPr/>
        </p:nvSpPr>
        <p:spPr bwMode="auto">
          <a:xfrm rot="-2514109">
            <a:off x="5210175" y="2774950"/>
            <a:ext cx="368300" cy="1196975"/>
          </a:xfrm>
          <a:prstGeom prst="rightBrace">
            <a:avLst>
              <a:gd name="adj1" fmla="val 2708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 flipH="1">
            <a:off x="5591175" y="2989263"/>
            <a:ext cx="369888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1533" name="Rectangle 53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DEMAND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8" grpId="0" autoUpdateAnimBg="0"/>
      <p:bldP spid="23596" grpId="0" autoUpdateAnimBg="0"/>
      <p:bldP spid="23599" grpId="0" autoUpdateAnimBg="0"/>
      <p:bldP spid="23600" grpId="0" animBg="1"/>
      <p:bldP spid="23601" grpId="0" animBg="1"/>
      <p:bldP spid="23602" grpId="0" autoUpdateAnimBg="0"/>
      <p:bldP spid="236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25" y="173038"/>
            <a:ext cx="7096125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800" b="1" smtClean="0"/>
              <a:t>MARKETS DEFINED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 flipV="1">
            <a:off x="4572000" y="4191000"/>
            <a:ext cx="1263650" cy="8651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CC0000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29000" y="5181600"/>
            <a:ext cx="3651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>
                <a:solidFill>
                  <a:srgbClr val="CC0000"/>
                </a:solidFill>
                <a:latin typeface="Times New Roman" panose="02020603050405020304" pitchFamily="18" charset="0"/>
              </a:rPr>
              <a:t>MARKETS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583238" y="1893888"/>
            <a:ext cx="3192462" cy="3378200"/>
            <a:chOff x="3103" y="809"/>
            <a:chExt cx="2386" cy="2525"/>
          </a:xfrm>
        </p:grpSpPr>
        <p:sp>
          <p:nvSpPr>
            <p:cNvPr id="4241" name="Text Box 6"/>
            <p:cNvSpPr txBox="1">
              <a:spLocks noChangeArrowheads="1"/>
            </p:cNvSpPr>
            <p:nvPr/>
          </p:nvSpPr>
          <p:spPr bwMode="auto">
            <a:xfrm>
              <a:off x="3339" y="2444"/>
              <a:ext cx="2150" cy="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POTENTIAL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SELLERS</a:t>
              </a:r>
            </a:p>
          </p:txBody>
        </p:sp>
        <p:grpSp>
          <p:nvGrpSpPr>
            <p:cNvPr id="4242" name="Group 7"/>
            <p:cNvGrpSpPr>
              <a:grpSpLocks/>
            </p:cNvGrpSpPr>
            <p:nvPr/>
          </p:nvGrpSpPr>
          <p:grpSpPr bwMode="auto">
            <a:xfrm>
              <a:off x="3103" y="809"/>
              <a:ext cx="2237" cy="1626"/>
              <a:chOff x="3103" y="809"/>
              <a:chExt cx="2237" cy="1626"/>
            </a:xfrm>
          </p:grpSpPr>
          <p:sp>
            <p:nvSpPr>
              <p:cNvPr id="4243" name="Freeform 8"/>
              <p:cNvSpPr>
                <a:spLocks/>
              </p:cNvSpPr>
              <p:nvPr/>
            </p:nvSpPr>
            <p:spPr bwMode="auto">
              <a:xfrm>
                <a:off x="4420" y="1059"/>
                <a:ext cx="809" cy="756"/>
              </a:xfrm>
              <a:custGeom>
                <a:avLst/>
                <a:gdLst>
                  <a:gd name="T0" fmla="*/ 76 w 1618"/>
                  <a:gd name="T1" fmla="*/ 46 h 1512"/>
                  <a:gd name="T2" fmla="*/ 73 w 1618"/>
                  <a:gd name="T3" fmla="*/ 43 h 1512"/>
                  <a:gd name="T4" fmla="*/ 65 w 1618"/>
                  <a:gd name="T5" fmla="*/ 37 h 1512"/>
                  <a:gd name="T6" fmla="*/ 71 w 1618"/>
                  <a:gd name="T7" fmla="*/ 57 h 1512"/>
                  <a:gd name="T8" fmla="*/ 65 w 1618"/>
                  <a:gd name="T9" fmla="*/ 95 h 1512"/>
                  <a:gd name="T10" fmla="*/ 29 w 1618"/>
                  <a:gd name="T11" fmla="*/ 94 h 1512"/>
                  <a:gd name="T12" fmla="*/ 17 w 1618"/>
                  <a:gd name="T13" fmla="*/ 85 h 1512"/>
                  <a:gd name="T14" fmla="*/ 14 w 1618"/>
                  <a:gd name="T15" fmla="*/ 84 h 1512"/>
                  <a:gd name="T16" fmla="*/ 8 w 1618"/>
                  <a:gd name="T17" fmla="*/ 65 h 1512"/>
                  <a:gd name="T18" fmla="*/ 3 w 1618"/>
                  <a:gd name="T19" fmla="*/ 54 h 1512"/>
                  <a:gd name="T20" fmla="*/ 1 w 1618"/>
                  <a:gd name="T21" fmla="*/ 45 h 1512"/>
                  <a:gd name="T22" fmla="*/ 0 w 1618"/>
                  <a:gd name="T23" fmla="*/ 35 h 1512"/>
                  <a:gd name="T24" fmla="*/ 2 w 1618"/>
                  <a:gd name="T25" fmla="*/ 26 h 1512"/>
                  <a:gd name="T26" fmla="*/ 8 w 1618"/>
                  <a:gd name="T27" fmla="*/ 20 h 1512"/>
                  <a:gd name="T28" fmla="*/ 12 w 1618"/>
                  <a:gd name="T29" fmla="*/ 15 h 1512"/>
                  <a:gd name="T30" fmla="*/ 17 w 1618"/>
                  <a:gd name="T31" fmla="*/ 9 h 1512"/>
                  <a:gd name="T32" fmla="*/ 38 w 1618"/>
                  <a:gd name="T33" fmla="*/ 0 h 1512"/>
                  <a:gd name="T34" fmla="*/ 43 w 1618"/>
                  <a:gd name="T35" fmla="*/ 2 h 1512"/>
                  <a:gd name="T36" fmla="*/ 52 w 1618"/>
                  <a:gd name="T37" fmla="*/ 1 h 1512"/>
                  <a:gd name="T38" fmla="*/ 63 w 1618"/>
                  <a:gd name="T39" fmla="*/ 4 h 1512"/>
                  <a:gd name="T40" fmla="*/ 74 w 1618"/>
                  <a:gd name="T41" fmla="*/ 10 h 1512"/>
                  <a:gd name="T42" fmla="*/ 76 w 1618"/>
                  <a:gd name="T43" fmla="*/ 17 h 1512"/>
                  <a:gd name="T44" fmla="*/ 79 w 1618"/>
                  <a:gd name="T45" fmla="*/ 21 h 1512"/>
                  <a:gd name="T46" fmla="*/ 84 w 1618"/>
                  <a:gd name="T47" fmla="*/ 24 h 1512"/>
                  <a:gd name="T48" fmla="*/ 86 w 1618"/>
                  <a:gd name="T49" fmla="*/ 28 h 1512"/>
                  <a:gd name="T50" fmla="*/ 92 w 1618"/>
                  <a:gd name="T51" fmla="*/ 30 h 1512"/>
                  <a:gd name="T52" fmla="*/ 98 w 1618"/>
                  <a:gd name="T53" fmla="*/ 38 h 1512"/>
                  <a:gd name="T54" fmla="*/ 102 w 1618"/>
                  <a:gd name="T55" fmla="*/ 49 h 1512"/>
                  <a:gd name="T56" fmla="*/ 85 w 1618"/>
                  <a:gd name="T57" fmla="*/ 53 h 1512"/>
                  <a:gd name="T58" fmla="*/ 79 w 1618"/>
                  <a:gd name="T59" fmla="*/ 49 h 1512"/>
                  <a:gd name="T60" fmla="*/ 76 w 1618"/>
                  <a:gd name="T61" fmla="*/ 46 h 15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18" h="1512">
                    <a:moveTo>
                      <a:pt x="1216" y="734"/>
                    </a:moveTo>
                    <a:lnTo>
                      <a:pt x="1159" y="673"/>
                    </a:lnTo>
                    <a:lnTo>
                      <a:pt x="1035" y="585"/>
                    </a:lnTo>
                    <a:lnTo>
                      <a:pt x="1123" y="909"/>
                    </a:lnTo>
                    <a:lnTo>
                      <a:pt x="1035" y="1512"/>
                    </a:lnTo>
                    <a:lnTo>
                      <a:pt x="459" y="1497"/>
                    </a:lnTo>
                    <a:lnTo>
                      <a:pt x="272" y="1358"/>
                    </a:lnTo>
                    <a:lnTo>
                      <a:pt x="218" y="1332"/>
                    </a:lnTo>
                    <a:lnTo>
                      <a:pt x="120" y="1031"/>
                    </a:lnTo>
                    <a:lnTo>
                      <a:pt x="44" y="860"/>
                    </a:lnTo>
                    <a:lnTo>
                      <a:pt x="5" y="706"/>
                    </a:lnTo>
                    <a:lnTo>
                      <a:pt x="0" y="556"/>
                    </a:lnTo>
                    <a:lnTo>
                      <a:pt x="17" y="402"/>
                    </a:lnTo>
                    <a:lnTo>
                      <a:pt x="118" y="310"/>
                    </a:lnTo>
                    <a:lnTo>
                      <a:pt x="191" y="225"/>
                    </a:lnTo>
                    <a:lnTo>
                      <a:pt x="260" y="137"/>
                    </a:lnTo>
                    <a:lnTo>
                      <a:pt x="602" y="0"/>
                    </a:lnTo>
                    <a:lnTo>
                      <a:pt x="683" y="23"/>
                    </a:lnTo>
                    <a:lnTo>
                      <a:pt x="829" y="15"/>
                    </a:lnTo>
                    <a:lnTo>
                      <a:pt x="999" y="51"/>
                    </a:lnTo>
                    <a:lnTo>
                      <a:pt x="1177" y="152"/>
                    </a:lnTo>
                    <a:lnTo>
                      <a:pt x="1210" y="258"/>
                    </a:lnTo>
                    <a:lnTo>
                      <a:pt x="1252" y="330"/>
                    </a:lnTo>
                    <a:lnTo>
                      <a:pt x="1335" y="381"/>
                    </a:lnTo>
                    <a:lnTo>
                      <a:pt x="1375" y="433"/>
                    </a:lnTo>
                    <a:lnTo>
                      <a:pt x="1469" y="480"/>
                    </a:lnTo>
                    <a:lnTo>
                      <a:pt x="1559" y="598"/>
                    </a:lnTo>
                    <a:lnTo>
                      <a:pt x="1618" y="775"/>
                    </a:lnTo>
                    <a:lnTo>
                      <a:pt x="1345" y="838"/>
                    </a:lnTo>
                    <a:lnTo>
                      <a:pt x="1262" y="776"/>
                    </a:lnTo>
                    <a:lnTo>
                      <a:pt x="1216" y="7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" name="Freeform 9"/>
              <p:cNvSpPr>
                <a:spLocks/>
              </p:cNvSpPr>
              <p:nvPr/>
            </p:nvSpPr>
            <p:spPr bwMode="auto">
              <a:xfrm>
                <a:off x="4870" y="1736"/>
                <a:ext cx="158" cy="152"/>
              </a:xfrm>
              <a:custGeom>
                <a:avLst/>
                <a:gdLst>
                  <a:gd name="T0" fmla="*/ 0 w 317"/>
                  <a:gd name="T1" fmla="*/ 6 h 304"/>
                  <a:gd name="T2" fmla="*/ 14 w 317"/>
                  <a:gd name="T3" fmla="*/ 0 h 304"/>
                  <a:gd name="T4" fmla="*/ 19 w 317"/>
                  <a:gd name="T5" fmla="*/ 19 h 304"/>
                  <a:gd name="T6" fmla="*/ 3 w 317"/>
                  <a:gd name="T7" fmla="*/ 9 h 304"/>
                  <a:gd name="T8" fmla="*/ 0 w 317"/>
                  <a:gd name="T9" fmla="*/ 6 h 3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7" h="304">
                    <a:moveTo>
                      <a:pt x="0" y="83"/>
                    </a:moveTo>
                    <a:lnTo>
                      <a:pt x="224" y="0"/>
                    </a:lnTo>
                    <a:lnTo>
                      <a:pt x="317" y="304"/>
                    </a:lnTo>
                    <a:lnTo>
                      <a:pt x="54" y="136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23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" name="Freeform 10"/>
              <p:cNvSpPr>
                <a:spLocks/>
              </p:cNvSpPr>
              <p:nvPr/>
            </p:nvSpPr>
            <p:spPr bwMode="auto">
              <a:xfrm>
                <a:off x="4943" y="1411"/>
                <a:ext cx="374" cy="889"/>
              </a:xfrm>
              <a:custGeom>
                <a:avLst/>
                <a:gdLst>
                  <a:gd name="T0" fmla="*/ 44 w 749"/>
                  <a:gd name="T1" fmla="*/ 0 h 1778"/>
                  <a:gd name="T2" fmla="*/ 34 w 749"/>
                  <a:gd name="T3" fmla="*/ 30 h 1778"/>
                  <a:gd name="T4" fmla="*/ 46 w 749"/>
                  <a:gd name="T5" fmla="*/ 47 h 1778"/>
                  <a:gd name="T6" fmla="*/ 32 w 749"/>
                  <a:gd name="T7" fmla="*/ 68 h 1778"/>
                  <a:gd name="T8" fmla="*/ 44 w 749"/>
                  <a:gd name="T9" fmla="*/ 81 h 1778"/>
                  <a:gd name="T10" fmla="*/ 31 w 749"/>
                  <a:gd name="T11" fmla="*/ 100 h 1778"/>
                  <a:gd name="T12" fmla="*/ 41 w 749"/>
                  <a:gd name="T13" fmla="*/ 112 h 1778"/>
                  <a:gd name="T14" fmla="*/ 10 w 749"/>
                  <a:gd name="T15" fmla="*/ 112 h 1778"/>
                  <a:gd name="T16" fmla="*/ 10 w 749"/>
                  <a:gd name="T17" fmla="*/ 66 h 1778"/>
                  <a:gd name="T18" fmla="*/ 7 w 749"/>
                  <a:gd name="T19" fmla="*/ 55 h 1778"/>
                  <a:gd name="T20" fmla="*/ 0 w 749"/>
                  <a:gd name="T21" fmla="*/ 42 h 1778"/>
                  <a:gd name="T22" fmla="*/ 0 w 749"/>
                  <a:gd name="T23" fmla="*/ 32 h 1778"/>
                  <a:gd name="T24" fmla="*/ 5 w 749"/>
                  <a:gd name="T25" fmla="*/ 12 h 1778"/>
                  <a:gd name="T26" fmla="*/ 44 w 749"/>
                  <a:gd name="T27" fmla="*/ 0 h 17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49" h="1778">
                    <a:moveTo>
                      <a:pt x="711" y="0"/>
                    </a:moveTo>
                    <a:lnTo>
                      <a:pt x="548" y="475"/>
                    </a:lnTo>
                    <a:lnTo>
                      <a:pt x="749" y="750"/>
                    </a:lnTo>
                    <a:lnTo>
                      <a:pt x="513" y="1080"/>
                    </a:lnTo>
                    <a:lnTo>
                      <a:pt x="706" y="1281"/>
                    </a:lnTo>
                    <a:lnTo>
                      <a:pt x="499" y="1593"/>
                    </a:lnTo>
                    <a:lnTo>
                      <a:pt x="670" y="1778"/>
                    </a:lnTo>
                    <a:lnTo>
                      <a:pt x="167" y="1778"/>
                    </a:lnTo>
                    <a:lnTo>
                      <a:pt x="167" y="1042"/>
                    </a:lnTo>
                    <a:lnTo>
                      <a:pt x="126" y="876"/>
                    </a:lnTo>
                    <a:lnTo>
                      <a:pt x="0" y="663"/>
                    </a:lnTo>
                    <a:lnTo>
                      <a:pt x="0" y="500"/>
                    </a:lnTo>
                    <a:lnTo>
                      <a:pt x="88" y="179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" name="Freeform 11"/>
              <p:cNvSpPr>
                <a:spLocks/>
              </p:cNvSpPr>
              <p:nvPr/>
            </p:nvSpPr>
            <p:spPr bwMode="auto">
              <a:xfrm>
                <a:off x="4943" y="1649"/>
                <a:ext cx="374" cy="246"/>
              </a:xfrm>
              <a:custGeom>
                <a:avLst/>
                <a:gdLst>
                  <a:gd name="T0" fmla="*/ 34 w 749"/>
                  <a:gd name="T1" fmla="*/ 0 h 492"/>
                  <a:gd name="T2" fmla="*/ 46 w 749"/>
                  <a:gd name="T3" fmla="*/ 18 h 492"/>
                  <a:gd name="T4" fmla="*/ 10 w 749"/>
                  <a:gd name="T5" fmla="*/ 31 h 492"/>
                  <a:gd name="T6" fmla="*/ 7 w 749"/>
                  <a:gd name="T7" fmla="*/ 24 h 492"/>
                  <a:gd name="T8" fmla="*/ 0 w 749"/>
                  <a:gd name="T9" fmla="*/ 11 h 492"/>
                  <a:gd name="T10" fmla="*/ 34 w 749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49" h="492">
                    <a:moveTo>
                      <a:pt x="548" y="0"/>
                    </a:moveTo>
                    <a:lnTo>
                      <a:pt x="749" y="275"/>
                    </a:lnTo>
                    <a:lnTo>
                      <a:pt x="164" y="492"/>
                    </a:lnTo>
                    <a:lnTo>
                      <a:pt x="113" y="384"/>
                    </a:lnTo>
                    <a:lnTo>
                      <a:pt x="0" y="175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" name="Freeform 12"/>
              <p:cNvSpPr>
                <a:spLocks/>
              </p:cNvSpPr>
              <p:nvPr/>
            </p:nvSpPr>
            <p:spPr bwMode="auto">
              <a:xfrm>
                <a:off x="5026" y="1951"/>
                <a:ext cx="272" cy="227"/>
              </a:xfrm>
              <a:custGeom>
                <a:avLst/>
                <a:gdLst>
                  <a:gd name="T0" fmla="*/ 22 w 544"/>
                  <a:gd name="T1" fmla="*/ 0 h 454"/>
                  <a:gd name="T2" fmla="*/ 34 w 544"/>
                  <a:gd name="T3" fmla="*/ 13 h 454"/>
                  <a:gd name="T4" fmla="*/ 0 w 544"/>
                  <a:gd name="T5" fmla="*/ 29 h 454"/>
                  <a:gd name="T6" fmla="*/ 0 w 544"/>
                  <a:gd name="T7" fmla="*/ 9 h 454"/>
                  <a:gd name="T8" fmla="*/ 22 w 544"/>
                  <a:gd name="T9" fmla="*/ 0 h 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4" h="454">
                    <a:moveTo>
                      <a:pt x="346" y="0"/>
                    </a:moveTo>
                    <a:lnTo>
                      <a:pt x="544" y="201"/>
                    </a:lnTo>
                    <a:lnTo>
                      <a:pt x="0" y="454"/>
                    </a:lnTo>
                    <a:lnTo>
                      <a:pt x="0" y="139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" name="Freeform 13"/>
              <p:cNvSpPr>
                <a:spLocks/>
              </p:cNvSpPr>
              <p:nvPr/>
            </p:nvSpPr>
            <p:spPr bwMode="auto">
              <a:xfrm>
                <a:off x="5026" y="2208"/>
                <a:ext cx="252" cy="92"/>
              </a:xfrm>
              <a:custGeom>
                <a:avLst/>
                <a:gdLst>
                  <a:gd name="T0" fmla="*/ 31 w 505"/>
                  <a:gd name="T1" fmla="*/ 11 h 185"/>
                  <a:gd name="T2" fmla="*/ 20 w 505"/>
                  <a:gd name="T3" fmla="*/ 0 h 185"/>
                  <a:gd name="T4" fmla="*/ 0 w 505"/>
                  <a:gd name="T5" fmla="*/ 10 h 185"/>
                  <a:gd name="T6" fmla="*/ 0 w 505"/>
                  <a:gd name="T7" fmla="*/ 11 h 185"/>
                  <a:gd name="T8" fmla="*/ 31 w 505"/>
                  <a:gd name="T9" fmla="*/ 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5" h="185">
                    <a:moveTo>
                      <a:pt x="505" y="185"/>
                    </a:moveTo>
                    <a:lnTo>
                      <a:pt x="332" y="0"/>
                    </a:lnTo>
                    <a:lnTo>
                      <a:pt x="0" y="163"/>
                    </a:lnTo>
                    <a:lnTo>
                      <a:pt x="0" y="185"/>
                    </a:lnTo>
                    <a:lnTo>
                      <a:pt x="505" y="18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" name="Freeform 14"/>
              <p:cNvSpPr>
                <a:spLocks/>
              </p:cNvSpPr>
              <p:nvPr/>
            </p:nvSpPr>
            <p:spPr bwMode="auto">
              <a:xfrm>
                <a:off x="4594" y="1779"/>
                <a:ext cx="433" cy="521"/>
              </a:xfrm>
              <a:custGeom>
                <a:avLst/>
                <a:gdLst>
                  <a:gd name="T0" fmla="*/ 55 w 866"/>
                  <a:gd name="T1" fmla="*/ 65 h 1043"/>
                  <a:gd name="T2" fmla="*/ 30 w 866"/>
                  <a:gd name="T3" fmla="*/ 65 h 1043"/>
                  <a:gd name="T4" fmla="*/ 0 w 866"/>
                  <a:gd name="T5" fmla="*/ 0 h 1043"/>
                  <a:gd name="T6" fmla="*/ 24 w 866"/>
                  <a:gd name="T7" fmla="*/ 0 h 1043"/>
                  <a:gd name="T8" fmla="*/ 29 w 866"/>
                  <a:gd name="T9" fmla="*/ 0 h 1043"/>
                  <a:gd name="T10" fmla="*/ 31 w 866"/>
                  <a:gd name="T11" fmla="*/ 1 h 1043"/>
                  <a:gd name="T12" fmla="*/ 33 w 866"/>
                  <a:gd name="T13" fmla="*/ 0 h 1043"/>
                  <a:gd name="T14" fmla="*/ 38 w 866"/>
                  <a:gd name="T15" fmla="*/ 0 h 1043"/>
                  <a:gd name="T16" fmla="*/ 41 w 866"/>
                  <a:gd name="T17" fmla="*/ 1 h 1043"/>
                  <a:gd name="T18" fmla="*/ 45 w 866"/>
                  <a:gd name="T19" fmla="*/ 2 h 1043"/>
                  <a:gd name="T20" fmla="*/ 47 w 866"/>
                  <a:gd name="T21" fmla="*/ 3 h 1043"/>
                  <a:gd name="T22" fmla="*/ 50 w 866"/>
                  <a:gd name="T23" fmla="*/ 6 h 1043"/>
                  <a:gd name="T24" fmla="*/ 52 w 866"/>
                  <a:gd name="T25" fmla="*/ 9 h 1043"/>
                  <a:gd name="T26" fmla="*/ 53 w 866"/>
                  <a:gd name="T27" fmla="*/ 11 h 1043"/>
                  <a:gd name="T28" fmla="*/ 54 w 866"/>
                  <a:gd name="T29" fmla="*/ 14 h 1043"/>
                  <a:gd name="T30" fmla="*/ 55 w 866"/>
                  <a:gd name="T31" fmla="*/ 18 h 1043"/>
                  <a:gd name="T32" fmla="*/ 55 w 866"/>
                  <a:gd name="T33" fmla="*/ 19 h 1043"/>
                  <a:gd name="T34" fmla="*/ 55 w 866"/>
                  <a:gd name="T35" fmla="*/ 65 h 10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66" h="1043">
                    <a:moveTo>
                      <a:pt x="866" y="1043"/>
                    </a:moveTo>
                    <a:lnTo>
                      <a:pt x="466" y="1043"/>
                    </a:lnTo>
                    <a:lnTo>
                      <a:pt x="0" y="3"/>
                    </a:lnTo>
                    <a:lnTo>
                      <a:pt x="384" y="3"/>
                    </a:lnTo>
                    <a:lnTo>
                      <a:pt x="453" y="8"/>
                    </a:lnTo>
                    <a:lnTo>
                      <a:pt x="494" y="18"/>
                    </a:lnTo>
                    <a:lnTo>
                      <a:pt x="520" y="0"/>
                    </a:lnTo>
                    <a:lnTo>
                      <a:pt x="605" y="3"/>
                    </a:lnTo>
                    <a:lnTo>
                      <a:pt x="649" y="16"/>
                    </a:lnTo>
                    <a:lnTo>
                      <a:pt x="706" y="34"/>
                    </a:lnTo>
                    <a:lnTo>
                      <a:pt x="749" y="62"/>
                    </a:lnTo>
                    <a:lnTo>
                      <a:pt x="790" y="100"/>
                    </a:lnTo>
                    <a:lnTo>
                      <a:pt x="826" y="144"/>
                    </a:lnTo>
                    <a:lnTo>
                      <a:pt x="844" y="178"/>
                    </a:lnTo>
                    <a:lnTo>
                      <a:pt x="860" y="230"/>
                    </a:lnTo>
                    <a:lnTo>
                      <a:pt x="866" y="289"/>
                    </a:lnTo>
                    <a:lnTo>
                      <a:pt x="866" y="315"/>
                    </a:lnTo>
                    <a:lnTo>
                      <a:pt x="866" y="1043"/>
                    </a:lnTo>
                    <a:close/>
                  </a:path>
                </a:pathLst>
              </a:custGeom>
              <a:solidFill>
                <a:srgbClr val="FFE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" name="Freeform 15"/>
              <p:cNvSpPr>
                <a:spLocks/>
              </p:cNvSpPr>
              <p:nvPr/>
            </p:nvSpPr>
            <p:spPr bwMode="auto">
              <a:xfrm>
                <a:off x="4828" y="1644"/>
                <a:ext cx="201" cy="142"/>
              </a:xfrm>
              <a:custGeom>
                <a:avLst/>
                <a:gdLst>
                  <a:gd name="T0" fmla="*/ 2 w 402"/>
                  <a:gd name="T1" fmla="*/ 7 h 285"/>
                  <a:gd name="T2" fmla="*/ 5 w 402"/>
                  <a:gd name="T3" fmla="*/ 6 h 285"/>
                  <a:gd name="T4" fmla="*/ 7 w 402"/>
                  <a:gd name="T5" fmla="*/ 5 h 285"/>
                  <a:gd name="T6" fmla="*/ 9 w 402"/>
                  <a:gd name="T7" fmla="*/ 4 h 285"/>
                  <a:gd name="T8" fmla="*/ 11 w 402"/>
                  <a:gd name="T9" fmla="*/ 3 h 285"/>
                  <a:gd name="T10" fmla="*/ 13 w 402"/>
                  <a:gd name="T11" fmla="*/ 2 h 285"/>
                  <a:gd name="T12" fmla="*/ 15 w 402"/>
                  <a:gd name="T13" fmla="*/ 1 h 285"/>
                  <a:gd name="T14" fmla="*/ 15 w 402"/>
                  <a:gd name="T15" fmla="*/ 2 h 285"/>
                  <a:gd name="T16" fmla="*/ 15 w 402"/>
                  <a:gd name="T17" fmla="*/ 4 h 285"/>
                  <a:gd name="T18" fmla="*/ 19 w 402"/>
                  <a:gd name="T19" fmla="*/ 2 h 285"/>
                  <a:gd name="T20" fmla="*/ 23 w 402"/>
                  <a:gd name="T21" fmla="*/ 1 h 285"/>
                  <a:gd name="T22" fmla="*/ 25 w 402"/>
                  <a:gd name="T23" fmla="*/ 0 h 285"/>
                  <a:gd name="T24" fmla="*/ 26 w 402"/>
                  <a:gd name="T25" fmla="*/ 0 h 285"/>
                  <a:gd name="T26" fmla="*/ 26 w 402"/>
                  <a:gd name="T27" fmla="*/ 1 h 285"/>
                  <a:gd name="T28" fmla="*/ 25 w 402"/>
                  <a:gd name="T29" fmla="*/ 2 h 285"/>
                  <a:gd name="T30" fmla="*/ 24 w 402"/>
                  <a:gd name="T31" fmla="*/ 3 h 285"/>
                  <a:gd name="T32" fmla="*/ 25 w 402"/>
                  <a:gd name="T33" fmla="*/ 5 h 285"/>
                  <a:gd name="T34" fmla="*/ 24 w 402"/>
                  <a:gd name="T35" fmla="*/ 6 h 285"/>
                  <a:gd name="T36" fmla="*/ 24 w 402"/>
                  <a:gd name="T37" fmla="*/ 6 h 285"/>
                  <a:gd name="T38" fmla="*/ 25 w 402"/>
                  <a:gd name="T39" fmla="*/ 7 h 285"/>
                  <a:gd name="T40" fmla="*/ 25 w 402"/>
                  <a:gd name="T41" fmla="*/ 8 h 285"/>
                  <a:gd name="T42" fmla="*/ 24 w 402"/>
                  <a:gd name="T43" fmla="*/ 9 h 285"/>
                  <a:gd name="T44" fmla="*/ 24 w 402"/>
                  <a:gd name="T45" fmla="*/ 9 h 285"/>
                  <a:gd name="T46" fmla="*/ 25 w 402"/>
                  <a:gd name="T47" fmla="*/ 10 h 285"/>
                  <a:gd name="T48" fmla="*/ 25 w 402"/>
                  <a:gd name="T49" fmla="*/ 11 h 285"/>
                  <a:gd name="T50" fmla="*/ 25 w 402"/>
                  <a:gd name="T51" fmla="*/ 12 h 285"/>
                  <a:gd name="T52" fmla="*/ 24 w 402"/>
                  <a:gd name="T53" fmla="*/ 12 h 285"/>
                  <a:gd name="T54" fmla="*/ 21 w 402"/>
                  <a:gd name="T55" fmla="*/ 17 h 285"/>
                  <a:gd name="T56" fmla="*/ 21 w 402"/>
                  <a:gd name="T57" fmla="*/ 17 h 285"/>
                  <a:gd name="T58" fmla="*/ 20 w 402"/>
                  <a:gd name="T59" fmla="*/ 17 h 285"/>
                  <a:gd name="T60" fmla="*/ 19 w 402"/>
                  <a:gd name="T61" fmla="*/ 17 h 285"/>
                  <a:gd name="T62" fmla="*/ 2 w 402"/>
                  <a:gd name="T63" fmla="*/ 16 h 285"/>
                  <a:gd name="T64" fmla="*/ 1 w 402"/>
                  <a:gd name="T65" fmla="*/ 15 h 285"/>
                  <a:gd name="T66" fmla="*/ 1 w 402"/>
                  <a:gd name="T67" fmla="*/ 13 h 285"/>
                  <a:gd name="T68" fmla="*/ 0 w 402"/>
                  <a:gd name="T69" fmla="*/ 11 h 285"/>
                  <a:gd name="T70" fmla="*/ 1 w 402"/>
                  <a:gd name="T71" fmla="*/ 10 h 285"/>
                  <a:gd name="T72" fmla="*/ 1 w 402"/>
                  <a:gd name="T73" fmla="*/ 8 h 285"/>
                  <a:gd name="T74" fmla="*/ 2 w 402"/>
                  <a:gd name="T75" fmla="*/ 7 h 28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02" h="285">
                    <a:moveTo>
                      <a:pt x="22" y="116"/>
                    </a:moveTo>
                    <a:lnTo>
                      <a:pt x="74" y="105"/>
                    </a:lnTo>
                    <a:lnTo>
                      <a:pt x="111" y="90"/>
                    </a:lnTo>
                    <a:lnTo>
                      <a:pt x="143" y="76"/>
                    </a:lnTo>
                    <a:lnTo>
                      <a:pt x="175" y="58"/>
                    </a:lnTo>
                    <a:lnTo>
                      <a:pt x="205" y="38"/>
                    </a:lnTo>
                    <a:lnTo>
                      <a:pt x="231" y="27"/>
                    </a:lnTo>
                    <a:lnTo>
                      <a:pt x="231" y="45"/>
                    </a:lnTo>
                    <a:lnTo>
                      <a:pt x="231" y="79"/>
                    </a:lnTo>
                    <a:lnTo>
                      <a:pt x="298" y="46"/>
                    </a:lnTo>
                    <a:lnTo>
                      <a:pt x="360" y="20"/>
                    </a:lnTo>
                    <a:lnTo>
                      <a:pt x="397" y="0"/>
                    </a:lnTo>
                    <a:lnTo>
                      <a:pt x="402" y="7"/>
                    </a:lnTo>
                    <a:lnTo>
                      <a:pt x="401" y="20"/>
                    </a:lnTo>
                    <a:lnTo>
                      <a:pt x="396" y="38"/>
                    </a:lnTo>
                    <a:lnTo>
                      <a:pt x="383" y="61"/>
                    </a:lnTo>
                    <a:lnTo>
                      <a:pt x="386" y="80"/>
                    </a:lnTo>
                    <a:lnTo>
                      <a:pt x="384" y="98"/>
                    </a:lnTo>
                    <a:lnTo>
                      <a:pt x="383" y="105"/>
                    </a:lnTo>
                    <a:lnTo>
                      <a:pt x="391" y="115"/>
                    </a:lnTo>
                    <a:lnTo>
                      <a:pt x="389" y="130"/>
                    </a:lnTo>
                    <a:lnTo>
                      <a:pt x="383" y="146"/>
                    </a:lnTo>
                    <a:lnTo>
                      <a:pt x="381" y="156"/>
                    </a:lnTo>
                    <a:lnTo>
                      <a:pt x="388" y="164"/>
                    </a:lnTo>
                    <a:lnTo>
                      <a:pt x="391" y="183"/>
                    </a:lnTo>
                    <a:lnTo>
                      <a:pt x="391" y="193"/>
                    </a:lnTo>
                    <a:lnTo>
                      <a:pt x="384" y="206"/>
                    </a:lnTo>
                    <a:lnTo>
                      <a:pt x="334" y="277"/>
                    </a:lnTo>
                    <a:lnTo>
                      <a:pt x="326" y="283"/>
                    </a:lnTo>
                    <a:lnTo>
                      <a:pt x="314" y="285"/>
                    </a:lnTo>
                    <a:lnTo>
                      <a:pt x="299" y="285"/>
                    </a:lnTo>
                    <a:lnTo>
                      <a:pt x="23" y="259"/>
                    </a:lnTo>
                    <a:lnTo>
                      <a:pt x="10" y="242"/>
                    </a:lnTo>
                    <a:lnTo>
                      <a:pt x="4" y="213"/>
                    </a:lnTo>
                    <a:lnTo>
                      <a:pt x="0" y="187"/>
                    </a:lnTo>
                    <a:lnTo>
                      <a:pt x="7" y="164"/>
                    </a:lnTo>
                    <a:lnTo>
                      <a:pt x="12" y="139"/>
                    </a:lnTo>
                    <a:lnTo>
                      <a:pt x="22" y="116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" name="Freeform 16"/>
              <p:cNvSpPr>
                <a:spLocks/>
              </p:cNvSpPr>
              <p:nvPr/>
            </p:nvSpPr>
            <p:spPr bwMode="auto">
              <a:xfrm>
                <a:off x="4813" y="1015"/>
                <a:ext cx="139" cy="273"/>
              </a:xfrm>
              <a:custGeom>
                <a:avLst/>
                <a:gdLst>
                  <a:gd name="T0" fmla="*/ 1 w 278"/>
                  <a:gd name="T1" fmla="*/ 1 h 546"/>
                  <a:gd name="T2" fmla="*/ 0 w 278"/>
                  <a:gd name="T3" fmla="*/ 6 h 546"/>
                  <a:gd name="T4" fmla="*/ 3 w 278"/>
                  <a:gd name="T5" fmla="*/ 11 h 546"/>
                  <a:gd name="T6" fmla="*/ 6 w 278"/>
                  <a:gd name="T7" fmla="*/ 11 h 546"/>
                  <a:gd name="T8" fmla="*/ 11 w 278"/>
                  <a:gd name="T9" fmla="*/ 21 h 546"/>
                  <a:gd name="T10" fmla="*/ 12 w 278"/>
                  <a:gd name="T11" fmla="*/ 25 h 546"/>
                  <a:gd name="T12" fmla="*/ 9 w 278"/>
                  <a:gd name="T13" fmla="*/ 26 h 546"/>
                  <a:gd name="T14" fmla="*/ 8 w 278"/>
                  <a:gd name="T15" fmla="*/ 27 h 546"/>
                  <a:gd name="T16" fmla="*/ 7 w 278"/>
                  <a:gd name="T17" fmla="*/ 35 h 546"/>
                  <a:gd name="T18" fmla="*/ 16 w 278"/>
                  <a:gd name="T19" fmla="*/ 34 h 546"/>
                  <a:gd name="T20" fmla="*/ 18 w 278"/>
                  <a:gd name="T21" fmla="*/ 25 h 546"/>
                  <a:gd name="T22" fmla="*/ 15 w 278"/>
                  <a:gd name="T23" fmla="*/ 13 h 546"/>
                  <a:gd name="T24" fmla="*/ 12 w 278"/>
                  <a:gd name="T25" fmla="*/ 7 h 546"/>
                  <a:gd name="T26" fmla="*/ 9 w 278"/>
                  <a:gd name="T27" fmla="*/ 2 h 546"/>
                  <a:gd name="T28" fmla="*/ 4 w 278"/>
                  <a:gd name="T29" fmla="*/ 0 h 546"/>
                  <a:gd name="T30" fmla="*/ 1 w 278"/>
                  <a:gd name="T31" fmla="*/ 1 h 54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78" h="546">
                    <a:moveTo>
                      <a:pt x="13" y="14"/>
                    </a:moveTo>
                    <a:lnTo>
                      <a:pt x="0" y="81"/>
                    </a:lnTo>
                    <a:lnTo>
                      <a:pt x="44" y="166"/>
                    </a:lnTo>
                    <a:lnTo>
                      <a:pt x="92" y="163"/>
                    </a:lnTo>
                    <a:lnTo>
                      <a:pt x="174" y="327"/>
                    </a:lnTo>
                    <a:lnTo>
                      <a:pt x="178" y="394"/>
                    </a:lnTo>
                    <a:lnTo>
                      <a:pt x="134" y="407"/>
                    </a:lnTo>
                    <a:lnTo>
                      <a:pt x="118" y="425"/>
                    </a:lnTo>
                    <a:lnTo>
                      <a:pt x="108" y="546"/>
                    </a:lnTo>
                    <a:lnTo>
                      <a:pt x="255" y="531"/>
                    </a:lnTo>
                    <a:lnTo>
                      <a:pt x="278" y="389"/>
                    </a:lnTo>
                    <a:lnTo>
                      <a:pt x="234" y="207"/>
                    </a:lnTo>
                    <a:lnTo>
                      <a:pt x="190" y="112"/>
                    </a:lnTo>
                    <a:lnTo>
                      <a:pt x="144" y="21"/>
                    </a:lnTo>
                    <a:lnTo>
                      <a:pt x="61" y="0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FE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" name="Freeform 17"/>
              <p:cNvSpPr>
                <a:spLocks/>
              </p:cNvSpPr>
              <p:nvPr/>
            </p:nvSpPr>
            <p:spPr bwMode="auto">
              <a:xfrm>
                <a:off x="4876" y="1082"/>
                <a:ext cx="158" cy="241"/>
              </a:xfrm>
              <a:custGeom>
                <a:avLst/>
                <a:gdLst>
                  <a:gd name="T0" fmla="*/ 1 w 315"/>
                  <a:gd name="T1" fmla="*/ 6 h 480"/>
                  <a:gd name="T2" fmla="*/ 1 w 315"/>
                  <a:gd name="T3" fmla="*/ 6 h 480"/>
                  <a:gd name="T4" fmla="*/ 2 w 315"/>
                  <a:gd name="T5" fmla="*/ 6 h 480"/>
                  <a:gd name="T6" fmla="*/ 5 w 315"/>
                  <a:gd name="T7" fmla="*/ 4 h 480"/>
                  <a:gd name="T8" fmla="*/ 6 w 315"/>
                  <a:gd name="T9" fmla="*/ 4 h 480"/>
                  <a:gd name="T10" fmla="*/ 7 w 315"/>
                  <a:gd name="T11" fmla="*/ 5 h 480"/>
                  <a:gd name="T12" fmla="*/ 4 w 315"/>
                  <a:gd name="T13" fmla="*/ 5 h 480"/>
                  <a:gd name="T14" fmla="*/ 4 w 315"/>
                  <a:gd name="T15" fmla="*/ 7 h 480"/>
                  <a:gd name="T16" fmla="*/ 4 w 315"/>
                  <a:gd name="T17" fmla="*/ 13 h 480"/>
                  <a:gd name="T18" fmla="*/ 3 w 315"/>
                  <a:gd name="T19" fmla="*/ 14 h 480"/>
                  <a:gd name="T20" fmla="*/ 1 w 315"/>
                  <a:gd name="T21" fmla="*/ 16 h 480"/>
                  <a:gd name="T22" fmla="*/ 0 w 315"/>
                  <a:gd name="T23" fmla="*/ 16 h 480"/>
                  <a:gd name="T24" fmla="*/ 1 w 315"/>
                  <a:gd name="T25" fmla="*/ 17 h 480"/>
                  <a:gd name="T26" fmla="*/ 1 w 315"/>
                  <a:gd name="T27" fmla="*/ 17 h 480"/>
                  <a:gd name="T28" fmla="*/ 3 w 315"/>
                  <a:gd name="T29" fmla="*/ 17 h 480"/>
                  <a:gd name="T30" fmla="*/ 6 w 315"/>
                  <a:gd name="T31" fmla="*/ 17 h 480"/>
                  <a:gd name="T32" fmla="*/ 9 w 315"/>
                  <a:gd name="T33" fmla="*/ 16 h 480"/>
                  <a:gd name="T34" fmla="*/ 10 w 315"/>
                  <a:gd name="T35" fmla="*/ 18 h 480"/>
                  <a:gd name="T36" fmla="*/ 9 w 315"/>
                  <a:gd name="T37" fmla="*/ 22 h 480"/>
                  <a:gd name="T38" fmla="*/ 10 w 315"/>
                  <a:gd name="T39" fmla="*/ 23 h 480"/>
                  <a:gd name="T40" fmla="*/ 10 w 315"/>
                  <a:gd name="T41" fmla="*/ 24 h 480"/>
                  <a:gd name="T42" fmla="*/ 11 w 315"/>
                  <a:gd name="T43" fmla="*/ 26 h 480"/>
                  <a:gd name="T44" fmla="*/ 12 w 315"/>
                  <a:gd name="T45" fmla="*/ 27 h 480"/>
                  <a:gd name="T46" fmla="*/ 14 w 315"/>
                  <a:gd name="T47" fmla="*/ 31 h 480"/>
                  <a:gd name="T48" fmla="*/ 16 w 315"/>
                  <a:gd name="T49" fmla="*/ 31 h 480"/>
                  <a:gd name="T50" fmla="*/ 18 w 315"/>
                  <a:gd name="T51" fmla="*/ 30 h 480"/>
                  <a:gd name="T52" fmla="*/ 19 w 315"/>
                  <a:gd name="T53" fmla="*/ 29 h 480"/>
                  <a:gd name="T54" fmla="*/ 20 w 315"/>
                  <a:gd name="T55" fmla="*/ 28 h 480"/>
                  <a:gd name="T56" fmla="*/ 20 w 315"/>
                  <a:gd name="T57" fmla="*/ 27 h 480"/>
                  <a:gd name="T58" fmla="*/ 20 w 315"/>
                  <a:gd name="T59" fmla="*/ 26 h 480"/>
                  <a:gd name="T60" fmla="*/ 20 w 315"/>
                  <a:gd name="T61" fmla="*/ 24 h 480"/>
                  <a:gd name="T62" fmla="*/ 20 w 315"/>
                  <a:gd name="T63" fmla="*/ 23 h 480"/>
                  <a:gd name="T64" fmla="*/ 19 w 315"/>
                  <a:gd name="T65" fmla="*/ 22 h 480"/>
                  <a:gd name="T66" fmla="*/ 17 w 315"/>
                  <a:gd name="T67" fmla="*/ 20 h 480"/>
                  <a:gd name="T68" fmla="*/ 17 w 315"/>
                  <a:gd name="T69" fmla="*/ 19 h 480"/>
                  <a:gd name="T70" fmla="*/ 16 w 315"/>
                  <a:gd name="T71" fmla="*/ 12 h 480"/>
                  <a:gd name="T72" fmla="*/ 15 w 315"/>
                  <a:gd name="T73" fmla="*/ 12 h 480"/>
                  <a:gd name="T74" fmla="*/ 15 w 315"/>
                  <a:gd name="T75" fmla="*/ 11 h 480"/>
                  <a:gd name="T76" fmla="*/ 14 w 315"/>
                  <a:gd name="T77" fmla="*/ 9 h 480"/>
                  <a:gd name="T78" fmla="*/ 14 w 315"/>
                  <a:gd name="T79" fmla="*/ 9 h 480"/>
                  <a:gd name="T80" fmla="*/ 14 w 315"/>
                  <a:gd name="T81" fmla="*/ 8 h 480"/>
                  <a:gd name="T82" fmla="*/ 13 w 315"/>
                  <a:gd name="T83" fmla="*/ 6 h 480"/>
                  <a:gd name="T84" fmla="*/ 12 w 315"/>
                  <a:gd name="T85" fmla="*/ 6 h 480"/>
                  <a:gd name="T86" fmla="*/ 11 w 315"/>
                  <a:gd name="T87" fmla="*/ 6 h 480"/>
                  <a:gd name="T88" fmla="*/ 9 w 315"/>
                  <a:gd name="T89" fmla="*/ 1 h 480"/>
                  <a:gd name="T90" fmla="*/ 7 w 315"/>
                  <a:gd name="T91" fmla="*/ 0 h 480"/>
                  <a:gd name="T92" fmla="*/ 3 w 315"/>
                  <a:gd name="T93" fmla="*/ 1 h 480"/>
                  <a:gd name="T94" fmla="*/ 1 w 315"/>
                  <a:gd name="T95" fmla="*/ 6 h 4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15" h="480">
                    <a:moveTo>
                      <a:pt x="6" y="86"/>
                    </a:moveTo>
                    <a:lnTo>
                      <a:pt x="13" y="93"/>
                    </a:lnTo>
                    <a:lnTo>
                      <a:pt x="23" y="93"/>
                    </a:lnTo>
                    <a:lnTo>
                      <a:pt x="65" y="63"/>
                    </a:lnTo>
                    <a:lnTo>
                      <a:pt x="91" y="57"/>
                    </a:lnTo>
                    <a:lnTo>
                      <a:pt x="111" y="80"/>
                    </a:lnTo>
                    <a:lnTo>
                      <a:pt x="63" y="75"/>
                    </a:lnTo>
                    <a:lnTo>
                      <a:pt x="50" y="111"/>
                    </a:lnTo>
                    <a:lnTo>
                      <a:pt x="49" y="207"/>
                    </a:lnTo>
                    <a:lnTo>
                      <a:pt x="46" y="214"/>
                    </a:lnTo>
                    <a:lnTo>
                      <a:pt x="3" y="246"/>
                    </a:lnTo>
                    <a:lnTo>
                      <a:pt x="0" y="255"/>
                    </a:lnTo>
                    <a:lnTo>
                      <a:pt x="3" y="264"/>
                    </a:lnTo>
                    <a:lnTo>
                      <a:pt x="10" y="268"/>
                    </a:lnTo>
                    <a:lnTo>
                      <a:pt x="39" y="268"/>
                    </a:lnTo>
                    <a:lnTo>
                      <a:pt x="81" y="258"/>
                    </a:lnTo>
                    <a:lnTo>
                      <a:pt x="144" y="245"/>
                    </a:lnTo>
                    <a:lnTo>
                      <a:pt x="145" y="279"/>
                    </a:lnTo>
                    <a:lnTo>
                      <a:pt x="142" y="336"/>
                    </a:lnTo>
                    <a:lnTo>
                      <a:pt x="145" y="359"/>
                    </a:lnTo>
                    <a:lnTo>
                      <a:pt x="155" y="380"/>
                    </a:lnTo>
                    <a:lnTo>
                      <a:pt x="166" y="403"/>
                    </a:lnTo>
                    <a:lnTo>
                      <a:pt x="191" y="428"/>
                    </a:lnTo>
                    <a:lnTo>
                      <a:pt x="217" y="480"/>
                    </a:lnTo>
                    <a:lnTo>
                      <a:pt x="251" y="480"/>
                    </a:lnTo>
                    <a:lnTo>
                      <a:pt x="276" y="470"/>
                    </a:lnTo>
                    <a:lnTo>
                      <a:pt x="291" y="459"/>
                    </a:lnTo>
                    <a:lnTo>
                      <a:pt x="305" y="444"/>
                    </a:lnTo>
                    <a:lnTo>
                      <a:pt x="314" y="421"/>
                    </a:lnTo>
                    <a:lnTo>
                      <a:pt x="315" y="402"/>
                    </a:lnTo>
                    <a:lnTo>
                      <a:pt x="314" y="379"/>
                    </a:lnTo>
                    <a:lnTo>
                      <a:pt x="307" y="358"/>
                    </a:lnTo>
                    <a:lnTo>
                      <a:pt x="300" y="348"/>
                    </a:lnTo>
                    <a:lnTo>
                      <a:pt x="269" y="313"/>
                    </a:lnTo>
                    <a:lnTo>
                      <a:pt x="264" y="302"/>
                    </a:lnTo>
                    <a:lnTo>
                      <a:pt x="245" y="189"/>
                    </a:lnTo>
                    <a:lnTo>
                      <a:pt x="240" y="183"/>
                    </a:lnTo>
                    <a:lnTo>
                      <a:pt x="232" y="175"/>
                    </a:lnTo>
                    <a:lnTo>
                      <a:pt x="224" y="140"/>
                    </a:lnTo>
                    <a:lnTo>
                      <a:pt x="217" y="129"/>
                    </a:lnTo>
                    <a:lnTo>
                      <a:pt x="209" y="119"/>
                    </a:lnTo>
                    <a:lnTo>
                      <a:pt x="194" y="91"/>
                    </a:lnTo>
                    <a:lnTo>
                      <a:pt x="189" y="86"/>
                    </a:lnTo>
                    <a:lnTo>
                      <a:pt x="166" y="85"/>
                    </a:lnTo>
                    <a:lnTo>
                      <a:pt x="135" y="14"/>
                    </a:lnTo>
                    <a:lnTo>
                      <a:pt x="99" y="0"/>
                    </a:lnTo>
                    <a:lnTo>
                      <a:pt x="36" y="16"/>
                    </a:lnTo>
                    <a:lnTo>
                      <a:pt x="6" y="86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" name="Freeform 18"/>
              <p:cNvSpPr>
                <a:spLocks/>
              </p:cNvSpPr>
              <p:nvPr/>
            </p:nvSpPr>
            <p:spPr bwMode="auto">
              <a:xfrm>
                <a:off x="4686" y="1184"/>
                <a:ext cx="147" cy="510"/>
              </a:xfrm>
              <a:custGeom>
                <a:avLst/>
                <a:gdLst>
                  <a:gd name="T0" fmla="*/ 2 w 294"/>
                  <a:gd name="T1" fmla="*/ 0 h 1020"/>
                  <a:gd name="T2" fmla="*/ 0 w 294"/>
                  <a:gd name="T3" fmla="*/ 1 h 1020"/>
                  <a:gd name="T4" fmla="*/ 3 w 294"/>
                  <a:gd name="T5" fmla="*/ 6 h 1020"/>
                  <a:gd name="T6" fmla="*/ 3 w 294"/>
                  <a:gd name="T7" fmla="*/ 7 h 1020"/>
                  <a:gd name="T8" fmla="*/ 2 w 294"/>
                  <a:gd name="T9" fmla="*/ 12 h 1020"/>
                  <a:gd name="T10" fmla="*/ 2 w 294"/>
                  <a:gd name="T11" fmla="*/ 15 h 1020"/>
                  <a:gd name="T12" fmla="*/ 4 w 294"/>
                  <a:gd name="T13" fmla="*/ 24 h 1020"/>
                  <a:gd name="T14" fmla="*/ 5 w 294"/>
                  <a:gd name="T15" fmla="*/ 32 h 1020"/>
                  <a:gd name="T16" fmla="*/ 6 w 294"/>
                  <a:gd name="T17" fmla="*/ 39 h 1020"/>
                  <a:gd name="T18" fmla="*/ 7 w 294"/>
                  <a:gd name="T19" fmla="*/ 49 h 1020"/>
                  <a:gd name="T20" fmla="*/ 9 w 294"/>
                  <a:gd name="T21" fmla="*/ 61 h 1020"/>
                  <a:gd name="T22" fmla="*/ 14 w 294"/>
                  <a:gd name="T23" fmla="*/ 62 h 1020"/>
                  <a:gd name="T24" fmla="*/ 16 w 294"/>
                  <a:gd name="T25" fmla="*/ 64 h 1020"/>
                  <a:gd name="T26" fmla="*/ 19 w 294"/>
                  <a:gd name="T27" fmla="*/ 64 h 1020"/>
                  <a:gd name="T28" fmla="*/ 17 w 294"/>
                  <a:gd name="T29" fmla="*/ 59 h 1020"/>
                  <a:gd name="T30" fmla="*/ 15 w 294"/>
                  <a:gd name="T31" fmla="*/ 51 h 1020"/>
                  <a:gd name="T32" fmla="*/ 13 w 294"/>
                  <a:gd name="T33" fmla="*/ 41 h 1020"/>
                  <a:gd name="T34" fmla="*/ 11 w 294"/>
                  <a:gd name="T35" fmla="*/ 31 h 1020"/>
                  <a:gd name="T36" fmla="*/ 10 w 294"/>
                  <a:gd name="T37" fmla="*/ 21 h 1020"/>
                  <a:gd name="T38" fmla="*/ 9 w 294"/>
                  <a:gd name="T39" fmla="*/ 15 h 1020"/>
                  <a:gd name="T40" fmla="*/ 7 w 294"/>
                  <a:gd name="T41" fmla="*/ 11 h 1020"/>
                  <a:gd name="T42" fmla="*/ 6 w 294"/>
                  <a:gd name="T43" fmla="*/ 8 h 1020"/>
                  <a:gd name="T44" fmla="*/ 4 w 294"/>
                  <a:gd name="T45" fmla="*/ 6 h 1020"/>
                  <a:gd name="T46" fmla="*/ 5 w 294"/>
                  <a:gd name="T47" fmla="*/ 1 h 1020"/>
                  <a:gd name="T48" fmla="*/ 2 w 294"/>
                  <a:gd name="T49" fmla="*/ 0 h 10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94" h="1020">
                    <a:moveTo>
                      <a:pt x="31" y="0"/>
                    </a:moveTo>
                    <a:lnTo>
                      <a:pt x="0" y="10"/>
                    </a:lnTo>
                    <a:lnTo>
                      <a:pt x="42" y="84"/>
                    </a:lnTo>
                    <a:lnTo>
                      <a:pt x="41" y="111"/>
                    </a:lnTo>
                    <a:lnTo>
                      <a:pt x="29" y="180"/>
                    </a:lnTo>
                    <a:lnTo>
                      <a:pt x="31" y="229"/>
                    </a:lnTo>
                    <a:lnTo>
                      <a:pt x="54" y="370"/>
                    </a:lnTo>
                    <a:lnTo>
                      <a:pt x="75" y="504"/>
                    </a:lnTo>
                    <a:lnTo>
                      <a:pt x="93" y="623"/>
                    </a:lnTo>
                    <a:lnTo>
                      <a:pt x="109" y="778"/>
                    </a:lnTo>
                    <a:lnTo>
                      <a:pt x="129" y="963"/>
                    </a:lnTo>
                    <a:lnTo>
                      <a:pt x="224" y="991"/>
                    </a:lnTo>
                    <a:lnTo>
                      <a:pt x="250" y="1010"/>
                    </a:lnTo>
                    <a:lnTo>
                      <a:pt x="294" y="1020"/>
                    </a:lnTo>
                    <a:lnTo>
                      <a:pt x="271" y="940"/>
                    </a:lnTo>
                    <a:lnTo>
                      <a:pt x="234" y="803"/>
                    </a:lnTo>
                    <a:lnTo>
                      <a:pt x="201" y="656"/>
                    </a:lnTo>
                    <a:lnTo>
                      <a:pt x="172" y="486"/>
                    </a:lnTo>
                    <a:lnTo>
                      <a:pt x="150" y="332"/>
                    </a:lnTo>
                    <a:lnTo>
                      <a:pt x="132" y="229"/>
                    </a:lnTo>
                    <a:lnTo>
                      <a:pt x="109" y="165"/>
                    </a:lnTo>
                    <a:lnTo>
                      <a:pt x="83" y="120"/>
                    </a:lnTo>
                    <a:lnTo>
                      <a:pt x="57" y="89"/>
                    </a:lnTo>
                    <a:lnTo>
                      <a:pt x="65" y="1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EA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" name="Freeform 19"/>
              <p:cNvSpPr>
                <a:spLocks/>
              </p:cNvSpPr>
              <p:nvPr/>
            </p:nvSpPr>
            <p:spPr bwMode="auto">
              <a:xfrm>
                <a:off x="4462" y="820"/>
                <a:ext cx="263" cy="165"/>
              </a:xfrm>
              <a:custGeom>
                <a:avLst/>
                <a:gdLst>
                  <a:gd name="T0" fmla="*/ 0 w 526"/>
                  <a:gd name="T1" fmla="*/ 18 h 330"/>
                  <a:gd name="T2" fmla="*/ 3 w 526"/>
                  <a:gd name="T3" fmla="*/ 19 h 330"/>
                  <a:gd name="T4" fmla="*/ 6 w 526"/>
                  <a:gd name="T5" fmla="*/ 20 h 330"/>
                  <a:gd name="T6" fmla="*/ 9 w 526"/>
                  <a:gd name="T7" fmla="*/ 20 h 330"/>
                  <a:gd name="T8" fmla="*/ 13 w 526"/>
                  <a:gd name="T9" fmla="*/ 19 h 330"/>
                  <a:gd name="T10" fmla="*/ 18 w 526"/>
                  <a:gd name="T11" fmla="*/ 18 h 330"/>
                  <a:gd name="T12" fmla="*/ 24 w 526"/>
                  <a:gd name="T13" fmla="*/ 21 h 330"/>
                  <a:gd name="T14" fmla="*/ 28 w 526"/>
                  <a:gd name="T15" fmla="*/ 21 h 330"/>
                  <a:gd name="T16" fmla="*/ 32 w 526"/>
                  <a:gd name="T17" fmla="*/ 20 h 330"/>
                  <a:gd name="T18" fmla="*/ 33 w 526"/>
                  <a:gd name="T19" fmla="*/ 15 h 330"/>
                  <a:gd name="T20" fmla="*/ 30 w 526"/>
                  <a:gd name="T21" fmla="*/ 7 h 330"/>
                  <a:gd name="T22" fmla="*/ 26 w 526"/>
                  <a:gd name="T23" fmla="*/ 2 h 330"/>
                  <a:gd name="T24" fmla="*/ 21 w 526"/>
                  <a:gd name="T25" fmla="*/ 0 h 330"/>
                  <a:gd name="T26" fmla="*/ 16 w 526"/>
                  <a:gd name="T27" fmla="*/ 1 h 330"/>
                  <a:gd name="T28" fmla="*/ 10 w 526"/>
                  <a:gd name="T29" fmla="*/ 3 h 330"/>
                  <a:gd name="T30" fmla="*/ 8 w 526"/>
                  <a:gd name="T31" fmla="*/ 5 h 330"/>
                  <a:gd name="T32" fmla="*/ 6 w 526"/>
                  <a:gd name="T33" fmla="*/ 6 h 330"/>
                  <a:gd name="T34" fmla="*/ 5 w 526"/>
                  <a:gd name="T35" fmla="*/ 9 h 330"/>
                  <a:gd name="T36" fmla="*/ 4 w 526"/>
                  <a:gd name="T37" fmla="*/ 13 h 330"/>
                  <a:gd name="T38" fmla="*/ 2 w 526"/>
                  <a:gd name="T39" fmla="*/ 16 h 330"/>
                  <a:gd name="T40" fmla="*/ 0 w 526"/>
                  <a:gd name="T41" fmla="*/ 18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26" h="330">
                    <a:moveTo>
                      <a:pt x="0" y="288"/>
                    </a:moveTo>
                    <a:lnTo>
                      <a:pt x="41" y="304"/>
                    </a:lnTo>
                    <a:lnTo>
                      <a:pt x="90" y="312"/>
                    </a:lnTo>
                    <a:lnTo>
                      <a:pt x="131" y="311"/>
                    </a:lnTo>
                    <a:lnTo>
                      <a:pt x="205" y="294"/>
                    </a:lnTo>
                    <a:lnTo>
                      <a:pt x="273" y="273"/>
                    </a:lnTo>
                    <a:lnTo>
                      <a:pt x="384" y="330"/>
                    </a:lnTo>
                    <a:lnTo>
                      <a:pt x="446" y="330"/>
                    </a:lnTo>
                    <a:lnTo>
                      <a:pt x="512" y="314"/>
                    </a:lnTo>
                    <a:lnTo>
                      <a:pt x="526" y="227"/>
                    </a:lnTo>
                    <a:lnTo>
                      <a:pt x="479" y="106"/>
                    </a:lnTo>
                    <a:lnTo>
                      <a:pt x="401" y="20"/>
                    </a:lnTo>
                    <a:lnTo>
                      <a:pt x="332" y="0"/>
                    </a:lnTo>
                    <a:lnTo>
                      <a:pt x="247" y="7"/>
                    </a:lnTo>
                    <a:lnTo>
                      <a:pt x="159" y="43"/>
                    </a:lnTo>
                    <a:lnTo>
                      <a:pt x="123" y="69"/>
                    </a:lnTo>
                    <a:lnTo>
                      <a:pt x="95" y="95"/>
                    </a:lnTo>
                    <a:lnTo>
                      <a:pt x="79" y="132"/>
                    </a:lnTo>
                    <a:lnTo>
                      <a:pt x="53" y="196"/>
                    </a:lnTo>
                    <a:lnTo>
                      <a:pt x="25" y="253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" name="Freeform 20"/>
              <p:cNvSpPr>
                <a:spLocks/>
              </p:cNvSpPr>
              <p:nvPr/>
            </p:nvSpPr>
            <p:spPr bwMode="auto">
              <a:xfrm>
                <a:off x="4491" y="915"/>
                <a:ext cx="259" cy="278"/>
              </a:xfrm>
              <a:custGeom>
                <a:avLst/>
                <a:gdLst>
                  <a:gd name="T0" fmla="*/ 14 w 518"/>
                  <a:gd name="T1" fmla="*/ 0 h 557"/>
                  <a:gd name="T2" fmla="*/ 15 w 518"/>
                  <a:gd name="T3" fmla="*/ 2 h 557"/>
                  <a:gd name="T4" fmla="*/ 17 w 518"/>
                  <a:gd name="T5" fmla="*/ 5 h 557"/>
                  <a:gd name="T6" fmla="*/ 19 w 518"/>
                  <a:gd name="T7" fmla="*/ 7 h 557"/>
                  <a:gd name="T8" fmla="*/ 21 w 518"/>
                  <a:gd name="T9" fmla="*/ 9 h 557"/>
                  <a:gd name="T10" fmla="*/ 24 w 518"/>
                  <a:gd name="T11" fmla="*/ 9 h 557"/>
                  <a:gd name="T12" fmla="*/ 31 w 518"/>
                  <a:gd name="T13" fmla="*/ 7 h 557"/>
                  <a:gd name="T14" fmla="*/ 32 w 518"/>
                  <a:gd name="T15" fmla="*/ 8 h 557"/>
                  <a:gd name="T16" fmla="*/ 33 w 518"/>
                  <a:gd name="T17" fmla="*/ 10 h 557"/>
                  <a:gd name="T18" fmla="*/ 33 w 518"/>
                  <a:gd name="T19" fmla="*/ 13 h 557"/>
                  <a:gd name="T20" fmla="*/ 32 w 518"/>
                  <a:gd name="T21" fmla="*/ 15 h 557"/>
                  <a:gd name="T22" fmla="*/ 31 w 518"/>
                  <a:gd name="T23" fmla="*/ 17 h 557"/>
                  <a:gd name="T24" fmla="*/ 31 w 518"/>
                  <a:gd name="T25" fmla="*/ 18 h 557"/>
                  <a:gd name="T26" fmla="*/ 30 w 518"/>
                  <a:gd name="T27" fmla="*/ 24 h 557"/>
                  <a:gd name="T28" fmla="*/ 30 w 518"/>
                  <a:gd name="T29" fmla="*/ 26 h 557"/>
                  <a:gd name="T30" fmla="*/ 29 w 518"/>
                  <a:gd name="T31" fmla="*/ 27 h 557"/>
                  <a:gd name="T32" fmla="*/ 26 w 518"/>
                  <a:gd name="T33" fmla="*/ 31 h 557"/>
                  <a:gd name="T34" fmla="*/ 24 w 518"/>
                  <a:gd name="T35" fmla="*/ 32 h 557"/>
                  <a:gd name="T36" fmla="*/ 23 w 518"/>
                  <a:gd name="T37" fmla="*/ 32 h 557"/>
                  <a:gd name="T38" fmla="*/ 20 w 518"/>
                  <a:gd name="T39" fmla="*/ 32 h 557"/>
                  <a:gd name="T40" fmla="*/ 15 w 518"/>
                  <a:gd name="T41" fmla="*/ 34 h 557"/>
                  <a:gd name="T42" fmla="*/ 14 w 518"/>
                  <a:gd name="T43" fmla="*/ 34 h 557"/>
                  <a:gd name="T44" fmla="*/ 10 w 518"/>
                  <a:gd name="T45" fmla="*/ 33 h 557"/>
                  <a:gd name="T46" fmla="*/ 9 w 518"/>
                  <a:gd name="T47" fmla="*/ 33 h 557"/>
                  <a:gd name="T48" fmla="*/ 7 w 518"/>
                  <a:gd name="T49" fmla="*/ 27 h 557"/>
                  <a:gd name="T50" fmla="*/ 6 w 518"/>
                  <a:gd name="T51" fmla="*/ 26 h 557"/>
                  <a:gd name="T52" fmla="*/ 5 w 518"/>
                  <a:gd name="T53" fmla="*/ 25 h 557"/>
                  <a:gd name="T54" fmla="*/ 4 w 518"/>
                  <a:gd name="T55" fmla="*/ 23 h 557"/>
                  <a:gd name="T56" fmla="*/ 3 w 518"/>
                  <a:gd name="T57" fmla="*/ 18 h 557"/>
                  <a:gd name="T58" fmla="*/ 2 w 518"/>
                  <a:gd name="T59" fmla="*/ 17 h 557"/>
                  <a:gd name="T60" fmla="*/ 2 w 518"/>
                  <a:gd name="T61" fmla="*/ 15 h 557"/>
                  <a:gd name="T62" fmla="*/ 2 w 518"/>
                  <a:gd name="T63" fmla="*/ 14 h 557"/>
                  <a:gd name="T64" fmla="*/ 0 w 518"/>
                  <a:gd name="T65" fmla="*/ 12 h 557"/>
                  <a:gd name="T66" fmla="*/ 0 w 518"/>
                  <a:gd name="T67" fmla="*/ 8 h 557"/>
                  <a:gd name="T68" fmla="*/ 7 w 518"/>
                  <a:gd name="T69" fmla="*/ 7 h 557"/>
                  <a:gd name="T70" fmla="*/ 9 w 518"/>
                  <a:gd name="T71" fmla="*/ 6 h 557"/>
                  <a:gd name="T72" fmla="*/ 11 w 518"/>
                  <a:gd name="T73" fmla="*/ 4 h 557"/>
                  <a:gd name="T74" fmla="*/ 13 w 518"/>
                  <a:gd name="T75" fmla="*/ 3 h 557"/>
                  <a:gd name="T76" fmla="*/ 14 w 518"/>
                  <a:gd name="T77" fmla="*/ 0 h 55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18" h="557">
                    <a:moveTo>
                      <a:pt x="219" y="0"/>
                    </a:moveTo>
                    <a:lnTo>
                      <a:pt x="236" y="34"/>
                    </a:lnTo>
                    <a:lnTo>
                      <a:pt x="259" y="83"/>
                    </a:lnTo>
                    <a:lnTo>
                      <a:pt x="291" y="122"/>
                    </a:lnTo>
                    <a:lnTo>
                      <a:pt x="322" y="145"/>
                    </a:lnTo>
                    <a:lnTo>
                      <a:pt x="375" y="157"/>
                    </a:lnTo>
                    <a:lnTo>
                      <a:pt x="494" y="126"/>
                    </a:lnTo>
                    <a:lnTo>
                      <a:pt x="512" y="140"/>
                    </a:lnTo>
                    <a:lnTo>
                      <a:pt x="518" y="166"/>
                    </a:lnTo>
                    <a:lnTo>
                      <a:pt x="517" y="214"/>
                    </a:lnTo>
                    <a:lnTo>
                      <a:pt x="507" y="245"/>
                    </a:lnTo>
                    <a:lnTo>
                      <a:pt x="494" y="276"/>
                    </a:lnTo>
                    <a:lnTo>
                      <a:pt x="484" y="295"/>
                    </a:lnTo>
                    <a:lnTo>
                      <a:pt x="474" y="392"/>
                    </a:lnTo>
                    <a:lnTo>
                      <a:pt x="469" y="426"/>
                    </a:lnTo>
                    <a:lnTo>
                      <a:pt x="460" y="446"/>
                    </a:lnTo>
                    <a:lnTo>
                      <a:pt x="412" y="506"/>
                    </a:lnTo>
                    <a:lnTo>
                      <a:pt x="383" y="524"/>
                    </a:lnTo>
                    <a:lnTo>
                      <a:pt x="355" y="526"/>
                    </a:lnTo>
                    <a:lnTo>
                      <a:pt x="317" y="521"/>
                    </a:lnTo>
                    <a:lnTo>
                      <a:pt x="236" y="557"/>
                    </a:lnTo>
                    <a:lnTo>
                      <a:pt x="216" y="557"/>
                    </a:lnTo>
                    <a:lnTo>
                      <a:pt x="148" y="542"/>
                    </a:lnTo>
                    <a:lnTo>
                      <a:pt x="138" y="528"/>
                    </a:lnTo>
                    <a:lnTo>
                      <a:pt x="100" y="441"/>
                    </a:lnTo>
                    <a:lnTo>
                      <a:pt x="82" y="420"/>
                    </a:lnTo>
                    <a:lnTo>
                      <a:pt x="72" y="400"/>
                    </a:lnTo>
                    <a:lnTo>
                      <a:pt x="63" y="379"/>
                    </a:lnTo>
                    <a:lnTo>
                      <a:pt x="36" y="294"/>
                    </a:lnTo>
                    <a:lnTo>
                      <a:pt x="30" y="273"/>
                    </a:lnTo>
                    <a:lnTo>
                      <a:pt x="27" y="248"/>
                    </a:lnTo>
                    <a:lnTo>
                      <a:pt x="17" y="227"/>
                    </a:lnTo>
                    <a:lnTo>
                      <a:pt x="0" y="196"/>
                    </a:lnTo>
                    <a:lnTo>
                      <a:pt x="0" y="140"/>
                    </a:lnTo>
                    <a:lnTo>
                      <a:pt x="98" y="127"/>
                    </a:lnTo>
                    <a:lnTo>
                      <a:pt x="138" y="104"/>
                    </a:lnTo>
                    <a:lnTo>
                      <a:pt x="170" y="76"/>
                    </a:lnTo>
                    <a:lnTo>
                      <a:pt x="197" y="49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" name="Freeform 21"/>
              <p:cNvSpPr>
                <a:spLocks/>
              </p:cNvSpPr>
              <p:nvPr/>
            </p:nvSpPr>
            <p:spPr bwMode="auto">
              <a:xfrm>
                <a:off x="4566" y="1129"/>
                <a:ext cx="30" cy="10"/>
              </a:xfrm>
              <a:custGeom>
                <a:avLst/>
                <a:gdLst>
                  <a:gd name="T0" fmla="*/ 1 w 60"/>
                  <a:gd name="T1" fmla="*/ 2 h 19"/>
                  <a:gd name="T2" fmla="*/ 3 w 60"/>
                  <a:gd name="T3" fmla="*/ 2 h 19"/>
                  <a:gd name="T4" fmla="*/ 4 w 60"/>
                  <a:gd name="T5" fmla="*/ 2 h 19"/>
                  <a:gd name="T6" fmla="*/ 4 w 60"/>
                  <a:gd name="T7" fmla="*/ 0 h 19"/>
                  <a:gd name="T8" fmla="*/ 0 w 60"/>
                  <a:gd name="T9" fmla="*/ 1 h 19"/>
                  <a:gd name="T10" fmla="*/ 1 w 60"/>
                  <a:gd name="T11" fmla="*/ 2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19">
                    <a:moveTo>
                      <a:pt x="16" y="19"/>
                    </a:moveTo>
                    <a:lnTo>
                      <a:pt x="36" y="19"/>
                    </a:lnTo>
                    <a:lnTo>
                      <a:pt x="49" y="18"/>
                    </a:lnTo>
                    <a:lnTo>
                      <a:pt x="60" y="0"/>
                    </a:lnTo>
                    <a:lnTo>
                      <a:pt x="0" y="6"/>
                    </a:lnTo>
                    <a:lnTo>
                      <a:pt x="16" y="19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" name="Freeform 22"/>
              <p:cNvSpPr>
                <a:spLocks/>
              </p:cNvSpPr>
              <p:nvPr/>
            </p:nvSpPr>
            <p:spPr bwMode="auto">
              <a:xfrm>
                <a:off x="3983" y="1748"/>
                <a:ext cx="861" cy="583"/>
              </a:xfrm>
              <a:custGeom>
                <a:avLst/>
                <a:gdLst>
                  <a:gd name="T0" fmla="*/ 11 w 1720"/>
                  <a:gd name="T1" fmla="*/ 62 h 1165"/>
                  <a:gd name="T2" fmla="*/ 14 w 1720"/>
                  <a:gd name="T3" fmla="*/ 67 h 1165"/>
                  <a:gd name="T4" fmla="*/ 15 w 1720"/>
                  <a:gd name="T5" fmla="*/ 70 h 1165"/>
                  <a:gd name="T6" fmla="*/ 18 w 1720"/>
                  <a:gd name="T7" fmla="*/ 71 h 1165"/>
                  <a:gd name="T8" fmla="*/ 21 w 1720"/>
                  <a:gd name="T9" fmla="*/ 72 h 1165"/>
                  <a:gd name="T10" fmla="*/ 24 w 1720"/>
                  <a:gd name="T11" fmla="*/ 73 h 1165"/>
                  <a:gd name="T12" fmla="*/ 26 w 1720"/>
                  <a:gd name="T13" fmla="*/ 73 h 1165"/>
                  <a:gd name="T14" fmla="*/ 29 w 1720"/>
                  <a:gd name="T15" fmla="*/ 73 h 1165"/>
                  <a:gd name="T16" fmla="*/ 32 w 1720"/>
                  <a:gd name="T17" fmla="*/ 72 h 1165"/>
                  <a:gd name="T18" fmla="*/ 34 w 1720"/>
                  <a:gd name="T19" fmla="*/ 70 h 1165"/>
                  <a:gd name="T20" fmla="*/ 34 w 1720"/>
                  <a:gd name="T21" fmla="*/ 70 h 1165"/>
                  <a:gd name="T22" fmla="*/ 91 w 1720"/>
                  <a:gd name="T23" fmla="*/ 70 h 1165"/>
                  <a:gd name="T24" fmla="*/ 108 w 1720"/>
                  <a:gd name="T25" fmla="*/ 55 h 1165"/>
                  <a:gd name="T26" fmla="*/ 107 w 1720"/>
                  <a:gd name="T27" fmla="*/ 51 h 1165"/>
                  <a:gd name="T28" fmla="*/ 105 w 1720"/>
                  <a:gd name="T29" fmla="*/ 45 h 1165"/>
                  <a:gd name="T30" fmla="*/ 102 w 1720"/>
                  <a:gd name="T31" fmla="*/ 40 h 1165"/>
                  <a:gd name="T32" fmla="*/ 97 w 1720"/>
                  <a:gd name="T33" fmla="*/ 32 h 1165"/>
                  <a:gd name="T34" fmla="*/ 94 w 1720"/>
                  <a:gd name="T35" fmla="*/ 26 h 1165"/>
                  <a:gd name="T36" fmla="*/ 90 w 1720"/>
                  <a:gd name="T37" fmla="*/ 18 h 1165"/>
                  <a:gd name="T38" fmla="*/ 86 w 1720"/>
                  <a:gd name="T39" fmla="*/ 13 h 1165"/>
                  <a:gd name="T40" fmla="*/ 83 w 1720"/>
                  <a:gd name="T41" fmla="*/ 7 h 1165"/>
                  <a:gd name="T42" fmla="*/ 78 w 1720"/>
                  <a:gd name="T43" fmla="*/ 3 h 1165"/>
                  <a:gd name="T44" fmla="*/ 74 w 1720"/>
                  <a:gd name="T45" fmla="*/ 0 h 1165"/>
                  <a:gd name="T46" fmla="*/ 69 w 1720"/>
                  <a:gd name="T47" fmla="*/ 2 h 1165"/>
                  <a:gd name="T48" fmla="*/ 63 w 1720"/>
                  <a:gd name="T49" fmla="*/ 3 h 1165"/>
                  <a:gd name="T50" fmla="*/ 57 w 1720"/>
                  <a:gd name="T51" fmla="*/ 4 h 1165"/>
                  <a:gd name="T52" fmla="*/ 50 w 1720"/>
                  <a:gd name="T53" fmla="*/ 5 h 1165"/>
                  <a:gd name="T54" fmla="*/ 47 w 1720"/>
                  <a:gd name="T55" fmla="*/ 4 h 1165"/>
                  <a:gd name="T56" fmla="*/ 43 w 1720"/>
                  <a:gd name="T57" fmla="*/ 4 h 1165"/>
                  <a:gd name="T58" fmla="*/ 41 w 1720"/>
                  <a:gd name="T59" fmla="*/ 2 h 1165"/>
                  <a:gd name="T60" fmla="*/ 38 w 1720"/>
                  <a:gd name="T61" fmla="*/ 0 h 1165"/>
                  <a:gd name="T62" fmla="*/ 12 w 1720"/>
                  <a:gd name="T63" fmla="*/ 10 h 1165"/>
                  <a:gd name="T64" fmla="*/ 5 w 1720"/>
                  <a:gd name="T65" fmla="*/ 20 h 1165"/>
                  <a:gd name="T66" fmla="*/ 1 w 1720"/>
                  <a:gd name="T67" fmla="*/ 22 h 1165"/>
                  <a:gd name="T68" fmla="*/ 0 w 1720"/>
                  <a:gd name="T69" fmla="*/ 25 h 1165"/>
                  <a:gd name="T70" fmla="*/ 1 w 1720"/>
                  <a:gd name="T71" fmla="*/ 32 h 1165"/>
                  <a:gd name="T72" fmla="*/ 2 w 1720"/>
                  <a:gd name="T73" fmla="*/ 38 h 1165"/>
                  <a:gd name="T74" fmla="*/ 4 w 1720"/>
                  <a:gd name="T75" fmla="*/ 41 h 1165"/>
                  <a:gd name="T76" fmla="*/ 5 w 1720"/>
                  <a:gd name="T77" fmla="*/ 42 h 1165"/>
                  <a:gd name="T78" fmla="*/ 7 w 1720"/>
                  <a:gd name="T79" fmla="*/ 43 h 1165"/>
                  <a:gd name="T80" fmla="*/ 8 w 1720"/>
                  <a:gd name="T81" fmla="*/ 44 h 1165"/>
                  <a:gd name="T82" fmla="*/ 10 w 1720"/>
                  <a:gd name="T83" fmla="*/ 47 h 1165"/>
                  <a:gd name="T84" fmla="*/ 11 w 1720"/>
                  <a:gd name="T85" fmla="*/ 50 h 1165"/>
                  <a:gd name="T86" fmla="*/ 12 w 1720"/>
                  <a:gd name="T87" fmla="*/ 53 h 1165"/>
                  <a:gd name="T88" fmla="*/ 12 w 1720"/>
                  <a:gd name="T89" fmla="*/ 56 h 1165"/>
                  <a:gd name="T90" fmla="*/ 11 w 1720"/>
                  <a:gd name="T91" fmla="*/ 61 h 1165"/>
                  <a:gd name="T92" fmla="*/ 11 w 1720"/>
                  <a:gd name="T93" fmla="*/ 62 h 116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720" h="1165">
                    <a:moveTo>
                      <a:pt x="176" y="992"/>
                    </a:moveTo>
                    <a:lnTo>
                      <a:pt x="209" y="1070"/>
                    </a:lnTo>
                    <a:lnTo>
                      <a:pt x="240" y="1106"/>
                    </a:lnTo>
                    <a:lnTo>
                      <a:pt x="277" y="1130"/>
                    </a:lnTo>
                    <a:lnTo>
                      <a:pt x="328" y="1152"/>
                    </a:lnTo>
                    <a:lnTo>
                      <a:pt x="372" y="1163"/>
                    </a:lnTo>
                    <a:lnTo>
                      <a:pt x="411" y="1165"/>
                    </a:lnTo>
                    <a:lnTo>
                      <a:pt x="459" y="1158"/>
                    </a:lnTo>
                    <a:lnTo>
                      <a:pt x="500" y="1145"/>
                    </a:lnTo>
                    <a:lnTo>
                      <a:pt x="531" y="1114"/>
                    </a:lnTo>
                    <a:lnTo>
                      <a:pt x="537" y="1106"/>
                    </a:lnTo>
                    <a:lnTo>
                      <a:pt x="1449" y="1106"/>
                    </a:lnTo>
                    <a:lnTo>
                      <a:pt x="1720" y="879"/>
                    </a:lnTo>
                    <a:lnTo>
                      <a:pt x="1698" y="812"/>
                    </a:lnTo>
                    <a:lnTo>
                      <a:pt x="1673" y="714"/>
                    </a:lnTo>
                    <a:lnTo>
                      <a:pt x="1626" y="629"/>
                    </a:lnTo>
                    <a:lnTo>
                      <a:pt x="1539" y="508"/>
                    </a:lnTo>
                    <a:lnTo>
                      <a:pt x="1492" y="413"/>
                    </a:lnTo>
                    <a:lnTo>
                      <a:pt x="1428" y="287"/>
                    </a:lnTo>
                    <a:lnTo>
                      <a:pt x="1374" y="201"/>
                    </a:lnTo>
                    <a:lnTo>
                      <a:pt x="1312" y="111"/>
                    </a:lnTo>
                    <a:lnTo>
                      <a:pt x="1238" y="47"/>
                    </a:lnTo>
                    <a:lnTo>
                      <a:pt x="1168" y="0"/>
                    </a:lnTo>
                    <a:lnTo>
                      <a:pt x="1095" y="29"/>
                    </a:lnTo>
                    <a:lnTo>
                      <a:pt x="1005" y="40"/>
                    </a:lnTo>
                    <a:lnTo>
                      <a:pt x="898" y="62"/>
                    </a:lnTo>
                    <a:lnTo>
                      <a:pt x="797" y="70"/>
                    </a:lnTo>
                    <a:lnTo>
                      <a:pt x="742" y="62"/>
                    </a:lnTo>
                    <a:lnTo>
                      <a:pt x="688" y="58"/>
                    </a:lnTo>
                    <a:lnTo>
                      <a:pt x="650" y="29"/>
                    </a:lnTo>
                    <a:lnTo>
                      <a:pt x="599" y="0"/>
                    </a:lnTo>
                    <a:lnTo>
                      <a:pt x="181" y="160"/>
                    </a:lnTo>
                    <a:lnTo>
                      <a:pt x="67" y="320"/>
                    </a:lnTo>
                    <a:lnTo>
                      <a:pt x="9" y="349"/>
                    </a:lnTo>
                    <a:lnTo>
                      <a:pt x="0" y="393"/>
                    </a:lnTo>
                    <a:lnTo>
                      <a:pt x="11" y="505"/>
                    </a:lnTo>
                    <a:lnTo>
                      <a:pt x="26" y="596"/>
                    </a:lnTo>
                    <a:lnTo>
                      <a:pt x="49" y="652"/>
                    </a:lnTo>
                    <a:lnTo>
                      <a:pt x="76" y="668"/>
                    </a:lnTo>
                    <a:lnTo>
                      <a:pt x="106" y="683"/>
                    </a:lnTo>
                    <a:lnTo>
                      <a:pt x="125" y="704"/>
                    </a:lnTo>
                    <a:lnTo>
                      <a:pt x="153" y="740"/>
                    </a:lnTo>
                    <a:lnTo>
                      <a:pt x="176" y="787"/>
                    </a:lnTo>
                    <a:lnTo>
                      <a:pt x="188" y="846"/>
                    </a:lnTo>
                    <a:lnTo>
                      <a:pt x="178" y="893"/>
                    </a:lnTo>
                    <a:lnTo>
                      <a:pt x="171" y="969"/>
                    </a:lnTo>
                    <a:lnTo>
                      <a:pt x="176" y="99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8" name="Freeform 23"/>
              <p:cNvSpPr>
                <a:spLocks/>
              </p:cNvSpPr>
              <p:nvPr/>
            </p:nvSpPr>
            <p:spPr bwMode="auto">
              <a:xfrm>
                <a:off x="4777" y="2217"/>
                <a:ext cx="211" cy="142"/>
              </a:xfrm>
              <a:custGeom>
                <a:avLst/>
                <a:gdLst>
                  <a:gd name="T0" fmla="*/ 0 w 422"/>
                  <a:gd name="T1" fmla="*/ 6 h 282"/>
                  <a:gd name="T2" fmla="*/ 1 w 422"/>
                  <a:gd name="T3" fmla="*/ 6 h 282"/>
                  <a:gd name="T4" fmla="*/ 2 w 422"/>
                  <a:gd name="T5" fmla="*/ 8 h 282"/>
                  <a:gd name="T6" fmla="*/ 2 w 422"/>
                  <a:gd name="T7" fmla="*/ 9 h 282"/>
                  <a:gd name="T8" fmla="*/ 3 w 422"/>
                  <a:gd name="T9" fmla="*/ 10 h 282"/>
                  <a:gd name="T10" fmla="*/ 3 w 422"/>
                  <a:gd name="T11" fmla="*/ 11 h 282"/>
                  <a:gd name="T12" fmla="*/ 3 w 422"/>
                  <a:gd name="T13" fmla="*/ 11 h 282"/>
                  <a:gd name="T14" fmla="*/ 4 w 422"/>
                  <a:gd name="T15" fmla="*/ 12 h 282"/>
                  <a:gd name="T16" fmla="*/ 5 w 422"/>
                  <a:gd name="T17" fmla="*/ 13 h 282"/>
                  <a:gd name="T18" fmla="*/ 6 w 422"/>
                  <a:gd name="T19" fmla="*/ 14 h 282"/>
                  <a:gd name="T20" fmla="*/ 6 w 422"/>
                  <a:gd name="T21" fmla="*/ 15 h 282"/>
                  <a:gd name="T22" fmla="*/ 7 w 422"/>
                  <a:gd name="T23" fmla="*/ 15 h 282"/>
                  <a:gd name="T24" fmla="*/ 7 w 422"/>
                  <a:gd name="T25" fmla="*/ 16 h 282"/>
                  <a:gd name="T26" fmla="*/ 7 w 422"/>
                  <a:gd name="T27" fmla="*/ 17 h 282"/>
                  <a:gd name="T28" fmla="*/ 7 w 422"/>
                  <a:gd name="T29" fmla="*/ 17 h 282"/>
                  <a:gd name="T30" fmla="*/ 8 w 422"/>
                  <a:gd name="T31" fmla="*/ 18 h 282"/>
                  <a:gd name="T32" fmla="*/ 8 w 422"/>
                  <a:gd name="T33" fmla="*/ 17 h 282"/>
                  <a:gd name="T34" fmla="*/ 9 w 422"/>
                  <a:gd name="T35" fmla="*/ 16 h 282"/>
                  <a:gd name="T36" fmla="*/ 9 w 422"/>
                  <a:gd name="T37" fmla="*/ 15 h 282"/>
                  <a:gd name="T38" fmla="*/ 9 w 422"/>
                  <a:gd name="T39" fmla="*/ 14 h 282"/>
                  <a:gd name="T40" fmla="*/ 8 w 422"/>
                  <a:gd name="T41" fmla="*/ 12 h 282"/>
                  <a:gd name="T42" fmla="*/ 8 w 422"/>
                  <a:gd name="T43" fmla="*/ 11 h 282"/>
                  <a:gd name="T44" fmla="*/ 7 w 422"/>
                  <a:gd name="T45" fmla="*/ 9 h 282"/>
                  <a:gd name="T46" fmla="*/ 9 w 422"/>
                  <a:gd name="T47" fmla="*/ 10 h 282"/>
                  <a:gd name="T48" fmla="*/ 11 w 422"/>
                  <a:gd name="T49" fmla="*/ 11 h 282"/>
                  <a:gd name="T50" fmla="*/ 13 w 422"/>
                  <a:gd name="T51" fmla="*/ 11 h 282"/>
                  <a:gd name="T52" fmla="*/ 15 w 422"/>
                  <a:gd name="T53" fmla="*/ 12 h 282"/>
                  <a:gd name="T54" fmla="*/ 16 w 422"/>
                  <a:gd name="T55" fmla="*/ 12 h 282"/>
                  <a:gd name="T56" fmla="*/ 18 w 422"/>
                  <a:gd name="T57" fmla="*/ 13 h 282"/>
                  <a:gd name="T58" fmla="*/ 19 w 422"/>
                  <a:gd name="T59" fmla="*/ 14 h 282"/>
                  <a:gd name="T60" fmla="*/ 20 w 422"/>
                  <a:gd name="T61" fmla="*/ 15 h 282"/>
                  <a:gd name="T62" fmla="*/ 21 w 422"/>
                  <a:gd name="T63" fmla="*/ 16 h 282"/>
                  <a:gd name="T64" fmla="*/ 22 w 422"/>
                  <a:gd name="T65" fmla="*/ 17 h 282"/>
                  <a:gd name="T66" fmla="*/ 23 w 422"/>
                  <a:gd name="T67" fmla="*/ 17 h 282"/>
                  <a:gd name="T68" fmla="*/ 23 w 422"/>
                  <a:gd name="T69" fmla="*/ 17 h 282"/>
                  <a:gd name="T70" fmla="*/ 24 w 422"/>
                  <a:gd name="T71" fmla="*/ 18 h 282"/>
                  <a:gd name="T72" fmla="*/ 25 w 422"/>
                  <a:gd name="T73" fmla="*/ 18 h 282"/>
                  <a:gd name="T74" fmla="*/ 26 w 422"/>
                  <a:gd name="T75" fmla="*/ 18 h 282"/>
                  <a:gd name="T76" fmla="*/ 27 w 422"/>
                  <a:gd name="T77" fmla="*/ 18 h 282"/>
                  <a:gd name="T78" fmla="*/ 27 w 422"/>
                  <a:gd name="T79" fmla="*/ 18 h 282"/>
                  <a:gd name="T80" fmla="*/ 27 w 422"/>
                  <a:gd name="T81" fmla="*/ 18 h 282"/>
                  <a:gd name="T82" fmla="*/ 26 w 422"/>
                  <a:gd name="T83" fmla="*/ 17 h 282"/>
                  <a:gd name="T84" fmla="*/ 25 w 422"/>
                  <a:gd name="T85" fmla="*/ 16 h 282"/>
                  <a:gd name="T86" fmla="*/ 25 w 422"/>
                  <a:gd name="T87" fmla="*/ 15 h 282"/>
                  <a:gd name="T88" fmla="*/ 24 w 422"/>
                  <a:gd name="T89" fmla="*/ 12 h 282"/>
                  <a:gd name="T90" fmla="*/ 23 w 422"/>
                  <a:gd name="T91" fmla="*/ 9 h 282"/>
                  <a:gd name="T92" fmla="*/ 22 w 422"/>
                  <a:gd name="T93" fmla="*/ 8 h 282"/>
                  <a:gd name="T94" fmla="*/ 22 w 422"/>
                  <a:gd name="T95" fmla="*/ 7 h 282"/>
                  <a:gd name="T96" fmla="*/ 21 w 422"/>
                  <a:gd name="T97" fmla="*/ 6 h 282"/>
                  <a:gd name="T98" fmla="*/ 20 w 422"/>
                  <a:gd name="T99" fmla="*/ 6 h 282"/>
                  <a:gd name="T100" fmla="*/ 13 w 422"/>
                  <a:gd name="T101" fmla="*/ 3 h 282"/>
                  <a:gd name="T102" fmla="*/ 9 w 422"/>
                  <a:gd name="T103" fmla="*/ 2 h 282"/>
                  <a:gd name="T104" fmla="*/ 9 w 422"/>
                  <a:gd name="T105" fmla="*/ 1 h 282"/>
                  <a:gd name="T106" fmla="*/ 6 w 422"/>
                  <a:gd name="T107" fmla="*/ 0 h 282"/>
                  <a:gd name="T108" fmla="*/ 3 w 422"/>
                  <a:gd name="T109" fmla="*/ 2 h 282"/>
                  <a:gd name="T110" fmla="*/ 1 w 422"/>
                  <a:gd name="T111" fmla="*/ 4 h 282"/>
                  <a:gd name="T112" fmla="*/ 0 w 422"/>
                  <a:gd name="T113" fmla="*/ 6 h 28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22" h="282">
                    <a:moveTo>
                      <a:pt x="0" y="83"/>
                    </a:moveTo>
                    <a:lnTo>
                      <a:pt x="9" y="94"/>
                    </a:lnTo>
                    <a:lnTo>
                      <a:pt x="23" y="116"/>
                    </a:lnTo>
                    <a:lnTo>
                      <a:pt x="30" y="134"/>
                    </a:lnTo>
                    <a:lnTo>
                      <a:pt x="36" y="150"/>
                    </a:lnTo>
                    <a:lnTo>
                      <a:pt x="41" y="163"/>
                    </a:lnTo>
                    <a:lnTo>
                      <a:pt x="48" y="170"/>
                    </a:lnTo>
                    <a:lnTo>
                      <a:pt x="59" y="186"/>
                    </a:lnTo>
                    <a:lnTo>
                      <a:pt x="71" y="197"/>
                    </a:lnTo>
                    <a:lnTo>
                      <a:pt x="82" y="209"/>
                    </a:lnTo>
                    <a:lnTo>
                      <a:pt x="90" y="225"/>
                    </a:lnTo>
                    <a:lnTo>
                      <a:pt x="97" y="238"/>
                    </a:lnTo>
                    <a:lnTo>
                      <a:pt x="103" y="251"/>
                    </a:lnTo>
                    <a:lnTo>
                      <a:pt x="108" y="264"/>
                    </a:lnTo>
                    <a:lnTo>
                      <a:pt x="110" y="271"/>
                    </a:lnTo>
                    <a:lnTo>
                      <a:pt x="113" y="274"/>
                    </a:lnTo>
                    <a:lnTo>
                      <a:pt x="125" y="263"/>
                    </a:lnTo>
                    <a:lnTo>
                      <a:pt x="131" y="250"/>
                    </a:lnTo>
                    <a:lnTo>
                      <a:pt x="133" y="235"/>
                    </a:lnTo>
                    <a:lnTo>
                      <a:pt x="131" y="212"/>
                    </a:lnTo>
                    <a:lnTo>
                      <a:pt x="125" y="188"/>
                    </a:lnTo>
                    <a:lnTo>
                      <a:pt x="113" y="163"/>
                    </a:lnTo>
                    <a:lnTo>
                      <a:pt x="97" y="132"/>
                    </a:lnTo>
                    <a:lnTo>
                      <a:pt x="141" y="155"/>
                    </a:lnTo>
                    <a:lnTo>
                      <a:pt x="170" y="168"/>
                    </a:lnTo>
                    <a:lnTo>
                      <a:pt x="203" y="170"/>
                    </a:lnTo>
                    <a:lnTo>
                      <a:pt x="226" y="176"/>
                    </a:lnTo>
                    <a:lnTo>
                      <a:pt x="252" y="188"/>
                    </a:lnTo>
                    <a:lnTo>
                      <a:pt x="280" y="206"/>
                    </a:lnTo>
                    <a:lnTo>
                      <a:pt x="299" y="219"/>
                    </a:lnTo>
                    <a:lnTo>
                      <a:pt x="319" y="238"/>
                    </a:lnTo>
                    <a:lnTo>
                      <a:pt x="329" y="251"/>
                    </a:lnTo>
                    <a:lnTo>
                      <a:pt x="340" y="261"/>
                    </a:lnTo>
                    <a:lnTo>
                      <a:pt x="355" y="266"/>
                    </a:lnTo>
                    <a:lnTo>
                      <a:pt x="362" y="264"/>
                    </a:lnTo>
                    <a:lnTo>
                      <a:pt x="381" y="274"/>
                    </a:lnTo>
                    <a:lnTo>
                      <a:pt x="396" y="277"/>
                    </a:lnTo>
                    <a:lnTo>
                      <a:pt x="414" y="282"/>
                    </a:lnTo>
                    <a:lnTo>
                      <a:pt x="419" y="282"/>
                    </a:lnTo>
                    <a:lnTo>
                      <a:pt x="422" y="276"/>
                    </a:lnTo>
                    <a:lnTo>
                      <a:pt x="420" y="273"/>
                    </a:lnTo>
                    <a:lnTo>
                      <a:pt x="409" y="263"/>
                    </a:lnTo>
                    <a:lnTo>
                      <a:pt x="397" y="248"/>
                    </a:lnTo>
                    <a:lnTo>
                      <a:pt x="386" y="225"/>
                    </a:lnTo>
                    <a:lnTo>
                      <a:pt x="375" y="189"/>
                    </a:lnTo>
                    <a:lnTo>
                      <a:pt x="357" y="142"/>
                    </a:lnTo>
                    <a:lnTo>
                      <a:pt x="347" y="116"/>
                    </a:lnTo>
                    <a:lnTo>
                      <a:pt x="337" y="101"/>
                    </a:lnTo>
                    <a:lnTo>
                      <a:pt x="326" y="89"/>
                    </a:lnTo>
                    <a:lnTo>
                      <a:pt x="306" y="83"/>
                    </a:lnTo>
                    <a:lnTo>
                      <a:pt x="200" y="42"/>
                    </a:lnTo>
                    <a:lnTo>
                      <a:pt x="141" y="19"/>
                    </a:lnTo>
                    <a:lnTo>
                      <a:pt x="129" y="9"/>
                    </a:lnTo>
                    <a:lnTo>
                      <a:pt x="92" y="0"/>
                    </a:lnTo>
                    <a:lnTo>
                      <a:pt x="33" y="19"/>
                    </a:lnTo>
                    <a:lnTo>
                      <a:pt x="4" y="58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" name="Freeform 24"/>
              <p:cNvSpPr>
                <a:spLocks/>
              </p:cNvSpPr>
              <p:nvPr/>
            </p:nvSpPr>
            <p:spPr bwMode="auto">
              <a:xfrm>
                <a:off x="4167" y="2078"/>
                <a:ext cx="20" cy="19"/>
              </a:xfrm>
              <a:custGeom>
                <a:avLst/>
                <a:gdLst>
                  <a:gd name="T0" fmla="*/ 1 w 40"/>
                  <a:gd name="T1" fmla="*/ 1 h 39"/>
                  <a:gd name="T2" fmla="*/ 0 w 40"/>
                  <a:gd name="T3" fmla="*/ 1 h 39"/>
                  <a:gd name="T4" fmla="*/ 1 w 40"/>
                  <a:gd name="T5" fmla="*/ 0 h 39"/>
                  <a:gd name="T6" fmla="*/ 1 w 40"/>
                  <a:gd name="T7" fmla="*/ 0 h 39"/>
                  <a:gd name="T8" fmla="*/ 2 w 40"/>
                  <a:gd name="T9" fmla="*/ 0 h 39"/>
                  <a:gd name="T10" fmla="*/ 3 w 40"/>
                  <a:gd name="T11" fmla="*/ 0 h 39"/>
                  <a:gd name="T12" fmla="*/ 3 w 40"/>
                  <a:gd name="T13" fmla="*/ 1 h 39"/>
                  <a:gd name="T14" fmla="*/ 3 w 40"/>
                  <a:gd name="T15" fmla="*/ 1 h 39"/>
                  <a:gd name="T16" fmla="*/ 2 w 40"/>
                  <a:gd name="T17" fmla="*/ 2 h 39"/>
                  <a:gd name="T18" fmla="*/ 1 w 40"/>
                  <a:gd name="T19" fmla="*/ 1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39">
                    <a:moveTo>
                      <a:pt x="7" y="31"/>
                    </a:moveTo>
                    <a:lnTo>
                      <a:pt x="0" y="20"/>
                    </a:lnTo>
                    <a:lnTo>
                      <a:pt x="5" y="8"/>
                    </a:lnTo>
                    <a:lnTo>
                      <a:pt x="13" y="0"/>
                    </a:lnTo>
                    <a:lnTo>
                      <a:pt x="25" y="5"/>
                    </a:lnTo>
                    <a:lnTo>
                      <a:pt x="36" y="13"/>
                    </a:lnTo>
                    <a:lnTo>
                      <a:pt x="40" y="25"/>
                    </a:lnTo>
                    <a:lnTo>
                      <a:pt x="33" y="31"/>
                    </a:lnTo>
                    <a:lnTo>
                      <a:pt x="20" y="39"/>
                    </a:lnTo>
                    <a:lnTo>
                      <a:pt x="7" y="31"/>
                    </a:lnTo>
                    <a:close/>
                  </a:path>
                </a:pathLst>
              </a:custGeom>
              <a:solidFill>
                <a:srgbClr val="FFE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" name="Freeform 25"/>
              <p:cNvSpPr>
                <a:spLocks/>
              </p:cNvSpPr>
              <p:nvPr/>
            </p:nvSpPr>
            <p:spPr bwMode="auto">
              <a:xfrm>
                <a:off x="4747" y="2193"/>
                <a:ext cx="105" cy="90"/>
              </a:xfrm>
              <a:custGeom>
                <a:avLst/>
                <a:gdLst>
                  <a:gd name="T0" fmla="*/ 1 w 209"/>
                  <a:gd name="T1" fmla="*/ 9 h 181"/>
                  <a:gd name="T2" fmla="*/ 3 w 209"/>
                  <a:gd name="T3" fmla="*/ 11 h 181"/>
                  <a:gd name="T4" fmla="*/ 4 w 209"/>
                  <a:gd name="T5" fmla="*/ 7 h 181"/>
                  <a:gd name="T6" fmla="*/ 5 w 209"/>
                  <a:gd name="T7" fmla="*/ 5 h 181"/>
                  <a:gd name="T8" fmla="*/ 7 w 209"/>
                  <a:gd name="T9" fmla="*/ 4 h 181"/>
                  <a:gd name="T10" fmla="*/ 9 w 209"/>
                  <a:gd name="T11" fmla="*/ 3 h 181"/>
                  <a:gd name="T12" fmla="*/ 12 w 209"/>
                  <a:gd name="T13" fmla="*/ 3 h 181"/>
                  <a:gd name="T14" fmla="*/ 14 w 209"/>
                  <a:gd name="T15" fmla="*/ 4 h 181"/>
                  <a:gd name="T16" fmla="*/ 14 w 209"/>
                  <a:gd name="T17" fmla="*/ 2 h 181"/>
                  <a:gd name="T18" fmla="*/ 13 w 209"/>
                  <a:gd name="T19" fmla="*/ 1 h 181"/>
                  <a:gd name="T20" fmla="*/ 12 w 209"/>
                  <a:gd name="T21" fmla="*/ 0 h 181"/>
                  <a:gd name="T22" fmla="*/ 9 w 209"/>
                  <a:gd name="T23" fmla="*/ 0 h 181"/>
                  <a:gd name="T24" fmla="*/ 6 w 209"/>
                  <a:gd name="T25" fmla="*/ 1 h 181"/>
                  <a:gd name="T26" fmla="*/ 3 w 209"/>
                  <a:gd name="T27" fmla="*/ 2 h 181"/>
                  <a:gd name="T28" fmla="*/ 2 w 209"/>
                  <a:gd name="T29" fmla="*/ 3 h 181"/>
                  <a:gd name="T30" fmla="*/ 1 w 209"/>
                  <a:gd name="T31" fmla="*/ 5 h 181"/>
                  <a:gd name="T32" fmla="*/ 0 w 209"/>
                  <a:gd name="T33" fmla="*/ 6 h 181"/>
                  <a:gd name="T34" fmla="*/ 0 w 209"/>
                  <a:gd name="T35" fmla="*/ 8 h 181"/>
                  <a:gd name="T36" fmla="*/ 1 w 209"/>
                  <a:gd name="T37" fmla="*/ 9 h 1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9" h="181">
                    <a:moveTo>
                      <a:pt x="3" y="148"/>
                    </a:moveTo>
                    <a:lnTo>
                      <a:pt x="44" y="181"/>
                    </a:lnTo>
                    <a:lnTo>
                      <a:pt x="50" y="127"/>
                    </a:lnTo>
                    <a:lnTo>
                      <a:pt x="76" y="91"/>
                    </a:lnTo>
                    <a:lnTo>
                      <a:pt x="106" y="67"/>
                    </a:lnTo>
                    <a:lnTo>
                      <a:pt x="137" y="58"/>
                    </a:lnTo>
                    <a:lnTo>
                      <a:pt x="186" y="58"/>
                    </a:lnTo>
                    <a:lnTo>
                      <a:pt x="209" y="67"/>
                    </a:lnTo>
                    <a:lnTo>
                      <a:pt x="209" y="37"/>
                    </a:lnTo>
                    <a:lnTo>
                      <a:pt x="205" y="21"/>
                    </a:lnTo>
                    <a:lnTo>
                      <a:pt x="184" y="0"/>
                    </a:lnTo>
                    <a:lnTo>
                      <a:pt x="134" y="3"/>
                    </a:lnTo>
                    <a:lnTo>
                      <a:pt x="83" y="18"/>
                    </a:lnTo>
                    <a:lnTo>
                      <a:pt x="45" y="32"/>
                    </a:lnTo>
                    <a:lnTo>
                      <a:pt x="19" y="54"/>
                    </a:lnTo>
                    <a:lnTo>
                      <a:pt x="3" y="80"/>
                    </a:lnTo>
                    <a:lnTo>
                      <a:pt x="0" y="107"/>
                    </a:lnTo>
                    <a:lnTo>
                      <a:pt x="0" y="130"/>
                    </a:lnTo>
                    <a:lnTo>
                      <a:pt x="3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" name="Freeform 26"/>
              <p:cNvSpPr>
                <a:spLocks/>
              </p:cNvSpPr>
              <p:nvPr/>
            </p:nvSpPr>
            <p:spPr bwMode="auto">
              <a:xfrm>
                <a:off x="4152" y="1801"/>
                <a:ext cx="494" cy="499"/>
              </a:xfrm>
              <a:custGeom>
                <a:avLst/>
                <a:gdLst>
                  <a:gd name="T0" fmla="*/ 0 w 987"/>
                  <a:gd name="T1" fmla="*/ 30 h 997"/>
                  <a:gd name="T2" fmla="*/ 3 w 987"/>
                  <a:gd name="T3" fmla="*/ 31 h 997"/>
                  <a:gd name="T4" fmla="*/ 5 w 987"/>
                  <a:gd name="T5" fmla="*/ 33 h 997"/>
                  <a:gd name="T6" fmla="*/ 7 w 987"/>
                  <a:gd name="T7" fmla="*/ 34 h 997"/>
                  <a:gd name="T8" fmla="*/ 10 w 987"/>
                  <a:gd name="T9" fmla="*/ 36 h 997"/>
                  <a:gd name="T10" fmla="*/ 14 w 987"/>
                  <a:gd name="T11" fmla="*/ 36 h 997"/>
                  <a:gd name="T12" fmla="*/ 14 w 987"/>
                  <a:gd name="T13" fmla="*/ 41 h 997"/>
                  <a:gd name="T14" fmla="*/ 14 w 987"/>
                  <a:gd name="T15" fmla="*/ 46 h 997"/>
                  <a:gd name="T16" fmla="*/ 15 w 987"/>
                  <a:gd name="T17" fmla="*/ 50 h 997"/>
                  <a:gd name="T18" fmla="*/ 15 w 987"/>
                  <a:gd name="T19" fmla="*/ 52 h 997"/>
                  <a:gd name="T20" fmla="*/ 15 w 987"/>
                  <a:gd name="T21" fmla="*/ 55 h 997"/>
                  <a:gd name="T22" fmla="*/ 15 w 987"/>
                  <a:gd name="T23" fmla="*/ 59 h 997"/>
                  <a:gd name="T24" fmla="*/ 14 w 987"/>
                  <a:gd name="T25" fmla="*/ 61 h 997"/>
                  <a:gd name="T26" fmla="*/ 14 w 987"/>
                  <a:gd name="T27" fmla="*/ 63 h 997"/>
                  <a:gd name="T28" fmla="*/ 36 w 987"/>
                  <a:gd name="T29" fmla="*/ 63 h 997"/>
                  <a:gd name="T30" fmla="*/ 39 w 987"/>
                  <a:gd name="T31" fmla="*/ 60 h 997"/>
                  <a:gd name="T32" fmla="*/ 44 w 987"/>
                  <a:gd name="T33" fmla="*/ 58 h 997"/>
                  <a:gd name="T34" fmla="*/ 50 w 987"/>
                  <a:gd name="T35" fmla="*/ 56 h 997"/>
                  <a:gd name="T36" fmla="*/ 57 w 987"/>
                  <a:gd name="T37" fmla="*/ 54 h 997"/>
                  <a:gd name="T38" fmla="*/ 62 w 987"/>
                  <a:gd name="T39" fmla="*/ 53 h 997"/>
                  <a:gd name="T40" fmla="*/ 61 w 987"/>
                  <a:gd name="T41" fmla="*/ 47 h 997"/>
                  <a:gd name="T42" fmla="*/ 58 w 987"/>
                  <a:gd name="T43" fmla="*/ 41 h 997"/>
                  <a:gd name="T44" fmla="*/ 55 w 987"/>
                  <a:gd name="T45" fmla="*/ 36 h 997"/>
                  <a:gd name="T46" fmla="*/ 52 w 987"/>
                  <a:gd name="T47" fmla="*/ 32 h 997"/>
                  <a:gd name="T48" fmla="*/ 48 w 987"/>
                  <a:gd name="T49" fmla="*/ 28 h 997"/>
                  <a:gd name="T50" fmla="*/ 42 w 987"/>
                  <a:gd name="T51" fmla="*/ 23 h 997"/>
                  <a:gd name="T52" fmla="*/ 37 w 987"/>
                  <a:gd name="T53" fmla="*/ 19 h 997"/>
                  <a:gd name="T54" fmla="*/ 32 w 987"/>
                  <a:gd name="T55" fmla="*/ 15 h 997"/>
                  <a:gd name="T56" fmla="*/ 29 w 987"/>
                  <a:gd name="T57" fmla="*/ 12 h 997"/>
                  <a:gd name="T58" fmla="*/ 25 w 987"/>
                  <a:gd name="T59" fmla="*/ 8 h 997"/>
                  <a:gd name="T60" fmla="*/ 21 w 987"/>
                  <a:gd name="T61" fmla="*/ 4 h 997"/>
                  <a:gd name="T62" fmla="*/ 18 w 987"/>
                  <a:gd name="T63" fmla="*/ 0 h 997"/>
                  <a:gd name="T64" fmla="*/ 5 w 987"/>
                  <a:gd name="T65" fmla="*/ 10 h 997"/>
                  <a:gd name="T66" fmla="*/ 7 w 987"/>
                  <a:gd name="T67" fmla="*/ 12 h 997"/>
                  <a:gd name="T68" fmla="*/ 8 w 987"/>
                  <a:gd name="T69" fmla="*/ 14 h 997"/>
                  <a:gd name="T70" fmla="*/ 9 w 987"/>
                  <a:gd name="T71" fmla="*/ 19 h 997"/>
                  <a:gd name="T72" fmla="*/ 10 w 987"/>
                  <a:gd name="T73" fmla="*/ 24 h 997"/>
                  <a:gd name="T74" fmla="*/ 8 w 987"/>
                  <a:gd name="T75" fmla="*/ 23 h 997"/>
                  <a:gd name="T76" fmla="*/ 2 w 987"/>
                  <a:gd name="T77" fmla="*/ 21 h 997"/>
                  <a:gd name="T78" fmla="*/ 2 w 987"/>
                  <a:gd name="T79" fmla="*/ 21 h 997"/>
                  <a:gd name="T80" fmla="*/ 1 w 987"/>
                  <a:gd name="T81" fmla="*/ 26 h 997"/>
                  <a:gd name="T82" fmla="*/ 0 w 987"/>
                  <a:gd name="T83" fmla="*/ 30 h 99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87" h="997">
                    <a:moveTo>
                      <a:pt x="0" y="472"/>
                    </a:moveTo>
                    <a:lnTo>
                      <a:pt x="36" y="490"/>
                    </a:lnTo>
                    <a:lnTo>
                      <a:pt x="75" y="513"/>
                    </a:lnTo>
                    <a:lnTo>
                      <a:pt x="105" y="542"/>
                    </a:lnTo>
                    <a:lnTo>
                      <a:pt x="154" y="562"/>
                    </a:lnTo>
                    <a:lnTo>
                      <a:pt x="209" y="565"/>
                    </a:lnTo>
                    <a:lnTo>
                      <a:pt x="219" y="647"/>
                    </a:lnTo>
                    <a:lnTo>
                      <a:pt x="224" y="725"/>
                    </a:lnTo>
                    <a:lnTo>
                      <a:pt x="232" y="796"/>
                    </a:lnTo>
                    <a:lnTo>
                      <a:pt x="235" y="832"/>
                    </a:lnTo>
                    <a:lnTo>
                      <a:pt x="235" y="876"/>
                    </a:lnTo>
                    <a:lnTo>
                      <a:pt x="229" y="931"/>
                    </a:lnTo>
                    <a:lnTo>
                      <a:pt x="221" y="964"/>
                    </a:lnTo>
                    <a:lnTo>
                      <a:pt x="209" y="997"/>
                    </a:lnTo>
                    <a:lnTo>
                      <a:pt x="572" y="997"/>
                    </a:lnTo>
                    <a:lnTo>
                      <a:pt x="623" y="956"/>
                    </a:lnTo>
                    <a:lnTo>
                      <a:pt x="694" y="921"/>
                    </a:lnTo>
                    <a:lnTo>
                      <a:pt x="794" y="881"/>
                    </a:lnTo>
                    <a:lnTo>
                      <a:pt x="900" y="856"/>
                    </a:lnTo>
                    <a:lnTo>
                      <a:pt x="987" y="841"/>
                    </a:lnTo>
                    <a:lnTo>
                      <a:pt x="966" y="747"/>
                    </a:lnTo>
                    <a:lnTo>
                      <a:pt x="925" y="652"/>
                    </a:lnTo>
                    <a:lnTo>
                      <a:pt x="879" y="573"/>
                    </a:lnTo>
                    <a:lnTo>
                      <a:pt x="827" y="500"/>
                    </a:lnTo>
                    <a:lnTo>
                      <a:pt x="768" y="438"/>
                    </a:lnTo>
                    <a:lnTo>
                      <a:pt x="660" y="356"/>
                    </a:lnTo>
                    <a:lnTo>
                      <a:pt x="577" y="294"/>
                    </a:lnTo>
                    <a:lnTo>
                      <a:pt x="505" y="238"/>
                    </a:lnTo>
                    <a:lnTo>
                      <a:pt x="454" y="183"/>
                    </a:lnTo>
                    <a:lnTo>
                      <a:pt x="397" y="122"/>
                    </a:lnTo>
                    <a:lnTo>
                      <a:pt x="330" y="50"/>
                    </a:lnTo>
                    <a:lnTo>
                      <a:pt x="284" y="0"/>
                    </a:lnTo>
                    <a:lnTo>
                      <a:pt x="80" y="158"/>
                    </a:lnTo>
                    <a:lnTo>
                      <a:pt x="106" y="189"/>
                    </a:lnTo>
                    <a:lnTo>
                      <a:pt x="121" y="217"/>
                    </a:lnTo>
                    <a:lnTo>
                      <a:pt x="144" y="299"/>
                    </a:lnTo>
                    <a:lnTo>
                      <a:pt x="158" y="379"/>
                    </a:lnTo>
                    <a:lnTo>
                      <a:pt x="114" y="356"/>
                    </a:lnTo>
                    <a:lnTo>
                      <a:pt x="23" y="323"/>
                    </a:lnTo>
                    <a:lnTo>
                      <a:pt x="20" y="323"/>
                    </a:lnTo>
                    <a:lnTo>
                      <a:pt x="8" y="413"/>
                    </a:lnTo>
                    <a:lnTo>
                      <a:pt x="0" y="4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" name="Freeform 27"/>
              <p:cNvSpPr>
                <a:spLocks/>
              </p:cNvSpPr>
              <p:nvPr/>
            </p:nvSpPr>
            <p:spPr bwMode="auto">
              <a:xfrm>
                <a:off x="4246" y="1898"/>
                <a:ext cx="25" cy="28"/>
              </a:xfrm>
              <a:custGeom>
                <a:avLst/>
                <a:gdLst>
                  <a:gd name="T0" fmla="*/ 0 w 51"/>
                  <a:gd name="T1" fmla="*/ 3 h 55"/>
                  <a:gd name="T2" fmla="*/ 1 w 51"/>
                  <a:gd name="T3" fmla="*/ 4 h 55"/>
                  <a:gd name="T4" fmla="*/ 2 w 51"/>
                  <a:gd name="T5" fmla="*/ 4 h 55"/>
                  <a:gd name="T6" fmla="*/ 2 w 51"/>
                  <a:gd name="T7" fmla="*/ 3 h 55"/>
                  <a:gd name="T8" fmla="*/ 3 w 51"/>
                  <a:gd name="T9" fmla="*/ 1 h 55"/>
                  <a:gd name="T10" fmla="*/ 1 w 51"/>
                  <a:gd name="T11" fmla="*/ 0 h 55"/>
                  <a:gd name="T12" fmla="*/ 0 w 51"/>
                  <a:gd name="T13" fmla="*/ 1 h 55"/>
                  <a:gd name="T14" fmla="*/ 0 w 51"/>
                  <a:gd name="T15" fmla="*/ 2 h 55"/>
                  <a:gd name="T16" fmla="*/ 0 w 51"/>
                  <a:gd name="T17" fmla="*/ 3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5">
                    <a:moveTo>
                      <a:pt x="0" y="44"/>
                    </a:moveTo>
                    <a:lnTo>
                      <a:pt x="31" y="55"/>
                    </a:lnTo>
                    <a:lnTo>
                      <a:pt x="43" y="49"/>
                    </a:lnTo>
                    <a:lnTo>
                      <a:pt x="46" y="40"/>
                    </a:lnTo>
                    <a:lnTo>
                      <a:pt x="51" y="14"/>
                    </a:lnTo>
                    <a:lnTo>
                      <a:pt x="26" y="0"/>
                    </a:lnTo>
                    <a:lnTo>
                      <a:pt x="10" y="8"/>
                    </a:lnTo>
                    <a:lnTo>
                      <a:pt x="3" y="2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E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3" name="Freeform 28"/>
              <p:cNvSpPr>
                <a:spLocks/>
              </p:cNvSpPr>
              <p:nvPr/>
            </p:nvSpPr>
            <p:spPr bwMode="auto">
              <a:xfrm>
                <a:off x="4035" y="1616"/>
                <a:ext cx="260" cy="368"/>
              </a:xfrm>
              <a:custGeom>
                <a:avLst/>
                <a:gdLst>
                  <a:gd name="T0" fmla="*/ 2 w 519"/>
                  <a:gd name="T1" fmla="*/ 1 h 737"/>
                  <a:gd name="T2" fmla="*/ 0 w 519"/>
                  <a:gd name="T3" fmla="*/ 18 h 737"/>
                  <a:gd name="T4" fmla="*/ 2 w 519"/>
                  <a:gd name="T5" fmla="*/ 26 h 737"/>
                  <a:gd name="T6" fmla="*/ 6 w 519"/>
                  <a:gd name="T7" fmla="*/ 31 h 737"/>
                  <a:gd name="T8" fmla="*/ 7 w 519"/>
                  <a:gd name="T9" fmla="*/ 33 h 737"/>
                  <a:gd name="T10" fmla="*/ 10 w 519"/>
                  <a:gd name="T11" fmla="*/ 34 h 737"/>
                  <a:gd name="T12" fmla="*/ 17 w 519"/>
                  <a:gd name="T13" fmla="*/ 39 h 737"/>
                  <a:gd name="T14" fmla="*/ 18 w 519"/>
                  <a:gd name="T15" fmla="*/ 43 h 737"/>
                  <a:gd name="T16" fmla="*/ 24 w 519"/>
                  <a:gd name="T17" fmla="*/ 46 h 737"/>
                  <a:gd name="T18" fmla="*/ 24 w 519"/>
                  <a:gd name="T19" fmla="*/ 39 h 737"/>
                  <a:gd name="T20" fmla="*/ 22 w 519"/>
                  <a:gd name="T21" fmla="*/ 35 h 737"/>
                  <a:gd name="T22" fmla="*/ 20 w 519"/>
                  <a:gd name="T23" fmla="*/ 33 h 737"/>
                  <a:gd name="T24" fmla="*/ 27 w 519"/>
                  <a:gd name="T25" fmla="*/ 35 h 737"/>
                  <a:gd name="T26" fmla="*/ 28 w 519"/>
                  <a:gd name="T27" fmla="*/ 35 h 737"/>
                  <a:gd name="T28" fmla="*/ 29 w 519"/>
                  <a:gd name="T29" fmla="*/ 34 h 737"/>
                  <a:gd name="T30" fmla="*/ 31 w 519"/>
                  <a:gd name="T31" fmla="*/ 32 h 737"/>
                  <a:gd name="T32" fmla="*/ 32 w 519"/>
                  <a:gd name="T33" fmla="*/ 29 h 737"/>
                  <a:gd name="T34" fmla="*/ 33 w 519"/>
                  <a:gd name="T35" fmla="*/ 27 h 737"/>
                  <a:gd name="T36" fmla="*/ 33 w 519"/>
                  <a:gd name="T37" fmla="*/ 25 h 737"/>
                  <a:gd name="T38" fmla="*/ 33 w 519"/>
                  <a:gd name="T39" fmla="*/ 23 h 737"/>
                  <a:gd name="T40" fmla="*/ 30 w 519"/>
                  <a:gd name="T41" fmla="*/ 15 h 737"/>
                  <a:gd name="T42" fmla="*/ 31 w 519"/>
                  <a:gd name="T43" fmla="*/ 13 h 737"/>
                  <a:gd name="T44" fmla="*/ 31 w 519"/>
                  <a:gd name="T45" fmla="*/ 11 h 737"/>
                  <a:gd name="T46" fmla="*/ 29 w 519"/>
                  <a:gd name="T47" fmla="*/ 5 h 737"/>
                  <a:gd name="T48" fmla="*/ 4 w 519"/>
                  <a:gd name="T49" fmla="*/ 0 h 737"/>
                  <a:gd name="T50" fmla="*/ 2 w 519"/>
                  <a:gd name="T51" fmla="*/ 1 h 7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19" h="737">
                    <a:moveTo>
                      <a:pt x="26" y="16"/>
                    </a:moveTo>
                    <a:lnTo>
                      <a:pt x="0" y="294"/>
                    </a:lnTo>
                    <a:lnTo>
                      <a:pt x="32" y="425"/>
                    </a:lnTo>
                    <a:lnTo>
                      <a:pt x="88" y="497"/>
                    </a:lnTo>
                    <a:lnTo>
                      <a:pt x="111" y="531"/>
                    </a:lnTo>
                    <a:lnTo>
                      <a:pt x="153" y="557"/>
                    </a:lnTo>
                    <a:lnTo>
                      <a:pt x="261" y="626"/>
                    </a:lnTo>
                    <a:lnTo>
                      <a:pt x="274" y="693"/>
                    </a:lnTo>
                    <a:lnTo>
                      <a:pt x="384" y="737"/>
                    </a:lnTo>
                    <a:lnTo>
                      <a:pt x="369" y="636"/>
                    </a:lnTo>
                    <a:lnTo>
                      <a:pt x="346" y="564"/>
                    </a:lnTo>
                    <a:lnTo>
                      <a:pt x="317" y="534"/>
                    </a:lnTo>
                    <a:lnTo>
                      <a:pt x="421" y="564"/>
                    </a:lnTo>
                    <a:lnTo>
                      <a:pt x="434" y="567"/>
                    </a:lnTo>
                    <a:lnTo>
                      <a:pt x="460" y="551"/>
                    </a:lnTo>
                    <a:lnTo>
                      <a:pt x="483" y="521"/>
                    </a:lnTo>
                    <a:lnTo>
                      <a:pt x="503" y="479"/>
                    </a:lnTo>
                    <a:lnTo>
                      <a:pt x="516" y="439"/>
                    </a:lnTo>
                    <a:lnTo>
                      <a:pt x="519" y="403"/>
                    </a:lnTo>
                    <a:lnTo>
                      <a:pt x="518" y="376"/>
                    </a:lnTo>
                    <a:lnTo>
                      <a:pt x="473" y="255"/>
                    </a:lnTo>
                    <a:lnTo>
                      <a:pt x="488" y="212"/>
                    </a:lnTo>
                    <a:lnTo>
                      <a:pt x="488" y="189"/>
                    </a:lnTo>
                    <a:lnTo>
                      <a:pt x="459" y="82"/>
                    </a:lnTo>
                    <a:lnTo>
                      <a:pt x="50" y="0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4" name="Freeform 29"/>
              <p:cNvSpPr>
                <a:spLocks/>
              </p:cNvSpPr>
              <p:nvPr/>
            </p:nvSpPr>
            <p:spPr bwMode="auto">
              <a:xfrm>
                <a:off x="4259" y="1699"/>
                <a:ext cx="22" cy="27"/>
              </a:xfrm>
              <a:custGeom>
                <a:avLst/>
                <a:gdLst>
                  <a:gd name="T0" fmla="*/ 1 w 44"/>
                  <a:gd name="T1" fmla="*/ 0 h 53"/>
                  <a:gd name="T2" fmla="*/ 1 w 44"/>
                  <a:gd name="T3" fmla="*/ 1 h 53"/>
                  <a:gd name="T4" fmla="*/ 0 w 44"/>
                  <a:gd name="T5" fmla="*/ 2 h 53"/>
                  <a:gd name="T6" fmla="*/ 0 w 44"/>
                  <a:gd name="T7" fmla="*/ 3 h 53"/>
                  <a:gd name="T8" fmla="*/ 1 w 44"/>
                  <a:gd name="T9" fmla="*/ 4 h 53"/>
                  <a:gd name="T10" fmla="*/ 2 w 44"/>
                  <a:gd name="T11" fmla="*/ 4 h 53"/>
                  <a:gd name="T12" fmla="*/ 3 w 44"/>
                  <a:gd name="T13" fmla="*/ 4 h 53"/>
                  <a:gd name="T14" fmla="*/ 3 w 44"/>
                  <a:gd name="T15" fmla="*/ 3 h 53"/>
                  <a:gd name="T16" fmla="*/ 3 w 44"/>
                  <a:gd name="T17" fmla="*/ 2 h 53"/>
                  <a:gd name="T18" fmla="*/ 3 w 44"/>
                  <a:gd name="T19" fmla="*/ 1 h 53"/>
                  <a:gd name="T20" fmla="*/ 2 w 44"/>
                  <a:gd name="T21" fmla="*/ 1 h 53"/>
                  <a:gd name="T22" fmla="*/ 1 w 44"/>
                  <a:gd name="T23" fmla="*/ 0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" h="53">
                    <a:moveTo>
                      <a:pt x="12" y="0"/>
                    </a:moveTo>
                    <a:lnTo>
                      <a:pt x="2" y="11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12" y="52"/>
                    </a:lnTo>
                    <a:lnTo>
                      <a:pt x="26" y="53"/>
                    </a:lnTo>
                    <a:lnTo>
                      <a:pt x="41" y="49"/>
                    </a:lnTo>
                    <a:lnTo>
                      <a:pt x="44" y="39"/>
                    </a:lnTo>
                    <a:lnTo>
                      <a:pt x="41" y="24"/>
                    </a:lnTo>
                    <a:lnTo>
                      <a:pt x="36" y="14"/>
                    </a:lnTo>
                    <a:lnTo>
                      <a:pt x="25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" name="Freeform 30"/>
              <p:cNvSpPr>
                <a:spLocks/>
              </p:cNvSpPr>
              <p:nvPr/>
            </p:nvSpPr>
            <p:spPr bwMode="auto">
              <a:xfrm>
                <a:off x="4132" y="1805"/>
                <a:ext cx="96" cy="79"/>
              </a:xfrm>
              <a:custGeom>
                <a:avLst/>
                <a:gdLst>
                  <a:gd name="T0" fmla="*/ 0 w 191"/>
                  <a:gd name="T1" fmla="*/ 3 h 159"/>
                  <a:gd name="T2" fmla="*/ 0 w 191"/>
                  <a:gd name="T3" fmla="*/ 6 h 159"/>
                  <a:gd name="T4" fmla="*/ 2 w 191"/>
                  <a:gd name="T5" fmla="*/ 7 h 159"/>
                  <a:gd name="T6" fmla="*/ 7 w 191"/>
                  <a:gd name="T7" fmla="*/ 9 h 159"/>
                  <a:gd name="T8" fmla="*/ 8 w 191"/>
                  <a:gd name="T9" fmla="*/ 9 h 159"/>
                  <a:gd name="T10" fmla="*/ 10 w 191"/>
                  <a:gd name="T11" fmla="*/ 9 h 159"/>
                  <a:gd name="T12" fmla="*/ 11 w 191"/>
                  <a:gd name="T13" fmla="*/ 8 h 159"/>
                  <a:gd name="T14" fmla="*/ 12 w 191"/>
                  <a:gd name="T15" fmla="*/ 6 h 159"/>
                  <a:gd name="T16" fmla="*/ 12 w 191"/>
                  <a:gd name="T17" fmla="*/ 5 h 159"/>
                  <a:gd name="T18" fmla="*/ 10 w 191"/>
                  <a:gd name="T19" fmla="*/ 1 h 159"/>
                  <a:gd name="T20" fmla="*/ 10 w 191"/>
                  <a:gd name="T21" fmla="*/ 0 h 159"/>
                  <a:gd name="T22" fmla="*/ 6 w 191"/>
                  <a:gd name="T23" fmla="*/ 0 h 159"/>
                  <a:gd name="T24" fmla="*/ 0 w 191"/>
                  <a:gd name="T25" fmla="*/ 3 h 1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1" h="159">
                    <a:moveTo>
                      <a:pt x="0" y="61"/>
                    </a:moveTo>
                    <a:lnTo>
                      <a:pt x="0" y="100"/>
                    </a:lnTo>
                    <a:lnTo>
                      <a:pt x="18" y="120"/>
                    </a:lnTo>
                    <a:lnTo>
                      <a:pt x="106" y="159"/>
                    </a:lnTo>
                    <a:lnTo>
                      <a:pt x="123" y="159"/>
                    </a:lnTo>
                    <a:lnTo>
                      <a:pt x="147" y="152"/>
                    </a:lnTo>
                    <a:lnTo>
                      <a:pt x="168" y="143"/>
                    </a:lnTo>
                    <a:lnTo>
                      <a:pt x="191" y="111"/>
                    </a:lnTo>
                    <a:lnTo>
                      <a:pt x="190" y="89"/>
                    </a:lnTo>
                    <a:lnTo>
                      <a:pt x="154" y="22"/>
                    </a:lnTo>
                    <a:lnTo>
                      <a:pt x="146" y="12"/>
                    </a:lnTo>
                    <a:lnTo>
                      <a:pt x="82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" name="Freeform 31"/>
              <p:cNvSpPr>
                <a:spLocks/>
              </p:cNvSpPr>
              <p:nvPr/>
            </p:nvSpPr>
            <p:spPr bwMode="auto">
              <a:xfrm>
                <a:off x="4094" y="1733"/>
                <a:ext cx="31" cy="28"/>
              </a:xfrm>
              <a:custGeom>
                <a:avLst/>
                <a:gdLst>
                  <a:gd name="T0" fmla="*/ 0 w 62"/>
                  <a:gd name="T1" fmla="*/ 4 h 55"/>
                  <a:gd name="T2" fmla="*/ 2 w 62"/>
                  <a:gd name="T3" fmla="*/ 3 h 55"/>
                  <a:gd name="T4" fmla="*/ 3 w 62"/>
                  <a:gd name="T5" fmla="*/ 3 h 55"/>
                  <a:gd name="T6" fmla="*/ 4 w 62"/>
                  <a:gd name="T7" fmla="*/ 2 h 55"/>
                  <a:gd name="T8" fmla="*/ 4 w 62"/>
                  <a:gd name="T9" fmla="*/ 1 h 55"/>
                  <a:gd name="T10" fmla="*/ 4 w 62"/>
                  <a:gd name="T11" fmla="*/ 0 h 55"/>
                  <a:gd name="T12" fmla="*/ 2 w 62"/>
                  <a:gd name="T13" fmla="*/ 2 h 55"/>
                  <a:gd name="T14" fmla="*/ 0 w 62"/>
                  <a:gd name="T15" fmla="*/ 3 h 55"/>
                  <a:gd name="T16" fmla="*/ 0 w 62"/>
                  <a:gd name="T17" fmla="*/ 4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2" h="55">
                    <a:moveTo>
                      <a:pt x="0" y="55"/>
                    </a:moveTo>
                    <a:lnTo>
                      <a:pt x="18" y="45"/>
                    </a:lnTo>
                    <a:lnTo>
                      <a:pt x="38" y="34"/>
                    </a:lnTo>
                    <a:lnTo>
                      <a:pt x="56" y="22"/>
                    </a:lnTo>
                    <a:lnTo>
                      <a:pt x="62" y="4"/>
                    </a:lnTo>
                    <a:lnTo>
                      <a:pt x="49" y="0"/>
                    </a:lnTo>
                    <a:lnTo>
                      <a:pt x="23" y="18"/>
                    </a:lnTo>
                    <a:lnTo>
                      <a:pt x="0" y="4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" name="Freeform 32"/>
              <p:cNvSpPr>
                <a:spLocks/>
              </p:cNvSpPr>
              <p:nvPr/>
            </p:nvSpPr>
            <p:spPr bwMode="auto">
              <a:xfrm>
                <a:off x="4164" y="1670"/>
                <a:ext cx="28" cy="28"/>
              </a:xfrm>
              <a:custGeom>
                <a:avLst/>
                <a:gdLst>
                  <a:gd name="T0" fmla="*/ 0 w 57"/>
                  <a:gd name="T1" fmla="*/ 4 h 55"/>
                  <a:gd name="T2" fmla="*/ 2 w 57"/>
                  <a:gd name="T3" fmla="*/ 3 h 55"/>
                  <a:gd name="T4" fmla="*/ 3 w 57"/>
                  <a:gd name="T5" fmla="*/ 2 h 55"/>
                  <a:gd name="T6" fmla="*/ 3 w 57"/>
                  <a:gd name="T7" fmla="*/ 0 h 55"/>
                  <a:gd name="T8" fmla="*/ 1 w 57"/>
                  <a:gd name="T9" fmla="*/ 1 h 55"/>
                  <a:gd name="T10" fmla="*/ 0 w 57"/>
                  <a:gd name="T11" fmla="*/ 2 h 55"/>
                  <a:gd name="T12" fmla="*/ 0 w 57"/>
                  <a:gd name="T13" fmla="*/ 3 h 55"/>
                  <a:gd name="T14" fmla="*/ 0 w 57"/>
                  <a:gd name="T15" fmla="*/ 4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55">
                    <a:moveTo>
                      <a:pt x="0" y="55"/>
                    </a:moveTo>
                    <a:lnTo>
                      <a:pt x="32" y="41"/>
                    </a:lnTo>
                    <a:lnTo>
                      <a:pt x="55" y="21"/>
                    </a:lnTo>
                    <a:lnTo>
                      <a:pt x="57" y="0"/>
                    </a:lnTo>
                    <a:lnTo>
                      <a:pt x="31" y="10"/>
                    </a:lnTo>
                    <a:lnTo>
                      <a:pt x="11" y="26"/>
                    </a:lnTo>
                    <a:lnTo>
                      <a:pt x="0" y="4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" name="Freeform 33"/>
              <p:cNvSpPr>
                <a:spLocks/>
              </p:cNvSpPr>
              <p:nvPr/>
            </p:nvSpPr>
            <p:spPr bwMode="auto">
              <a:xfrm>
                <a:off x="4089" y="1730"/>
                <a:ext cx="30" cy="28"/>
              </a:xfrm>
              <a:custGeom>
                <a:avLst/>
                <a:gdLst>
                  <a:gd name="T0" fmla="*/ 0 w 61"/>
                  <a:gd name="T1" fmla="*/ 3 h 55"/>
                  <a:gd name="T2" fmla="*/ 0 w 61"/>
                  <a:gd name="T3" fmla="*/ 1 h 55"/>
                  <a:gd name="T4" fmla="*/ 1 w 61"/>
                  <a:gd name="T5" fmla="*/ 1 h 55"/>
                  <a:gd name="T6" fmla="*/ 3 w 61"/>
                  <a:gd name="T7" fmla="*/ 0 h 55"/>
                  <a:gd name="T8" fmla="*/ 2 w 61"/>
                  <a:gd name="T9" fmla="*/ 1 h 55"/>
                  <a:gd name="T10" fmla="*/ 1 w 61"/>
                  <a:gd name="T11" fmla="*/ 3 h 55"/>
                  <a:gd name="T12" fmla="*/ 0 w 61"/>
                  <a:gd name="T13" fmla="*/ 4 h 55"/>
                  <a:gd name="T14" fmla="*/ 0 w 61"/>
                  <a:gd name="T15" fmla="*/ 3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1" h="55">
                    <a:moveTo>
                      <a:pt x="0" y="34"/>
                    </a:moveTo>
                    <a:lnTo>
                      <a:pt x="14" y="14"/>
                    </a:lnTo>
                    <a:lnTo>
                      <a:pt x="30" y="6"/>
                    </a:lnTo>
                    <a:lnTo>
                      <a:pt x="61" y="0"/>
                    </a:lnTo>
                    <a:lnTo>
                      <a:pt x="46" y="13"/>
                    </a:lnTo>
                    <a:lnTo>
                      <a:pt x="25" y="34"/>
                    </a:lnTo>
                    <a:lnTo>
                      <a:pt x="4" y="5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EA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" name="Freeform 34"/>
              <p:cNvSpPr>
                <a:spLocks/>
              </p:cNvSpPr>
              <p:nvPr/>
            </p:nvSpPr>
            <p:spPr bwMode="auto">
              <a:xfrm>
                <a:off x="4157" y="1667"/>
                <a:ext cx="35" cy="34"/>
              </a:xfrm>
              <a:custGeom>
                <a:avLst/>
                <a:gdLst>
                  <a:gd name="T0" fmla="*/ 1 w 70"/>
                  <a:gd name="T1" fmla="*/ 5 h 67"/>
                  <a:gd name="T2" fmla="*/ 0 w 70"/>
                  <a:gd name="T3" fmla="*/ 4 h 67"/>
                  <a:gd name="T4" fmla="*/ 1 w 70"/>
                  <a:gd name="T5" fmla="*/ 2 h 67"/>
                  <a:gd name="T6" fmla="*/ 1 w 70"/>
                  <a:gd name="T7" fmla="*/ 2 h 67"/>
                  <a:gd name="T8" fmla="*/ 3 w 70"/>
                  <a:gd name="T9" fmla="*/ 1 h 67"/>
                  <a:gd name="T10" fmla="*/ 4 w 70"/>
                  <a:gd name="T11" fmla="*/ 1 h 67"/>
                  <a:gd name="T12" fmla="*/ 5 w 70"/>
                  <a:gd name="T13" fmla="*/ 0 h 67"/>
                  <a:gd name="T14" fmla="*/ 3 w 70"/>
                  <a:gd name="T15" fmla="*/ 2 h 67"/>
                  <a:gd name="T16" fmla="*/ 2 w 70"/>
                  <a:gd name="T17" fmla="*/ 2 h 67"/>
                  <a:gd name="T18" fmla="*/ 1 w 70"/>
                  <a:gd name="T19" fmla="*/ 4 h 67"/>
                  <a:gd name="T20" fmla="*/ 1 w 70"/>
                  <a:gd name="T21" fmla="*/ 5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0" h="67">
                    <a:moveTo>
                      <a:pt x="7" y="67"/>
                    </a:moveTo>
                    <a:lnTo>
                      <a:pt x="0" y="50"/>
                    </a:lnTo>
                    <a:lnTo>
                      <a:pt x="2" y="31"/>
                    </a:lnTo>
                    <a:lnTo>
                      <a:pt x="13" y="18"/>
                    </a:lnTo>
                    <a:lnTo>
                      <a:pt x="33" y="10"/>
                    </a:lnTo>
                    <a:lnTo>
                      <a:pt x="64" y="1"/>
                    </a:lnTo>
                    <a:lnTo>
                      <a:pt x="70" y="0"/>
                    </a:lnTo>
                    <a:lnTo>
                      <a:pt x="39" y="19"/>
                    </a:lnTo>
                    <a:lnTo>
                      <a:pt x="21" y="32"/>
                    </a:lnTo>
                    <a:lnTo>
                      <a:pt x="13" y="55"/>
                    </a:lnTo>
                    <a:lnTo>
                      <a:pt x="7" y="67"/>
                    </a:lnTo>
                    <a:close/>
                  </a:path>
                </a:pathLst>
              </a:custGeom>
              <a:solidFill>
                <a:srgbClr val="00EA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" name="Freeform 35"/>
              <p:cNvSpPr>
                <a:spLocks/>
              </p:cNvSpPr>
              <p:nvPr/>
            </p:nvSpPr>
            <p:spPr bwMode="auto">
              <a:xfrm>
                <a:off x="3976" y="1541"/>
                <a:ext cx="227" cy="224"/>
              </a:xfrm>
              <a:custGeom>
                <a:avLst/>
                <a:gdLst>
                  <a:gd name="T0" fmla="*/ 4 w 454"/>
                  <a:gd name="T1" fmla="*/ 8 h 450"/>
                  <a:gd name="T2" fmla="*/ 3 w 454"/>
                  <a:gd name="T3" fmla="*/ 10 h 450"/>
                  <a:gd name="T4" fmla="*/ 1 w 454"/>
                  <a:gd name="T5" fmla="*/ 12 h 450"/>
                  <a:gd name="T6" fmla="*/ 1 w 454"/>
                  <a:gd name="T7" fmla="*/ 15 h 450"/>
                  <a:gd name="T8" fmla="*/ 0 w 454"/>
                  <a:gd name="T9" fmla="*/ 17 h 450"/>
                  <a:gd name="T10" fmla="*/ 0 w 454"/>
                  <a:gd name="T11" fmla="*/ 19 h 450"/>
                  <a:gd name="T12" fmla="*/ 1 w 454"/>
                  <a:gd name="T13" fmla="*/ 21 h 450"/>
                  <a:gd name="T14" fmla="*/ 5 w 454"/>
                  <a:gd name="T15" fmla="*/ 28 h 450"/>
                  <a:gd name="T16" fmla="*/ 9 w 454"/>
                  <a:gd name="T17" fmla="*/ 22 h 450"/>
                  <a:gd name="T18" fmla="*/ 9 w 454"/>
                  <a:gd name="T19" fmla="*/ 17 h 450"/>
                  <a:gd name="T20" fmla="*/ 10 w 454"/>
                  <a:gd name="T21" fmla="*/ 12 h 450"/>
                  <a:gd name="T22" fmla="*/ 11 w 454"/>
                  <a:gd name="T23" fmla="*/ 11 h 450"/>
                  <a:gd name="T24" fmla="*/ 17 w 454"/>
                  <a:gd name="T25" fmla="*/ 11 h 450"/>
                  <a:gd name="T26" fmla="*/ 21 w 454"/>
                  <a:gd name="T27" fmla="*/ 12 h 450"/>
                  <a:gd name="T28" fmla="*/ 23 w 454"/>
                  <a:gd name="T29" fmla="*/ 13 h 450"/>
                  <a:gd name="T30" fmla="*/ 29 w 454"/>
                  <a:gd name="T31" fmla="*/ 8 h 450"/>
                  <a:gd name="T32" fmla="*/ 24 w 454"/>
                  <a:gd name="T33" fmla="*/ 1 h 450"/>
                  <a:gd name="T34" fmla="*/ 20 w 454"/>
                  <a:gd name="T35" fmla="*/ 0 h 450"/>
                  <a:gd name="T36" fmla="*/ 17 w 454"/>
                  <a:gd name="T37" fmla="*/ 0 h 450"/>
                  <a:gd name="T38" fmla="*/ 13 w 454"/>
                  <a:gd name="T39" fmla="*/ 1 h 450"/>
                  <a:gd name="T40" fmla="*/ 7 w 454"/>
                  <a:gd name="T41" fmla="*/ 5 h 450"/>
                  <a:gd name="T42" fmla="*/ 4 w 454"/>
                  <a:gd name="T43" fmla="*/ 8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54" h="450">
                    <a:moveTo>
                      <a:pt x="56" y="139"/>
                    </a:moveTo>
                    <a:lnTo>
                      <a:pt x="36" y="162"/>
                    </a:lnTo>
                    <a:lnTo>
                      <a:pt x="16" y="205"/>
                    </a:lnTo>
                    <a:lnTo>
                      <a:pt x="5" y="244"/>
                    </a:lnTo>
                    <a:lnTo>
                      <a:pt x="0" y="282"/>
                    </a:lnTo>
                    <a:lnTo>
                      <a:pt x="0" y="311"/>
                    </a:lnTo>
                    <a:lnTo>
                      <a:pt x="6" y="352"/>
                    </a:lnTo>
                    <a:lnTo>
                      <a:pt x="75" y="450"/>
                    </a:lnTo>
                    <a:lnTo>
                      <a:pt x="144" y="353"/>
                    </a:lnTo>
                    <a:lnTo>
                      <a:pt x="144" y="285"/>
                    </a:lnTo>
                    <a:lnTo>
                      <a:pt x="157" y="206"/>
                    </a:lnTo>
                    <a:lnTo>
                      <a:pt x="163" y="190"/>
                    </a:lnTo>
                    <a:lnTo>
                      <a:pt x="268" y="187"/>
                    </a:lnTo>
                    <a:lnTo>
                      <a:pt x="325" y="200"/>
                    </a:lnTo>
                    <a:lnTo>
                      <a:pt x="361" y="216"/>
                    </a:lnTo>
                    <a:lnTo>
                      <a:pt x="454" y="136"/>
                    </a:lnTo>
                    <a:lnTo>
                      <a:pt x="376" y="18"/>
                    </a:lnTo>
                    <a:lnTo>
                      <a:pt x="307" y="0"/>
                    </a:lnTo>
                    <a:lnTo>
                      <a:pt x="261" y="0"/>
                    </a:lnTo>
                    <a:lnTo>
                      <a:pt x="207" y="20"/>
                    </a:lnTo>
                    <a:lnTo>
                      <a:pt x="108" y="87"/>
                    </a:lnTo>
                    <a:lnTo>
                      <a:pt x="56" y="139"/>
                    </a:lnTo>
                    <a:close/>
                  </a:path>
                </a:pathLst>
              </a:custGeom>
              <a:solidFill>
                <a:srgbClr val="7023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" name="Freeform 36"/>
              <p:cNvSpPr>
                <a:spLocks/>
              </p:cNvSpPr>
              <p:nvPr/>
            </p:nvSpPr>
            <p:spPr bwMode="auto">
              <a:xfrm>
                <a:off x="4176" y="1763"/>
                <a:ext cx="54" cy="44"/>
              </a:xfrm>
              <a:custGeom>
                <a:avLst/>
                <a:gdLst>
                  <a:gd name="T0" fmla="*/ 7 w 108"/>
                  <a:gd name="T1" fmla="*/ 0 h 88"/>
                  <a:gd name="T2" fmla="*/ 7 w 108"/>
                  <a:gd name="T3" fmla="*/ 3 h 88"/>
                  <a:gd name="T4" fmla="*/ 7 w 108"/>
                  <a:gd name="T5" fmla="*/ 4 h 88"/>
                  <a:gd name="T6" fmla="*/ 6 w 108"/>
                  <a:gd name="T7" fmla="*/ 5 h 88"/>
                  <a:gd name="T8" fmla="*/ 4 w 108"/>
                  <a:gd name="T9" fmla="*/ 6 h 88"/>
                  <a:gd name="T10" fmla="*/ 3 w 108"/>
                  <a:gd name="T11" fmla="*/ 6 h 88"/>
                  <a:gd name="T12" fmla="*/ 1 w 108"/>
                  <a:gd name="T13" fmla="*/ 6 h 88"/>
                  <a:gd name="T14" fmla="*/ 0 w 108"/>
                  <a:gd name="T15" fmla="*/ 6 h 88"/>
                  <a:gd name="T16" fmla="*/ 1 w 108"/>
                  <a:gd name="T17" fmla="*/ 4 h 88"/>
                  <a:gd name="T18" fmla="*/ 3 w 108"/>
                  <a:gd name="T19" fmla="*/ 3 h 88"/>
                  <a:gd name="T20" fmla="*/ 4 w 108"/>
                  <a:gd name="T21" fmla="*/ 3 h 88"/>
                  <a:gd name="T22" fmla="*/ 5 w 108"/>
                  <a:gd name="T23" fmla="*/ 1 h 88"/>
                  <a:gd name="T24" fmla="*/ 6 w 108"/>
                  <a:gd name="T25" fmla="*/ 1 h 88"/>
                  <a:gd name="T26" fmla="*/ 7 w 108"/>
                  <a:gd name="T27" fmla="*/ 0 h 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88">
                    <a:moveTo>
                      <a:pt x="108" y="0"/>
                    </a:moveTo>
                    <a:lnTo>
                      <a:pt x="107" y="36"/>
                    </a:lnTo>
                    <a:lnTo>
                      <a:pt x="97" y="56"/>
                    </a:lnTo>
                    <a:lnTo>
                      <a:pt x="87" y="69"/>
                    </a:lnTo>
                    <a:lnTo>
                      <a:pt x="61" y="87"/>
                    </a:lnTo>
                    <a:lnTo>
                      <a:pt x="48" y="88"/>
                    </a:lnTo>
                    <a:lnTo>
                      <a:pt x="15" y="87"/>
                    </a:lnTo>
                    <a:lnTo>
                      <a:pt x="0" y="82"/>
                    </a:lnTo>
                    <a:lnTo>
                      <a:pt x="12" y="64"/>
                    </a:lnTo>
                    <a:lnTo>
                      <a:pt x="33" y="47"/>
                    </a:lnTo>
                    <a:lnTo>
                      <a:pt x="49" y="34"/>
                    </a:lnTo>
                    <a:lnTo>
                      <a:pt x="67" y="11"/>
                    </a:lnTo>
                    <a:lnTo>
                      <a:pt x="89" y="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" name="Freeform 37"/>
              <p:cNvSpPr>
                <a:spLocks/>
              </p:cNvSpPr>
              <p:nvPr/>
            </p:nvSpPr>
            <p:spPr bwMode="auto">
              <a:xfrm>
                <a:off x="4182" y="1784"/>
                <a:ext cx="43" cy="26"/>
              </a:xfrm>
              <a:custGeom>
                <a:avLst/>
                <a:gdLst>
                  <a:gd name="T0" fmla="*/ 4 w 86"/>
                  <a:gd name="T1" fmla="*/ 2 h 51"/>
                  <a:gd name="T2" fmla="*/ 5 w 86"/>
                  <a:gd name="T3" fmla="*/ 2 h 51"/>
                  <a:gd name="T4" fmla="*/ 3 w 86"/>
                  <a:gd name="T5" fmla="*/ 3 h 51"/>
                  <a:gd name="T6" fmla="*/ 3 w 86"/>
                  <a:gd name="T7" fmla="*/ 3 h 51"/>
                  <a:gd name="T8" fmla="*/ 2 w 86"/>
                  <a:gd name="T9" fmla="*/ 3 h 51"/>
                  <a:gd name="T10" fmla="*/ 0 w 86"/>
                  <a:gd name="T11" fmla="*/ 3 h 51"/>
                  <a:gd name="T12" fmla="*/ 3 w 86"/>
                  <a:gd name="T13" fmla="*/ 4 h 51"/>
                  <a:gd name="T14" fmla="*/ 4 w 86"/>
                  <a:gd name="T15" fmla="*/ 3 h 51"/>
                  <a:gd name="T16" fmla="*/ 6 w 86"/>
                  <a:gd name="T17" fmla="*/ 2 h 51"/>
                  <a:gd name="T18" fmla="*/ 6 w 86"/>
                  <a:gd name="T19" fmla="*/ 1 h 51"/>
                  <a:gd name="T20" fmla="*/ 5 w 86"/>
                  <a:gd name="T21" fmla="*/ 0 h 51"/>
                  <a:gd name="T22" fmla="*/ 4 w 86"/>
                  <a:gd name="T23" fmla="*/ 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6" h="51">
                    <a:moveTo>
                      <a:pt x="62" y="18"/>
                    </a:moveTo>
                    <a:lnTo>
                      <a:pt x="67" y="27"/>
                    </a:lnTo>
                    <a:lnTo>
                      <a:pt x="47" y="45"/>
                    </a:lnTo>
                    <a:lnTo>
                      <a:pt x="37" y="33"/>
                    </a:lnTo>
                    <a:lnTo>
                      <a:pt x="19" y="40"/>
                    </a:lnTo>
                    <a:lnTo>
                      <a:pt x="0" y="45"/>
                    </a:lnTo>
                    <a:lnTo>
                      <a:pt x="37" y="51"/>
                    </a:lnTo>
                    <a:lnTo>
                      <a:pt x="63" y="40"/>
                    </a:lnTo>
                    <a:lnTo>
                      <a:pt x="81" y="18"/>
                    </a:lnTo>
                    <a:lnTo>
                      <a:pt x="86" y="5"/>
                    </a:lnTo>
                    <a:lnTo>
                      <a:pt x="77" y="0"/>
                    </a:lnTo>
                    <a:lnTo>
                      <a:pt x="62" y="1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" name="Freeform 38"/>
              <p:cNvSpPr>
                <a:spLocks/>
              </p:cNvSpPr>
              <p:nvPr/>
            </p:nvSpPr>
            <p:spPr bwMode="auto">
              <a:xfrm>
                <a:off x="3107" y="1647"/>
                <a:ext cx="872" cy="781"/>
              </a:xfrm>
              <a:custGeom>
                <a:avLst/>
                <a:gdLst>
                  <a:gd name="T0" fmla="*/ 94 w 1743"/>
                  <a:gd name="T1" fmla="*/ 82 h 1562"/>
                  <a:gd name="T2" fmla="*/ 89 w 1743"/>
                  <a:gd name="T3" fmla="*/ 74 h 1562"/>
                  <a:gd name="T4" fmla="*/ 83 w 1743"/>
                  <a:gd name="T5" fmla="*/ 68 h 1562"/>
                  <a:gd name="T6" fmla="*/ 78 w 1743"/>
                  <a:gd name="T7" fmla="*/ 64 h 1562"/>
                  <a:gd name="T8" fmla="*/ 77 w 1743"/>
                  <a:gd name="T9" fmla="*/ 70 h 1562"/>
                  <a:gd name="T10" fmla="*/ 77 w 1743"/>
                  <a:gd name="T11" fmla="*/ 75 h 1562"/>
                  <a:gd name="T12" fmla="*/ 77 w 1743"/>
                  <a:gd name="T13" fmla="*/ 79 h 1562"/>
                  <a:gd name="T14" fmla="*/ 51 w 1743"/>
                  <a:gd name="T15" fmla="*/ 97 h 1562"/>
                  <a:gd name="T16" fmla="*/ 15 w 1743"/>
                  <a:gd name="T17" fmla="*/ 98 h 1562"/>
                  <a:gd name="T18" fmla="*/ 11 w 1743"/>
                  <a:gd name="T19" fmla="*/ 97 h 1562"/>
                  <a:gd name="T20" fmla="*/ 7 w 1743"/>
                  <a:gd name="T21" fmla="*/ 95 h 1562"/>
                  <a:gd name="T22" fmla="*/ 4 w 1743"/>
                  <a:gd name="T23" fmla="*/ 91 h 1562"/>
                  <a:gd name="T24" fmla="*/ 1 w 1743"/>
                  <a:gd name="T25" fmla="*/ 86 h 1562"/>
                  <a:gd name="T26" fmla="*/ 0 w 1743"/>
                  <a:gd name="T27" fmla="*/ 82 h 1562"/>
                  <a:gd name="T28" fmla="*/ 1 w 1743"/>
                  <a:gd name="T29" fmla="*/ 77 h 1562"/>
                  <a:gd name="T30" fmla="*/ 3 w 1743"/>
                  <a:gd name="T31" fmla="*/ 67 h 1562"/>
                  <a:gd name="T32" fmla="*/ 4 w 1743"/>
                  <a:gd name="T33" fmla="*/ 60 h 1562"/>
                  <a:gd name="T34" fmla="*/ 4 w 1743"/>
                  <a:gd name="T35" fmla="*/ 55 h 1562"/>
                  <a:gd name="T36" fmla="*/ 4 w 1743"/>
                  <a:gd name="T37" fmla="*/ 52 h 1562"/>
                  <a:gd name="T38" fmla="*/ 5 w 1743"/>
                  <a:gd name="T39" fmla="*/ 48 h 1562"/>
                  <a:gd name="T40" fmla="*/ 5 w 1743"/>
                  <a:gd name="T41" fmla="*/ 43 h 1562"/>
                  <a:gd name="T42" fmla="*/ 5 w 1743"/>
                  <a:gd name="T43" fmla="*/ 34 h 1562"/>
                  <a:gd name="T44" fmla="*/ 5 w 1743"/>
                  <a:gd name="T45" fmla="*/ 27 h 1562"/>
                  <a:gd name="T46" fmla="*/ 6 w 1743"/>
                  <a:gd name="T47" fmla="*/ 23 h 1562"/>
                  <a:gd name="T48" fmla="*/ 7 w 1743"/>
                  <a:gd name="T49" fmla="*/ 20 h 1562"/>
                  <a:gd name="T50" fmla="*/ 13 w 1743"/>
                  <a:gd name="T51" fmla="*/ 17 h 1562"/>
                  <a:gd name="T52" fmla="*/ 19 w 1743"/>
                  <a:gd name="T53" fmla="*/ 13 h 1562"/>
                  <a:gd name="T54" fmla="*/ 25 w 1743"/>
                  <a:gd name="T55" fmla="*/ 8 h 1562"/>
                  <a:gd name="T56" fmla="*/ 33 w 1743"/>
                  <a:gd name="T57" fmla="*/ 0 h 1562"/>
                  <a:gd name="T58" fmla="*/ 57 w 1743"/>
                  <a:gd name="T59" fmla="*/ 7 h 1562"/>
                  <a:gd name="T60" fmla="*/ 59 w 1743"/>
                  <a:gd name="T61" fmla="*/ 9 h 1562"/>
                  <a:gd name="T62" fmla="*/ 64 w 1743"/>
                  <a:gd name="T63" fmla="*/ 12 h 1562"/>
                  <a:gd name="T64" fmla="*/ 71 w 1743"/>
                  <a:gd name="T65" fmla="*/ 16 h 1562"/>
                  <a:gd name="T66" fmla="*/ 78 w 1743"/>
                  <a:gd name="T67" fmla="*/ 18 h 1562"/>
                  <a:gd name="T68" fmla="*/ 80 w 1743"/>
                  <a:gd name="T69" fmla="*/ 25 h 1562"/>
                  <a:gd name="T70" fmla="*/ 82 w 1743"/>
                  <a:gd name="T71" fmla="*/ 30 h 1562"/>
                  <a:gd name="T72" fmla="*/ 84 w 1743"/>
                  <a:gd name="T73" fmla="*/ 34 h 1562"/>
                  <a:gd name="T74" fmla="*/ 86 w 1743"/>
                  <a:gd name="T75" fmla="*/ 35 h 1562"/>
                  <a:gd name="T76" fmla="*/ 85 w 1743"/>
                  <a:gd name="T77" fmla="*/ 37 h 1562"/>
                  <a:gd name="T78" fmla="*/ 86 w 1743"/>
                  <a:gd name="T79" fmla="*/ 41 h 1562"/>
                  <a:gd name="T80" fmla="*/ 88 w 1743"/>
                  <a:gd name="T81" fmla="*/ 45 h 1562"/>
                  <a:gd name="T82" fmla="*/ 90 w 1743"/>
                  <a:gd name="T83" fmla="*/ 50 h 1562"/>
                  <a:gd name="T84" fmla="*/ 93 w 1743"/>
                  <a:gd name="T85" fmla="*/ 54 h 1562"/>
                  <a:gd name="T86" fmla="*/ 96 w 1743"/>
                  <a:gd name="T87" fmla="*/ 56 h 1562"/>
                  <a:gd name="T88" fmla="*/ 101 w 1743"/>
                  <a:gd name="T89" fmla="*/ 62 h 1562"/>
                  <a:gd name="T90" fmla="*/ 103 w 1743"/>
                  <a:gd name="T91" fmla="*/ 66 h 1562"/>
                  <a:gd name="T92" fmla="*/ 105 w 1743"/>
                  <a:gd name="T93" fmla="*/ 72 h 1562"/>
                  <a:gd name="T94" fmla="*/ 107 w 1743"/>
                  <a:gd name="T95" fmla="*/ 77 h 1562"/>
                  <a:gd name="T96" fmla="*/ 109 w 1743"/>
                  <a:gd name="T97" fmla="*/ 83 h 1562"/>
                  <a:gd name="T98" fmla="*/ 94 w 1743"/>
                  <a:gd name="T99" fmla="*/ 82 h 15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743" h="1562">
                    <a:moveTo>
                      <a:pt x="1489" y="1306"/>
                    </a:moveTo>
                    <a:lnTo>
                      <a:pt x="1415" y="1178"/>
                    </a:lnTo>
                    <a:lnTo>
                      <a:pt x="1328" y="1088"/>
                    </a:lnTo>
                    <a:lnTo>
                      <a:pt x="1240" y="1015"/>
                    </a:lnTo>
                    <a:lnTo>
                      <a:pt x="1224" y="1116"/>
                    </a:lnTo>
                    <a:lnTo>
                      <a:pt x="1221" y="1191"/>
                    </a:lnTo>
                    <a:lnTo>
                      <a:pt x="1221" y="1263"/>
                    </a:lnTo>
                    <a:lnTo>
                      <a:pt x="809" y="1539"/>
                    </a:lnTo>
                    <a:lnTo>
                      <a:pt x="240" y="1562"/>
                    </a:lnTo>
                    <a:lnTo>
                      <a:pt x="165" y="1546"/>
                    </a:lnTo>
                    <a:lnTo>
                      <a:pt x="108" y="1515"/>
                    </a:lnTo>
                    <a:lnTo>
                      <a:pt x="60" y="1454"/>
                    </a:lnTo>
                    <a:lnTo>
                      <a:pt x="16" y="1376"/>
                    </a:lnTo>
                    <a:lnTo>
                      <a:pt x="0" y="1306"/>
                    </a:lnTo>
                    <a:lnTo>
                      <a:pt x="11" y="1227"/>
                    </a:lnTo>
                    <a:lnTo>
                      <a:pt x="39" y="1057"/>
                    </a:lnTo>
                    <a:lnTo>
                      <a:pt x="60" y="959"/>
                    </a:lnTo>
                    <a:lnTo>
                      <a:pt x="49" y="876"/>
                    </a:lnTo>
                    <a:lnTo>
                      <a:pt x="60" y="825"/>
                    </a:lnTo>
                    <a:lnTo>
                      <a:pt x="67" y="761"/>
                    </a:lnTo>
                    <a:lnTo>
                      <a:pt x="78" y="673"/>
                    </a:lnTo>
                    <a:lnTo>
                      <a:pt x="72" y="534"/>
                    </a:lnTo>
                    <a:lnTo>
                      <a:pt x="72" y="417"/>
                    </a:lnTo>
                    <a:lnTo>
                      <a:pt x="83" y="355"/>
                    </a:lnTo>
                    <a:lnTo>
                      <a:pt x="103" y="312"/>
                    </a:lnTo>
                    <a:lnTo>
                      <a:pt x="202" y="268"/>
                    </a:lnTo>
                    <a:lnTo>
                      <a:pt x="289" y="207"/>
                    </a:lnTo>
                    <a:lnTo>
                      <a:pt x="399" y="114"/>
                    </a:lnTo>
                    <a:lnTo>
                      <a:pt x="524" y="0"/>
                    </a:lnTo>
                    <a:lnTo>
                      <a:pt x="897" y="101"/>
                    </a:lnTo>
                    <a:lnTo>
                      <a:pt x="941" y="137"/>
                    </a:lnTo>
                    <a:lnTo>
                      <a:pt x="1020" y="190"/>
                    </a:lnTo>
                    <a:lnTo>
                      <a:pt x="1132" y="247"/>
                    </a:lnTo>
                    <a:lnTo>
                      <a:pt x="1234" y="283"/>
                    </a:lnTo>
                    <a:lnTo>
                      <a:pt x="1273" y="397"/>
                    </a:lnTo>
                    <a:lnTo>
                      <a:pt x="1306" y="469"/>
                    </a:lnTo>
                    <a:lnTo>
                      <a:pt x="1343" y="534"/>
                    </a:lnTo>
                    <a:lnTo>
                      <a:pt x="1364" y="552"/>
                    </a:lnTo>
                    <a:lnTo>
                      <a:pt x="1351" y="592"/>
                    </a:lnTo>
                    <a:lnTo>
                      <a:pt x="1364" y="650"/>
                    </a:lnTo>
                    <a:lnTo>
                      <a:pt x="1397" y="717"/>
                    </a:lnTo>
                    <a:lnTo>
                      <a:pt x="1435" y="789"/>
                    </a:lnTo>
                    <a:lnTo>
                      <a:pt x="1482" y="863"/>
                    </a:lnTo>
                    <a:lnTo>
                      <a:pt x="1533" y="895"/>
                    </a:lnTo>
                    <a:lnTo>
                      <a:pt x="1608" y="985"/>
                    </a:lnTo>
                    <a:lnTo>
                      <a:pt x="1644" y="1054"/>
                    </a:lnTo>
                    <a:lnTo>
                      <a:pt x="1675" y="1139"/>
                    </a:lnTo>
                    <a:lnTo>
                      <a:pt x="1711" y="1222"/>
                    </a:lnTo>
                    <a:lnTo>
                      <a:pt x="1743" y="1322"/>
                    </a:lnTo>
                    <a:lnTo>
                      <a:pt x="1489" y="1306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" name="Freeform 39"/>
              <p:cNvSpPr>
                <a:spLocks/>
              </p:cNvSpPr>
              <p:nvPr/>
            </p:nvSpPr>
            <p:spPr bwMode="auto">
              <a:xfrm>
                <a:off x="3832" y="2257"/>
                <a:ext cx="168" cy="136"/>
              </a:xfrm>
              <a:custGeom>
                <a:avLst/>
                <a:gdLst>
                  <a:gd name="T0" fmla="*/ 0 w 337"/>
                  <a:gd name="T1" fmla="*/ 6 h 273"/>
                  <a:gd name="T2" fmla="*/ 0 w 337"/>
                  <a:gd name="T3" fmla="*/ 4 h 273"/>
                  <a:gd name="T4" fmla="*/ 4 w 337"/>
                  <a:gd name="T5" fmla="*/ 2 h 273"/>
                  <a:gd name="T6" fmla="*/ 7 w 337"/>
                  <a:gd name="T7" fmla="*/ 1 h 273"/>
                  <a:gd name="T8" fmla="*/ 9 w 337"/>
                  <a:gd name="T9" fmla="*/ 0 h 273"/>
                  <a:gd name="T10" fmla="*/ 11 w 337"/>
                  <a:gd name="T11" fmla="*/ 0 h 273"/>
                  <a:gd name="T12" fmla="*/ 12 w 337"/>
                  <a:gd name="T13" fmla="*/ 1 h 273"/>
                  <a:gd name="T14" fmla="*/ 14 w 337"/>
                  <a:gd name="T15" fmla="*/ 2 h 273"/>
                  <a:gd name="T16" fmla="*/ 15 w 337"/>
                  <a:gd name="T17" fmla="*/ 2 h 273"/>
                  <a:gd name="T18" fmla="*/ 16 w 337"/>
                  <a:gd name="T19" fmla="*/ 3 h 273"/>
                  <a:gd name="T20" fmla="*/ 16 w 337"/>
                  <a:gd name="T21" fmla="*/ 5 h 273"/>
                  <a:gd name="T22" fmla="*/ 18 w 337"/>
                  <a:gd name="T23" fmla="*/ 5 h 273"/>
                  <a:gd name="T24" fmla="*/ 19 w 337"/>
                  <a:gd name="T25" fmla="*/ 5 h 273"/>
                  <a:gd name="T26" fmla="*/ 19 w 337"/>
                  <a:gd name="T27" fmla="*/ 7 h 273"/>
                  <a:gd name="T28" fmla="*/ 20 w 337"/>
                  <a:gd name="T29" fmla="*/ 8 h 273"/>
                  <a:gd name="T30" fmla="*/ 21 w 337"/>
                  <a:gd name="T31" fmla="*/ 10 h 273"/>
                  <a:gd name="T32" fmla="*/ 20 w 337"/>
                  <a:gd name="T33" fmla="*/ 13 h 273"/>
                  <a:gd name="T34" fmla="*/ 20 w 337"/>
                  <a:gd name="T35" fmla="*/ 14 h 273"/>
                  <a:gd name="T36" fmla="*/ 19 w 337"/>
                  <a:gd name="T37" fmla="*/ 16 h 273"/>
                  <a:gd name="T38" fmla="*/ 17 w 337"/>
                  <a:gd name="T39" fmla="*/ 17 h 273"/>
                  <a:gd name="T40" fmla="*/ 13 w 337"/>
                  <a:gd name="T41" fmla="*/ 17 h 273"/>
                  <a:gd name="T42" fmla="*/ 7 w 337"/>
                  <a:gd name="T43" fmla="*/ 15 h 273"/>
                  <a:gd name="T44" fmla="*/ 5 w 337"/>
                  <a:gd name="T45" fmla="*/ 13 h 273"/>
                  <a:gd name="T46" fmla="*/ 3 w 337"/>
                  <a:gd name="T47" fmla="*/ 10 h 273"/>
                  <a:gd name="T48" fmla="*/ 0 w 337"/>
                  <a:gd name="T49" fmla="*/ 8 h 273"/>
                  <a:gd name="T50" fmla="*/ 0 w 337"/>
                  <a:gd name="T51" fmla="*/ 6 h 2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7" h="273">
                    <a:moveTo>
                      <a:pt x="0" y="110"/>
                    </a:moveTo>
                    <a:lnTo>
                      <a:pt x="15" y="70"/>
                    </a:lnTo>
                    <a:lnTo>
                      <a:pt x="69" y="44"/>
                    </a:lnTo>
                    <a:lnTo>
                      <a:pt x="116" y="25"/>
                    </a:lnTo>
                    <a:lnTo>
                      <a:pt x="159" y="0"/>
                    </a:lnTo>
                    <a:lnTo>
                      <a:pt x="180" y="8"/>
                    </a:lnTo>
                    <a:lnTo>
                      <a:pt x="195" y="31"/>
                    </a:lnTo>
                    <a:lnTo>
                      <a:pt x="229" y="36"/>
                    </a:lnTo>
                    <a:lnTo>
                      <a:pt x="254" y="44"/>
                    </a:lnTo>
                    <a:lnTo>
                      <a:pt x="265" y="62"/>
                    </a:lnTo>
                    <a:lnTo>
                      <a:pt x="270" y="87"/>
                    </a:lnTo>
                    <a:lnTo>
                      <a:pt x="288" y="92"/>
                    </a:lnTo>
                    <a:lnTo>
                      <a:pt x="304" y="93"/>
                    </a:lnTo>
                    <a:lnTo>
                      <a:pt x="308" y="123"/>
                    </a:lnTo>
                    <a:lnTo>
                      <a:pt x="329" y="134"/>
                    </a:lnTo>
                    <a:lnTo>
                      <a:pt x="337" y="167"/>
                    </a:lnTo>
                    <a:lnTo>
                      <a:pt x="329" y="209"/>
                    </a:lnTo>
                    <a:lnTo>
                      <a:pt x="326" y="235"/>
                    </a:lnTo>
                    <a:lnTo>
                      <a:pt x="308" y="263"/>
                    </a:lnTo>
                    <a:lnTo>
                      <a:pt x="273" y="273"/>
                    </a:lnTo>
                    <a:lnTo>
                      <a:pt x="218" y="273"/>
                    </a:lnTo>
                    <a:lnTo>
                      <a:pt x="125" y="248"/>
                    </a:lnTo>
                    <a:lnTo>
                      <a:pt x="84" y="213"/>
                    </a:lnTo>
                    <a:lnTo>
                      <a:pt x="48" y="167"/>
                    </a:lnTo>
                    <a:lnTo>
                      <a:pt x="13" y="134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" name="Freeform 40"/>
              <p:cNvSpPr>
                <a:spLocks/>
              </p:cNvSpPr>
              <p:nvPr/>
            </p:nvSpPr>
            <p:spPr bwMode="auto">
              <a:xfrm>
                <a:off x="3590" y="2272"/>
                <a:ext cx="262" cy="145"/>
              </a:xfrm>
              <a:custGeom>
                <a:avLst/>
                <a:gdLst>
                  <a:gd name="T0" fmla="*/ 1 w 523"/>
                  <a:gd name="T1" fmla="*/ 16 h 289"/>
                  <a:gd name="T2" fmla="*/ 3 w 523"/>
                  <a:gd name="T3" fmla="*/ 17 h 289"/>
                  <a:gd name="T4" fmla="*/ 6 w 523"/>
                  <a:gd name="T5" fmla="*/ 17 h 289"/>
                  <a:gd name="T6" fmla="*/ 10 w 523"/>
                  <a:gd name="T7" fmla="*/ 17 h 289"/>
                  <a:gd name="T8" fmla="*/ 14 w 523"/>
                  <a:gd name="T9" fmla="*/ 17 h 289"/>
                  <a:gd name="T10" fmla="*/ 18 w 523"/>
                  <a:gd name="T11" fmla="*/ 18 h 289"/>
                  <a:gd name="T12" fmla="*/ 20 w 523"/>
                  <a:gd name="T13" fmla="*/ 19 h 289"/>
                  <a:gd name="T14" fmla="*/ 23 w 523"/>
                  <a:gd name="T15" fmla="*/ 16 h 289"/>
                  <a:gd name="T16" fmla="*/ 25 w 523"/>
                  <a:gd name="T17" fmla="*/ 16 h 289"/>
                  <a:gd name="T18" fmla="*/ 27 w 523"/>
                  <a:gd name="T19" fmla="*/ 15 h 289"/>
                  <a:gd name="T20" fmla="*/ 28 w 523"/>
                  <a:gd name="T21" fmla="*/ 14 h 289"/>
                  <a:gd name="T22" fmla="*/ 28 w 523"/>
                  <a:gd name="T23" fmla="*/ 12 h 289"/>
                  <a:gd name="T24" fmla="*/ 28 w 523"/>
                  <a:gd name="T25" fmla="*/ 10 h 289"/>
                  <a:gd name="T26" fmla="*/ 30 w 523"/>
                  <a:gd name="T27" fmla="*/ 12 h 289"/>
                  <a:gd name="T28" fmla="*/ 32 w 523"/>
                  <a:gd name="T29" fmla="*/ 12 h 289"/>
                  <a:gd name="T30" fmla="*/ 33 w 523"/>
                  <a:gd name="T31" fmla="*/ 12 h 289"/>
                  <a:gd name="T32" fmla="*/ 33 w 523"/>
                  <a:gd name="T33" fmla="*/ 11 h 289"/>
                  <a:gd name="T34" fmla="*/ 30 w 523"/>
                  <a:gd name="T35" fmla="*/ 6 h 289"/>
                  <a:gd name="T36" fmla="*/ 29 w 523"/>
                  <a:gd name="T37" fmla="*/ 3 h 289"/>
                  <a:gd name="T38" fmla="*/ 17 w 523"/>
                  <a:gd name="T39" fmla="*/ 0 h 289"/>
                  <a:gd name="T40" fmla="*/ 8 w 523"/>
                  <a:gd name="T41" fmla="*/ 4 h 289"/>
                  <a:gd name="T42" fmla="*/ 2 w 523"/>
                  <a:gd name="T43" fmla="*/ 7 h 289"/>
                  <a:gd name="T44" fmla="*/ 1 w 523"/>
                  <a:gd name="T45" fmla="*/ 9 h 289"/>
                  <a:gd name="T46" fmla="*/ 0 w 523"/>
                  <a:gd name="T47" fmla="*/ 13 h 289"/>
                  <a:gd name="T48" fmla="*/ 1 w 523"/>
                  <a:gd name="T49" fmla="*/ 16 h 28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3" h="289">
                    <a:moveTo>
                      <a:pt x="3" y="242"/>
                    </a:moveTo>
                    <a:lnTo>
                      <a:pt x="45" y="262"/>
                    </a:lnTo>
                    <a:lnTo>
                      <a:pt x="85" y="268"/>
                    </a:lnTo>
                    <a:lnTo>
                      <a:pt x="157" y="271"/>
                    </a:lnTo>
                    <a:lnTo>
                      <a:pt x="210" y="271"/>
                    </a:lnTo>
                    <a:lnTo>
                      <a:pt x="274" y="281"/>
                    </a:lnTo>
                    <a:lnTo>
                      <a:pt x="310" y="289"/>
                    </a:lnTo>
                    <a:lnTo>
                      <a:pt x="366" y="244"/>
                    </a:lnTo>
                    <a:lnTo>
                      <a:pt x="398" y="244"/>
                    </a:lnTo>
                    <a:lnTo>
                      <a:pt x="425" y="229"/>
                    </a:lnTo>
                    <a:lnTo>
                      <a:pt x="436" y="213"/>
                    </a:lnTo>
                    <a:lnTo>
                      <a:pt x="439" y="178"/>
                    </a:lnTo>
                    <a:lnTo>
                      <a:pt x="436" y="146"/>
                    </a:lnTo>
                    <a:lnTo>
                      <a:pt x="475" y="182"/>
                    </a:lnTo>
                    <a:lnTo>
                      <a:pt x="505" y="186"/>
                    </a:lnTo>
                    <a:lnTo>
                      <a:pt x="519" y="186"/>
                    </a:lnTo>
                    <a:lnTo>
                      <a:pt x="523" y="173"/>
                    </a:lnTo>
                    <a:lnTo>
                      <a:pt x="472" y="85"/>
                    </a:lnTo>
                    <a:lnTo>
                      <a:pt x="449" y="48"/>
                    </a:lnTo>
                    <a:lnTo>
                      <a:pt x="268" y="0"/>
                    </a:lnTo>
                    <a:lnTo>
                      <a:pt x="117" y="52"/>
                    </a:lnTo>
                    <a:lnTo>
                      <a:pt x="26" y="98"/>
                    </a:lnTo>
                    <a:lnTo>
                      <a:pt x="3" y="142"/>
                    </a:lnTo>
                    <a:lnTo>
                      <a:pt x="0" y="193"/>
                    </a:lnTo>
                    <a:lnTo>
                      <a:pt x="3" y="242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" name="Freeform 41"/>
              <p:cNvSpPr>
                <a:spLocks/>
              </p:cNvSpPr>
              <p:nvPr/>
            </p:nvSpPr>
            <p:spPr bwMode="auto">
              <a:xfrm>
                <a:off x="3532" y="2302"/>
                <a:ext cx="80" cy="106"/>
              </a:xfrm>
              <a:custGeom>
                <a:avLst/>
                <a:gdLst>
                  <a:gd name="T0" fmla="*/ 11 w 158"/>
                  <a:gd name="T1" fmla="*/ 1 h 210"/>
                  <a:gd name="T2" fmla="*/ 9 w 158"/>
                  <a:gd name="T3" fmla="*/ 4 h 210"/>
                  <a:gd name="T4" fmla="*/ 8 w 158"/>
                  <a:gd name="T5" fmla="*/ 8 h 210"/>
                  <a:gd name="T6" fmla="*/ 8 w 158"/>
                  <a:gd name="T7" fmla="*/ 14 h 210"/>
                  <a:gd name="T8" fmla="*/ 0 w 158"/>
                  <a:gd name="T9" fmla="*/ 14 h 210"/>
                  <a:gd name="T10" fmla="*/ 0 w 158"/>
                  <a:gd name="T11" fmla="*/ 10 h 210"/>
                  <a:gd name="T12" fmla="*/ 1 w 158"/>
                  <a:gd name="T13" fmla="*/ 7 h 210"/>
                  <a:gd name="T14" fmla="*/ 3 w 158"/>
                  <a:gd name="T15" fmla="*/ 3 h 210"/>
                  <a:gd name="T16" fmla="*/ 5 w 158"/>
                  <a:gd name="T17" fmla="*/ 0 h 210"/>
                  <a:gd name="T18" fmla="*/ 11 w 158"/>
                  <a:gd name="T19" fmla="*/ 1 h 2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8" h="210">
                    <a:moveTo>
                      <a:pt x="158" y="6"/>
                    </a:moveTo>
                    <a:lnTo>
                      <a:pt x="130" y="63"/>
                    </a:lnTo>
                    <a:lnTo>
                      <a:pt x="122" y="127"/>
                    </a:lnTo>
                    <a:lnTo>
                      <a:pt x="122" y="210"/>
                    </a:lnTo>
                    <a:lnTo>
                      <a:pt x="0" y="210"/>
                    </a:lnTo>
                    <a:lnTo>
                      <a:pt x="0" y="152"/>
                    </a:lnTo>
                    <a:lnTo>
                      <a:pt x="11" y="98"/>
                    </a:lnTo>
                    <a:lnTo>
                      <a:pt x="36" y="45"/>
                    </a:lnTo>
                    <a:lnTo>
                      <a:pt x="67" y="0"/>
                    </a:lnTo>
                    <a:lnTo>
                      <a:pt x="15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" name="Freeform 42"/>
              <p:cNvSpPr>
                <a:spLocks/>
              </p:cNvSpPr>
              <p:nvPr/>
            </p:nvSpPr>
            <p:spPr bwMode="auto">
              <a:xfrm>
                <a:off x="3355" y="1662"/>
                <a:ext cx="293" cy="621"/>
              </a:xfrm>
              <a:custGeom>
                <a:avLst/>
                <a:gdLst>
                  <a:gd name="T0" fmla="*/ 0 w 585"/>
                  <a:gd name="T1" fmla="*/ 0 h 1242"/>
                  <a:gd name="T2" fmla="*/ 9 w 585"/>
                  <a:gd name="T3" fmla="*/ 18 h 1242"/>
                  <a:gd name="T4" fmla="*/ 13 w 585"/>
                  <a:gd name="T5" fmla="*/ 26 h 1242"/>
                  <a:gd name="T6" fmla="*/ 19 w 585"/>
                  <a:gd name="T7" fmla="*/ 35 h 1242"/>
                  <a:gd name="T8" fmla="*/ 22 w 585"/>
                  <a:gd name="T9" fmla="*/ 42 h 1242"/>
                  <a:gd name="T10" fmla="*/ 26 w 585"/>
                  <a:gd name="T11" fmla="*/ 50 h 1242"/>
                  <a:gd name="T12" fmla="*/ 30 w 585"/>
                  <a:gd name="T13" fmla="*/ 61 h 1242"/>
                  <a:gd name="T14" fmla="*/ 36 w 585"/>
                  <a:gd name="T15" fmla="*/ 78 h 1242"/>
                  <a:gd name="T16" fmla="*/ 37 w 585"/>
                  <a:gd name="T17" fmla="*/ 69 h 1242"/>
                  <a:gd name="T18" fmla="*/ 37 w 585"/>
                  <a:gd name="T19" fmla="*/ 62 h 1242"/>
                  <a:gd name="T20" fmla="*/ 36 w 585"/>
                  <a:gd name="T21" fmla="*/ 56 h 1242"/>
                  <a:gd name="T22" fmla="*/ 34 w 585"/>
                  <a:gd name="T23" fmla="*/ 46 h 1242"/>
                  <a:gd name="T24" fmla="*/ 32 w 585"/>
                  <a:gd name="T25" fmla="*/ 37 h 1242"/>
                  <a:gd name="T26" fmla="*/ 31 w 585"/>
                  <a:gd name="T27" fmla="*/ 31 h 1242"/>
                  <a:gd name="T28" fmla="*/ 28 w 585"/>
                  <a:gd name="T29" fmla="*/ 21 h 1242"/>
                  <a:gd name="T30" fmla="*/ 26 w 585"/>
                  <a:gd name="T31" fmla="*/ 14 h 1242"/>
                  <a:gd name="T32" fmla="*/ 24 w 585"/>
                  <a:gd name="T33" fmla="*/ 8 h 1242"/>
                  <a:gd name="T34" fmla="*/ 21 w 585"/>
                  <a:gd name="T35" fmla="*/ 0 h 1242"/>
                  <a:gd name="T36" fmla="*/ 0 w 585"/>
                  <a:gd name="T37" fmla="*/ 0 h 12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85" h="1242">
                    <a:moveTo>
                      <a:pt x="0" y="0"/>
                    </a:moveTo>
                    <a:lnTo>
                      <a:pt x="129" y="281"/>
                    </a:lnTo>
                    <a:lnTo>
                      <a:pt x="208" y="410"/>
                    </a:lnTo>
                    <a:lnTo>
                      <a:pt x="291" y="554"/>
                    </a:lnTo>
                    <a:lnTo>
                      <a:pt x="351" y="670"/>
                    </a:lnTo>
                    <a:lnTo>
                      <a:pt x="405" y="794"/>
                    </a:lnTo>
                    <a:lnTo>
                      <a:pt x="471" y="967"/>
                    </a:lnTo>
                    <a:lnTo>
                      <a:pt x="572" y="1242"/>
                    </a:lnTo>
                    <a:lnTo>
                      <a:pt x="585" y="1100"/>
                    </a:lnTo>
                    <a:lnTo>
                      <a:pt x="578" y="990"/>
                    </a:lnTo>
                    <a:lnTo>
                      <a:pt x="565" y="896"/>
                    </a:lnTo>
                    <a:lnTo>
                      <a:pt x="536" y="726"/>
                    </a:lnTo>
                    <a:lnTo>
                      <a:pt x="508" y="592"/>
                    </a:lnTo>
                    <a:lnTo>
                      <a:pt x="485" y="485"/>
                    </a:lnTo>
                    <a:lnTo>
                      <a:pt x="446" y="335"/>
                    </a:lnTo>
                    <a:lnTo>
                      <a:pt x="405" y="221"/>
                    </a:lnTo>
                    <a:lnTo>
                      <a:pt x="371" y="119"/>
                    </a:lnTo>
                    <a:lnTo>
                      <a:pt x="3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" name="Freeform 43"/>
              <p:cNvSpPr>
                <a:spLocks/>
              </p:cNvSpPr>
              <p:nvPr/>
            </p:nvSpPr>
            <p:spPr bwMode="auto">
              <a:xfrm>
                <a:off x="3506" y="1779"/>
                <a:ext cx="148" cy="532"/>
              </a:xfrm>
              <a:custGeom>
                <a:avLst/>
                <a:gdLst>
                  <a:gd name="T0" fmla="*/ 0 w 296"/>
                  <a:gd name="T1" fmla="*/ 3 h 1066"/>
                  <a:gd name="T2" fmla="*/ 3 w 296"/>
                  <a:gd name="T3" fmla="*/ 5 h 1066"/>
                  <a:gd name="T4" fmla="*/ 3 w 296"/>
                  <a:gd name="T5" fmla="*/ 10 h 1066"/>
                  <a:gd name="T6" fmla="*/ 3 w 296"/>
                  <a:gd name="T7" fmla="*/ 15 h 1066"/>
                  <a:gd name="T8" fmla="*/ 3 w 296"/>
                  <a:gd name="T9" fmla="*/ 20 h 1066"/>
                  <a:gd name="T10" fmla="*/ 4 w 296"/>
                  <a:gd name="T11" fmla="*/ 27 h 1066"/>
                  <a:gd name="T12" fmla="*/ 8 w 296"/>
                  <a:gd name="T13" fmla="*/ 38 h 1066"/>
                  <a:gd name="T14" fmla="*/ 9 w 296"/>
                  <a:gd name="T15" fmla="*/ 46 h 1066"/>
                  <a:gd name="T16" fmla="*/ 10 w 296"/>
                  <a:gd name="T17" fmla="*/ 53 h 1066"/>
                  <a:gd name="T18" fmla="*/ 11 w 296"/>
                  <a:gd name="T19" fmla="*/ 59 h 1066"/>
                  <a:gd name="T20" fmla="*/ 12 w 296"/>
                  <a:gd name="T21" fmla="*/ 65 h 1066"/>
                  <a:gd name="T22" fmla="*/ 14 w 296"/>
                  <a:gd name="T23" fmla="*/ 66 h 1066"/>
                  <a:gd name="T24" fmla="*/ 19 w 296"/>
                  <a:gd name="T25" fmla="*/ 64 h 1066"/>
                  <a:gd name="T26" fmla="*/ 19 w 296"/>
                  <a:gd name="T27" fmla="*/ 57 h 1066"/>
                  <a:gd name="T28" fmla="*/ 16 w 296"/>
                  <a:gd name="T29" fmla="*/ 46 h 1066"/>
                  <a:gd name="T30" fmla="*/ 13 w 296"/>
                  <a:gd name="T31" fmla="*/ 38 h 1066"/>
                  <a:gd name="T32" fmla="*/ 11 w 296"/>
                  <a:gd name="T33" fmla="*/ 29 h 1066"/>
                  <a:gd name="T34" fmla="*/ 9 w 296"/>
                  <a:gd name="T35" fmla="*/ 19 h 1066"/>
                  <a:gd name="T36" fmla="*/ 8 w 296"/>
                  <a:gd name="T37" fmla="*/ 12 h 1066"/>
                  <a:gd name="T38" fmla="*/ 7 w 296"/>
                  <a:gd name="T39" fmla="*/ 8 h 1066"/>
                  <a:gd name="T40" fmla="*/ 6 w 296"/>
                  <a:gd name="T41" fmla="*/ 5 h 1066"/>
                  <a:gd name="T42" fmla="*/ 7 w 296"/>
                  <a:gd name="T43" fmla="*/ 5 h 1066"/>
                  <a:gd name="T44" fmla="*/ 5 w 296"/>
                  <a:gd name="T45" fmla="*/ 1 h 1066"/>
                  <a:gd name="T46" fmla="*/ 4 w 296"/>
                  <a:gd name="T47" fmla="*/ 0 h 1066"/>
                  <a:gd name="T48" fmla="*/ 2 w 296"/>
                  <a:gd name="T49" fmla="*/ 0 h 1066"/>
                  <a:gd name="T50" fmla="*/ 0 w 296"/>
                  <a:gd name="T51" fmla="*/ 3 h 10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96" h="1066">
                    <a:moveTo>
                      <a:pt x="0" y="59"/>
                    </a:moveTo>
                    <a:lnTo>
                      <a:pt x="41" y="95"/>
                    </a:lnTo>
                    <a:lnTo>
                      <a:pt x="36" y="163"/>
                    </a:lnTo>
                    <a:lnTo>
                      <a:pt x="41" y="242"/>
                    </a:lnTo>
                    <a:lnTo>
                      <a:pt x="44" y="322"/>
                    </a:lnTo>
                    <a:lnTo>
                      <a:pt x="56" y="438"/>
                    </a:lnTo>
                    <a:lnTo>
                      <a:pt x="113" y="624"/>
                    </a:lnTo>
                    <a:lnTo>
                      <a:pt x="139" y="742"/>
                    </a:lnTo>
                    <a:lnTo>
                      <a:pt x="159" y="850"/>
                    </a:lnTo>
                    <a:lnTo>
                      <a:pt x="172" y="945"/>
                    </a:lnTo>
                    <a:lnTo>
                      <a:pt x="183" y="1048"/>
                    </a:lnTo>
                    <a:lnTo>
                      <a:pt x="223" y="1066"/>
                    </a:lnTo>
                    <a:lnTo>
                      <a:pt x="296" y="1026"/>
                    </a:lnTo>
                    <a:lnTo>
                      <a:pt x="290" y="928"/>
                    </a:lnTo>
                    <a:lnTo>
                      <a:pt x="242" y="752"/>
                    </a:lnTo>
                    <a:lnTo>
                      <a:pt x="198" y="618"/>
                    </a:lnTo>
                    <a:lnTo>
                      <a:pt x="169" y="471"/>
                    </a:lnTo>
                    <a:lnTo>
                      <a:pt x="144" y="304"/>
                    </a:lnTo>
                    <a:lnTo>
                      <a:pt x="120" y="195"/>
                    </a:lnTo>
                    <a:lnTo>
                      <a:pt x="100" y="131"/>
                    </a:lnTo>
                    <a:lnTo>
                      <a:pt x="89" y="92"/>
                    </a:lnTo>
                    <a:lnTo>
                      <a:pt x="100" y="80"/>
                    </a:lnTo>
                    <a:lnTo>
                      <a:pt x="80" y="20"/>
                    </a:lnTo>
                    <a:lnTo>
                      <a:pt x="53" y="10"/>
                    </a:lnTo>
                    <a:lnTo>
                      <a:pt x="18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" name="Freeform 44"/>
              <p:cNvSpPr>
                <a:spLocks/>
              </p:cNvSpPr>
              <p:nvPr/>
            </p:nvSpPr>
            <p:spPr bwMode="auto">
              <a:xfrm>
                <a:off x="3366" y="1410"/>
                <a:ext cx="291" cy="356"/>
              </a:xfrm>
              <a:custGeom>
                <a:avLst/>
                <a:gdLst>
                  <a:gd name="T0" fmla="*/ 0 w 582"/>
                  <a:gd name="T1" fmla="*/ 31 h 713"/>
                  <a:gd name="T2" fmla="*/ 0 w 582"/>
                  <a:gd name="T3" fmla="*/ 33 h 713"/>
                  <a:gd name="T4" fmla="*/ 1 w 582"/>
                  <a:gd name="T5" fmla="*/ 34 h 713"/>
                  <a:gd name="T6" fmla="*/ 2 w 582"/>
                  <a:gd name="T7" fmla="*/ 35 h 713"/>
                  <a:gd name="T8" fmla="*/ 3 w 582"/>
                  <a:gd name="T9" fmla="*/ 36 h 713"/>
                  <a:gd name="T10" fmla="*/ 5 w 582"/>
                  <a:gd name="T11" fmla="*/ 38 h 713"/>
                  <a:gd name="T12" fmla="*/ 7 w 582"/>
                  <a:gd name="T13" fmla="*/ 38 h 713"/>
                  <a:gd name="T14" fmla="*/ 10 w 582"/>
                  <a:gd name="T15" fmla="*/ 40 h 713"/>
                  <a:gd name="T16" fmla="*/ 13 w 582"/>
                  <a:gd name="T17" fmla="*/ 41 h 713"/>
                  <a:gd name="T18" fmla="*/ 15 w 582"/>
                  <a:gd name="T19" fmla="*/ 42 h 713"/>
                  <a:gd name="T20" fmla="*/ 16 w 582"/>
                  <a:gd name="T21" fmla="*/ 43 h 713"/>
                  <a:gd name="T22" fmla="*/ 17 w 582"/>
                  <a:gd name="T23" fmla="*/ 44 h 713"/>
                  <a:gd name="T24" fmla="*/ 20 w 582"/>
                  <a:gd name="T25" fmla="*/ 41 h 713"/>
                  <a:gd name="T26" fmla="*/ 20 w 582"/>
                  <a:gd name="T27" fmla="*/ 40 h 713"/>
                  <a:gd name="T28" fmla="*/ 22 w 582"/>
                  <a:gd name="T29" fmla="*/ 38 h 713"/>
                  <a:gd name="T30" fmla="*/ 24 w 582"/>
                  <a:gd name="T31" fmla="*/ 38 h 713"/>
                  <a:gd name="T32" fmla="*/ 27 w 582"/>
                  <a:gd name="T33" fmla="*/ 36 h 713"/>
                  <a:gd name="T34" fmla="*/ 32 w 582"/>
                  <a:gd name="T35" fmla="*/ 35 h 713"/>
                  <a:gd name="T36" fmla="*/ 34 w 582"/>
                  <a:gd name="T37" fmla="*/ 35 h 713"/>
                  <a:gd name="T38" fmla="*/ 35 w 582"/>
                  <a:gd name="T39" fmla="*/ 34 h 713"/>
                  <a:gd name="T40" fmla="*/ 35 w 582"/>
                  <a:gd name="T41" fmla="*/ 33 h 713"/>
                  <a:gd name="T42" fmla="*/ 35 w 582"/>
                  <a:gd name="T43" fmla="*/ 33 h 713"/>
                  <a:gd name="T44" fmla="*/ 35 w 582"/>
                  <a:gd name="T45" fmla="*/ 32 h 713"/>
                  <a:gd name="T46" fmla="*/ 35 w 582"/>
                  <a:gd name="T47" fmla="*/ 31 h 713"/>
                  <a:gd name="T48" fmla="*/ 33 w 582"/>
                  <a:gd name="T49" fmla="*/ 30 h 713"/>
                  <a:gd name="T50" fmla="*/ 34 w 582"/>
                  <a:gd name="T51" fmla="*/ 27 h 713"/>
                  <a:gd name="T52" fmla="*/ 33 w 582"/>
                  <a:gd name="T53" fmla="*/ 26 h 713"/>
                  <a:gd name="T54" fmla="*/ 34 w 582"/>
                  <a:gd name="T55" fmla="*/ 25 h 713"/>
                  <a:gd name="T56" fmla="*/ 33 w 582"/>
                  <a:gd name="T57" fmla="*/ 23 h 713"/>
                  <a:gd name="T58" fmla="*/ 33 w 582"/>
                  <a:gd name="T59" fmla="*/ 21 h 713"/>
                  <a:gd name="T60" fmla="*/ 35 w 582"/>
                  <a:gd name="T61" fmla="*/ 20 h 713"/>
                  <a:gd name="T62" fmla="*/ 36 w 582"/>
                  <a:gd name="T63" fmla="*/ 20 h 713"/>
                  <a:gd name="T64" fmla="*/ 37 w 582"/>
                  <a:gd name="T65" fmla="*/ 19 h 713"/>
                  <a:gd name="T66" fmla="*/ 37 w 582"/>
                  <a:gd name="T67" fmla="*/ 19 h 713"/>
                  <a:gd name="T68" fmla="*/ 36 w 582"/>
                  <a:gd name="T69" fmla="*/ 18 h 713"/>
                  <a:gd name="T70" fmla="*/ 32 w 582"/>
                  <a:gd name="T71" fmla="*/ 14 h 713"/>
                  <a:gd name="T72" fmla="*/ 31 w 582"/>
                  <a:gd name="T73" fmla="*/ 13 h 713"/>
                  <a:gd name="T74" fmla="*/ 30 w 582"/>
                  <a:gd name="T75" fmla="*/ 12 h 713"/>
                  <a:gd name="T76" fmla="*/ 30 w 582"/>
                  <a:gd name="T77" fmla="*/ 10 h 713"/>
                  <a:gd name="T78" fmla="*/ 30 w 582"/>
                  <a:gd name="T79" fmla="*/ 9 h 713"/>
                  <a:gd name="T80" fmla="*/ 28 w 582"/>
                  <a:gd name="T81" fmla="*/ 6 h 713"/>
                  <a:gd name="T82" fmla="*/ 26 w 582"/>
                  <a:gd name="T83" fmla="*/ 3 h 713"/>
                  <a:gd name="T84" fmla="*/ 24 w 582"/>
                  <a:gd name="T85" fmla="*/ 1 h 713"/>
                  <a:gd name="T86" fmla="*/ 22 w 582"/>
                  <a:gd name="T87" fmla="*/ 0 h 713"/>
                  <a:gd name="T88" fmla="*/ 13 w 582"/>
                  <a:gd name="T89" fmla="*/ 1 h 713"/>
                  <a:gd name="T90" fmla="*/ 1 w 582"/>
                  <a:gd name="T91" fmla="*/ 29 h 713"/>
                  <a:gd name="T92" fmla="*/ 0 w 582"/>
                  <a:gd name="T93" fmla="*/ 31 h 71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82" h="713">
                    <a:moveTo>
                      <a:pt x="0" y="510"/>
                    </a:moveTo>
                    <a:lnTo>
                      <a:pt x="0" y="530"/>
                    </a:lnTo>
                    <a:lnTo>
                      <a:pt x="8" y="552"/>
                    </a:lnTo>
                    <a:lnTo>
                      <a:pt x="26" y="575"/>
                    </a:lnTo>
                    <a:lnTo>
                      <a:pt x="46" y="590"/>
                    </a:lnTo>
                    <a:lnTo>
                      <a:pt x="75" y="608"/>
                    </a:lnTo>
                    <a:lnTo>
                      <a:pt x="109" y="621"/>
                    </a:lnTo>
                    <a:lnTo>
                      <a:pt x="155" y="641"/>
                    </a:lnTo>
                    <a:lnTo>
                      <a:pt x="196" y="660"/>
                    </a:lnTo>
                    <a:lnTo>
                      <a:pt x="225" y="677"/>
                    </a:lnTo>
                    <a:lnTo>
                      <a:pt x="252" y="698"/>
                    </a:lnTo>
                    <a:lnTo>
                      <a:pt x="270" y="713"/>
                    </a:lnTo>
                    <a:lnTo>
                      <a:pt x="307" y="664"/>
                    </a:lnTo>
                    <a:lnTo>
                      <a:pt x="320" y="644"/>
                    </a:lnTo>
                    <a:lnTo>
                      <a:pt x="345" y="621"/>
                    </a:lnTo>
                    <a:lnTo>
                      <a:pt x="379" y="608"/>
                    </a:lnTo>
                    <a:lnTo>
                      <a:pt x="421" y="590"/>
                    </a:lnTo>
                    <a:lnTo>
                      <a:pt x="506" y="572"/>
                    </a:lnTo>
                    <a:lnTo>
                      <a:pt x="536" y="567"/>
                    </a:lnTo>
                    <a:lnTo>
                      <a:pt x="546" y="554"/>
                    </a:lnTo>
                    <a:lnTo>
                      <a:pt x="555" y="543"/>
                    </a:lnTo>
                    <a:lnTo>
                      <a:pt x="559" y="530"/>
                    </a:lnTo>
                    <a:lnTo>
                      <a:pt x="555" y="516"/>
                    </a:lnTo>
                    <a:lnTo>
                      <a:pt x="546" y="502"/>
                    </a:lnTo>
                    <a:lnTo>
                      <a:pt x="526" y="485"/>
                    </a:lnTo>
                    <a:lnTo>
                      <a:pt x="536" y="441"/>
                    </a:lnTo>
                    <a:lnTo>
                      <a:pt x="524" y="420"/>
                    </a:lnTo>
                    <a:lnTo>
                      <a:pt x="536" y="405"/>
                    </a:lnTo>
                    <a:lnTo>
                      <a:pt x="528" y="371"/>
                    </a:lnTo>
                    <a:lnTo>
                      <a:pt x="526" y="343"/>
                    </a:lnTo>
                    <a:lnTo>
                      <a:pt x="559" y="335"/>
                    </a:lnTo>
                    <a:lnTo>
                      <a:pt x="573" y="328"/>
                    </a:lnTo>
                    <a:lnTo>
                      <a:pt x="582" y="319"/>
                    </a:lnTo>
                    <a:lnTo>
                      <a:pt x="582" y="309"/>
                    </a:lnTo>
                    <a:lnTo>
                      <a:pt x="572" y="301"/>
                    </a:lnTo>
                    <a:lnTo>
                      <a:pt x="503" y="226"/>
                    </a:lnTo>
                    <a:lnTo>
                      <a:pt x="487" y="217"/>
                    </a:lnTo>
                    <a:lnTo>
                      <a:pt x="471" y="201"/>
                    </a:lnTo>
                    <a:lnTo>
                      <a:pt x="477" y="172"/>
                    </a:lnTo>
                    <a:lnTo>
                      <a:pt x="467" y="145"/>
                    </a:lnTo>
                    <a:lnTo>
                      <a:pt x="436" y="96"/>
                    </a:lnTo>
                    <a:lnTo>
                      <a:pt x="408" y="60"/>
                    </a:lnTo>
                    <a:lnTo>
                      <a:pt x="376" y="23"/>
                    </a:lnTo>
                    <a:lnTo>
                      <a:pt x="348" y="0"/>
                    </a:lnTo>
                    <a:lnTo>
                      <a:pt x="199" y="18"/>
                    </a:lnTo>
                    <a:lnTo>
                      <a:pt x="6" y="474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" name="Freeform 45"/>
              <p:cNvSpPr>
                <a:spLocks/>
              </p:cNvSpPr>
              <p:nvPr/>
            </p:nvSpPr>
            <p:spPr bwMode="auto">
              <a:xfrm>
                <a:off x="3300" y="1390"/>
                <a:ext cx="189" cy="184"/>
              </a:xfrm>
              <a:custGeom>
                <a:avLst/>
                <a:gdLst>
                  <a:gd name="T0" fmla="*/ 3 w 377"/>
                  <a:gd name="T1" fmla="*/ 6 h 367"/>
                  <a:gd name="T2" fmla="*/ 2 w 377"/>
                  <a:gd name="T3" fmla="*/ 7 h 367"/>
                  <a:gd name="T4" fmla="*/ 1 w 377"/>
                  <a:gd name="T5" fmla="*/ 10 h 367"/>
                  <a:gd name="T6" fmla="*/ 1 w 377"/>
                  <a:gd name="T7" fmla="*/ 12 h 367"/>
                  <a:gd name="T8" fmla="*/ 0 w 377"/>
                  <a:gd name="T9" fmla="*/ 16 h 367"/>
                  <a:gd name="T10" fmla="*/ 1 w 377"/>
                  <a:gd name="T11" fmla="*/ 19 h 367"/>
                  <a:gd name="T12" fmla="*/ 1 w 377"/>
                  <a:gd name="T13" fmla="*/ 21 h 367"/>
                  <a:gd name="T14" fmla="*/ 2 w 377"/>
                  <a:gd name="T15" fmla="*/ 23 h 367"/>
                  <a:gd name="T16" fmla="*/ 22 w 377"/>
                  <a:gd name="T17" fmla="*/ 16 h 367"/>
                  <a:gd name="T18" fmla="*/ 24 w 377"/>
                  <a:gd name="T19" fmla="*/ 14 h 367"/>
                  <a:gd name="T20" fmla="*/ 20 w 377"/>
                  <a:gd name="T21" fmla="*/ 0 h 367"/>
                  <a:gd name="T22" fmla="*/ 10 w 377"/>
                  <a:gd name="T23" fmla="*/ 3 h 367"/>
                  <a:gd name="T24" fmla="*/ 3 w 377"/>
                  <a:gd name="T25" fmla="*/ 6 h 3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77" h="367">
                    <a:moveTo>
                      <a:pt x="47" y="85"/>
                    </a:moveTo>
                    <a:lnTo>
                      <a:pt x="27" y="109"/>
                    </a:lnTo>
                    <a:lnTo>
                      <a:pt x="9" y="150"/>
                    </a:lnTo>
                    <a:lnTo>
                      <a:pt x="3" y="184"/>
                    </a:lnTo>
                    <a:lnTo>
                      <a:pt x="0" y="251"/>
                    </a:lnTo>
                    <a:lnTo>
                      <a:pt x="1" y="299"/>
                    </a:lnTo>
                    <a:lnTo>
                      <a:pt x="6" y="336"/>
                    </a:lnTo>
                    <a:lnTo>
                      <a:pt x="17" y="367"/>
                    </a:lnTo>
                    <a:lnTo>
                      <a:pt x="351" y="256"/>
                    </a:lnTo>
                    <a:lnTo>
                      <a:pt x="377" y="211"/>
                    </a:lnTo>
                    <a:lnTo>
                      <a:pt x="310" y="0"/>
                    </a:lnTo>
                    <a:lnTo>
                      <a:pt x="150" y="39"/>
                    </a:lnTo>
                    <a:lnTo>
                      <a:pt x="47" y="85"/>
                    </a:lnTo>
                    <a:close/>
                  </a:path>
                </a:pathLst>
              </a:custGeom>
              <a:solidFill>
                <a:srgbClr val="7023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" name="Freeform 46"/>
              <p:cNvSpPr>
                <a:spLocks/>
              </p:cNvSpPr>
              <p:nvPr/>
            </p:nvSpPr>
            <p:spPr bwMode="auto">
              <a:xfrm>
                <a:off x="4542" y="1006"/>
                <a:ext cx="84" cy="24"/>
              </a:xfrm>
              <a:custGeom>
                <a:avLst/>
                <a:gdLst>
                  <a:gd name="T0" fmla="*/ 0 w 169"/>
                  <a:gd name="T1" fmla="*/ 3 h 47"/>
                  <a:gd name="T2" fmla="*/ 1 w 169"/>
                  <a:gd name="T3" fmla="*/ 2 h 47"/>
                  <a:gd name="T4" fmla="*/ 2 w 169"/>
                  <a:gd name="T5" fmla="*/ 2 h 47"/>
                  <a:gd name="T6" fmla="*/ 4 w 169"/>
                  <a:gd name="T7" fmla="*/ 2 h 47"/>
                  <a:gd name="T8" fmla="*/ 7 w 169"/>
                  <a:gd name="T9" fmla="*/ 0 h 47"/>
                  <a:gd name="T10" fmla="*/ 8 w 169"/>
                  <a:gd name="T11" fmla="*/ 0 h 47"/>
                  <a:gd name="T12" fmla="*/ 10 w 169"/>
                  <a:gd name="T13" fmla="*/ 2 h 47"/>
                  <a:gd name="T14" fmla="*/ 10 w 169"/>
                  <a:gd name="T15" fmla="*/ 2 h 47"/>
                  <a:gd name="T16" fmla="*/ 6 w 169"/>
                  <a:gd name="T17" fmla="*/ 2 h 47"/>
                  <a:gd name="T18" fmla="*/ 4 w 169"/>
                  <a:gd name="T19" fmla="*/ 3 h 47"/>
                  <a:gd name="T20" fmla="*/ 2 w 169"/>
                  <a:gd name="T21" fmla="*/ 3 h 47"/>
                  <a:gd name="T22" fmla="*/ 0 w 169"/>
                  <a:gd name="T23" fmla="*/ 3 h 47"/>
                  <a:gd name="T24" fmla="*/ 0 w 169"/>
                  <a:gd name="T25" fmla="*/ 3 h 47"/>
                  <a:gd name="T26" fmla="*/ 0 w 169"/>
                  <a:gd name="T27" fmla="*/ 3 h 4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9" h="47">
                    <a:moveTo>
                      <a:pt x="0" y="42"/>
                    </a:moveTo>
                    <a:lnTo>
                      <a:pt x="17" y="23"/>
                    </a:lnTo>
                    <a:lnTo>
                      <a:pt x="43" y="26"/>
                    </a:lnTo>
                    <a:lnTo>
                      <a:pt x="69" y="19"/>
                    </a:lnTo>
                    <a:lnTo>
                      <a:pt x="113" y="0"/>
                    </a:lnTo>
                    <a:lnTo>
                      <a:pt x="128" y="0"/>
                    </a:lnTo>
                    <a:lnTo>
                      <a:pt x="169" y="23"/>
                    </a:lnTo>
                    <a:lnTo>
                      <a:pt x="165" y="32"/>
                    </a:lnTo>
                    <a:lnTo>
                      <a:pt x="107" y="31"/>
                    </a:lnTo>
                    <a:lnTo>
                      <a:pt x="74" y="41"/>
                    </a:lnTo>
                    <a:lnTo>
                      <a:pt x="35" y="42"/>
                    </a:lnTo>
                    <a:lnTo>
                      <a:pt x="12" y="47"/>
                    </a:lnTo>
                    <a:lnTo>
                      <a:pt x="5" y="4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" name="Freeform 47"/>
              <p:cNvSpPr>
                <a:spLocks/>
              </p:cNvSpPr>
              <p:nvPr/>
            </p:nvSpPr>
            <p:spPr bwMode="auto">
              <a:xfrm>
                <a:off x="4484" y="1006"/>
                <a:ext cx="93" cy="114"/>
              </a:xfrm>
              <a:custGeom>
                <a:avLst/>
                <a:gdLst>
                  <a:gd name="T0" fmla="*/ 5 w 187"/>
                  <a:gd name="T1" fmla="*/ 3 h 227"/>
                  <a:gd name="T2" fmla="*/ 5 w 187"/>
                  <a:gd name="T3" fmla="*/ 2 h 227"/>
                  <a:gd name="T4" fmla="*/ 3 w 187"/>
                  <a:gd name="T5" fmla="*/ 2 h 227"/>
                  <a:gd name="T6" fmla="*/ 2 w 187"/>
                  <a:gd name="T7" fmla="*/ 1 h 227"/>
                  <a:gd name="T8" fmla="*/ 0 w 187"/>
                  <a:gd name="T9" fmla="*/ 0 h 227"/>
                  <a:gd name="T10" fmla="*/ 0 w 187"/>
                  <a:gd name="T11" fmla="*/ 1 h 227"/>
                  <a:gd name="T12" fmla="*/ 0 w 187"/>
                  <a:gd name="T13" fmla="*/ 2 h 227"/>
                  <a:gd name="T14" fmla="*/ 0 w 187"/>
                  <a:gd name="T15" fmla="*/ 2 h 227"/>
                  <a:gd name="T16" fmla="*/ 2 w 187"/>
                  <a:gd name="T17" fmla="*/ 2 h 227"/>
                  <a:gd name="T18" fmla="*/ 3 w 187"/>
                  <a:gd name="T19" fmla="*/ 3 h 227"/>
                  <a:gd name="T20" fmla="*/ 5 w 187"/>
                  <a:gd name="T21" fmla="*/ 4 h 227"/>
                  <a:gd name="T22" fmla="*/ 5 w 187"/>
                  <a:gd name="T23" fmla="*/ 6 h 227"/>
                  <a:gd name="T24" fmla="*/ 5 w 187"/>
                  <a:gd name="T25" fmla="*/ 12 h 227"/>
                  <a:gd name="T26" fmla="*/ 7 w 187"/>
                  <a:gd name="T27" fmla="*/ 13 h 227"/>
                  <a:gd name="T28" fmla="*/ 8 w 187"/>
                  <a:gd name="T29" fmla="*/ 15 h 227"/>
                  <a:gd name="T30" fmla="*/ 8 w 187"/>
                  <a:gd name="T31" fmla="*/ 13 h 227"/>
                  <a:gd name="T32" fmla="*/ 9 w 187"/>
                  <a:gd name="T33" fmla="*/ 12 h 227"/>
                  <a:gd name="T34" fmla="*/ 11 w 187"/>
                  <a:gd name="T35" fmla="*/ 12 h 227"/>
                  <a:gd name="T36" fmla="*/ 11 w 187"/>
                  <a:gd name="T37" fmla="*/ 11 h 227"/>
                  <a:gd name="T38" fmla="*/ 9 w 187"/>
                  <a:gd name="T39" fmla="*/ 11 h 227"/>
                  <a:gd name="T40" fmla="*/ 8 w 187"/>
                  <a:gd name="T41" fmla="*/ 12 h 227"/>
                  <a:gd name="T42" fmla="*/ 5 w 187"/>
                  <a:gd name="T43" fmla="*/ 12 h 227"/>
                  <a:gd name="T44" fmla="*/ 5 w 187"/>
                  <a:gd name="T45" fmla="*/ 4 h 227"/>
                  <a:gd name="T46" fmla="*/ 5 w 187"/>
                  <a:gd name="T47" fmla="*/ 3 h 2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7" h="227">
                    <a:moveTo>
                      <a:pt x="92" y="47"/>
                    </a:moveTo>
                    <a:lnTo>
                      <a:pt x="85" y="31"/>
                    </a:lnTo>
                    <a:lnTo>
                      <a:pt x="58" y="26"/>
                    </a:lnTo>
                    <a:lnTo>
                      <a:pt x="35" y="16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4" y="23"/>
                    </a:lnTo>
                    <a:lnTo>
                      <a:pt x="10" y="19"/>
                    </a:lnTo>
                    <a:lnTo>
                      <a:pt x="33" y="32"/>
                    </a:lnTo>
                    <a:lnTo>
                      <a:pt x="62" y="47"/>
                    </a:lnTo>
                    <a:lnTo>
                      <a:pt x="85" y="54"/>
                    </a:lnTo>
                    <a:lnTo>
                      <a:pt x="90" y="81"/>
                    </a:lnTo>
                    <a:lnTo>
                      <a:pt x="84" y="189"/>
                    </a:lnTo>
                    <a:lnTo>
                      <a:pt x="120" y="202"/>
                    </a:lnTo>
                    <a:lnTo>
                      <a:pt x="128" y="227"/>
                    </a:lnTo>
                    <a:lnTo>
                      <a:pt x="131" y="202"/>
                    </a:lnTo>
                    <a:lnTo>
                      <a:pt x="159" y="183"/>
                    </a:lnTo>
                    <a:lnTo>
                      <a:pt x="183" y="183"/>
                    </a:lnTo>
                    <a:lnTo>
                      <a:pt x="187" y="168"/>
                    </a:lnTo>
                    <a:lnTo>
                      <a:pt x="157" y="170"/>
                    </a:lnTo>
                    <a:lnTo>
                      <a:pt x="128" y="188"/>
                    </a:lnTo>
                    <a:lnTo>
                      <a:pt x="90" y="178"/>
                    </a:lnTo>
                    <a:lnTo>
                      <a:pt x="94" y="60"/>
                    </a:lnTo>
                    <a:lnTo>
                      <a:pt x="9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" name="Freeform 48"/>
              <p:cNvSpPr>
                <a:spLocks/>
              </p:cNvSpPr>
              <p:nvPr/>
            </p:nvSpPr>
            <p:spPr bwMode="auto">
              <a:xfrm>
                <a:off x="4574" y="1077"/>
                <a:ext cx="41" cy="41"/>
              </a:xfrm>
              <a:custGeom>
                <a:avLst/>
                <a:gdLst>
                  <a:gd name="T0" fmla="*/ 0 w 82"/>
                  <a:gd name="T1" fmla="*/ 0 h 82"/>
                  <a:gd name="T2" fmla="*/ 1 w 82"/>
                  <a:gd name="T3" fmla="*/ 3 h 82"/>
                  <a:gd name="T4" fmla="*/ 4 w 82"/>
                  <a:gd name="T5" fmla="*/ 4 h 82"/>
                  <a:gd name="T6" fmla="*/ 6 w 82"/>
                  <a:gd name="T7" fmla="*/ 6 h 82"/>
                  <a:gd name="T8" fmla="*/ 5 w 82"/>
                  <a:gd name="T9" fmla="*/ 3 h 82"/>
                  <a:gd name="T10" fmla="*/ 4 w 82"/>
                  <a:gd name="T11" fmla="*/ 2 h 82"/>
                  <a:gd name="T12" fmla="*/ 2 w 82"/>
                  <a:gd name="T13" fmla="*/ 1 h 82"/>
                  <a:gd name="T14" fmla="*/ 1 w 82"/>
                  <a:gd name="T15" fmla="*/ 0 h 82"/>
                  <a:gd name="T16" fmla="*/ 0 w 82"/>
                  <a:gd name="T17" fmla="*/ 0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2" h="82">
                    <a:moveTo>
                      <a:pt x="0" y="0"/>
                    </a:moveTo>
                    <a:lnTo>
                      <a:pt x="13" y="33"/>
                    </a:lnTo>
                    <a:lnTo>
                      <a:pt x="52" y="54"/>
                    </a:lnTo>
                    <a:lnTo>
                      <a:pt x="82" y="82"/>
                    </a:lnTo>
                    <a:lnTo>
                      <a:pt x="65" y="47"/>
                    </a:lnTo>
                    <a:lnTo>
                      <a:pt x="49" y="23"/>
                    </a:lnTo>
                    <a:lnTo>
                      <a:pt x="26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" name="Freeform 49"/>
              <p:cNvSpPr>
                <a:spLocks/>
              </p:cNvSpPr>
              <p:nvPr/>
            </p:nvSpPr>
            <p:spPr bwMode="auto">
              <a:xfrm>
                <a:off x="4501" y="1030"/>
                <a:ext cx="27" cy="11"/>
              </a:xfrm>
              <a:custGeom>
                <a:avLst/>
                <a:gdLst>
                  <a:gd name="T0" fmla="*/ 3 w 54"/>
                  <a:gd name="T1" fmla="*/ 0 h 23"/>
                  <a:gd name="T2" fmla="*/ 2 w 54"/>
                  <a:gd name="T3" fmla="*/ 0 h 23"/>
                  <a:gd name="T4" fmla="*/ 0 w 54"/>
                  <a:gd name="T5" fmla="*/ 0 h 23"/>
                  <a:gd name="T6" fmla="*/ 1 w 54"/>
                  <a:gd name="T7" fmla="*/ 1 h 23"/>
                  <a:gd name="T8" fmla="*/ 2 w 54"/>
                  <a:gd name="T9" fmla="*/ 1 h 23"/>
                  <a:gd name="T10" fmla="*/ 4 w 54"/>
                  <a:gd name="T11" fmla="*/ 0 h 23"/>
                  <a:gd name="T12" fmla="*/ 3 w 54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23">
                    <a:moveTo>
                      <a:pt x="44" y="0"/>
                    </a:moveTo>
                    <a:lnTo>
                      <a:pt x="27" y="7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31" y="23"/>
                    </a:lnTo>
                    <a:lnTo>
                      <a:pt x="54" y="1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" name="Freeform 50"/>
              <p:cNvSpPr>
                <a:spLocks/>
              </p:cNvSpPr>
              <p:nvPr/>
            </p:nvSpPr>
            <p:spPr bwMode="auto">
              <a:xfrm>
                <a:off x="4557" y="1026"/>
                <a:ext cx="53" cy="14"/>
              </a:xfrm>
              <a:custGeom>
                <a:avLst/>
                <a:gdLst>
                  <a:gd name="T0" fmla="*/ 0 w 106"/>
                  <a:gd name="T1" fmla="*/ 1 h 28"/>
                  <a:gd name="T2" fmla="*/ 1 w 106"/>
                  <a:gd name="T3" fmla="*/ 1 h 28"/>
                  <a:gd name="T4" fmla="*/ 2 w 106"/>
                  <a:gd name="T5" fmla="*/ 2 h 28"/>
                  <a:gd name="T6" fmla="*/ 3 w 106"/>
                  <a:gd name="T7" fmla="*/ 2 h 28"/>
                  <a:gd name="T8" fmla="*/ 4 w 106"/>
                  <a:gd name="T9" fmla="*/ 2 h 28"/>
                  <a:gd name="T10" fmla="*/ 6 w 106"/>
                  <a:gd name="T11" fmla="*/ 2 h 28"/>
                  <a:gd name="T12" fmla="*/ 7 w 106"/>
                  <a:gd name="T13" fmla="*/ 1 h 28"/>
                  <a:gd name="T14" fmla="*/ 7 w 106"/>
                  <a:gd name="T15" fmla="*/ 1 h 28"/>
                  <a:gd name="T16" fmla="*/ 5 w 106"/>
                  <a:gd name="T17" fmla="*/ 1 h 28"/>
                  <a:gd name="T18" fmla="*/ 4 w 106"/>
                  <a:gd name="T19" fmla="*/ 1 h 28"/>
                  <a:gd name="T20" fmla="*/ 3 w 106"/>
                  <a:gd name="T21" fmla="*/ 1 h 28"/>
                  <a:gd name="T22" fmla="*/ 2 w 106"/>
                  <a:gd name="T23" fmla="*/ 0 h 28"/>
                  <a:gd name="T24" fmla="*/ 0 w 106"/>
                  <a:gd name="T25" fmla="*/ 1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6" h="28">
                    <a:moveTo>
                      <a:pt x="0" y="3"/>
                    </a:moveTo>
                    <a:lnTo>
                      <a:pt x="11" y="11"/>
                    </a:lnTo>
                    <a:lnTo>
                      <a:pt x="18" y="21"/>
                    </a:lnTo>
                    <a:lnTo>
                      <a:pt x="37" y="28"/>
                    </a:lnTo>
                    <a:lnTo>
                      <a:pt x="64" y="28"/>
                    </a:lnTo>
                    <a:lnTo>
                      <a:pt x="91" y="23"/>
                    </a:lnTo>
                    <a:lnTo>
                      <a:pt x="106" y="16"/>
                    </a:lnTo>
                    <a:lnTo>
                      <a:pt x="101" y="8"/>
                    </a:lnTo>
                    <a:lnTo>
                      <a:pt x="80" y="15"/>
                    </a:lnTo>
                    <a:lnTo>
                      <a:pt x="64" y="15"/>
                    </a:lnTo>
                    <a:lnTo>
                      <a:pt x="47" y="8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" name="Freeform 51"/>
              <p:cNvSpPr>
                <a:spLocks/>
              </p:cNvSpPr>
              <p:nvPr/>
            </p:nvSpPr>
            <p:spPr bwMode="auto">
              <a:xfrm>
                <a:off x="4506" y="1052"/>
                <a:ext cx="225" cy="148"/>
              </a:xfrm>
              <a:custGeom>
                <a:avLst/>
                <a:gdLst>
                  <a:gd name="T0" fmla="*/ 0 w 450"/>
                  <a:gd name="T1" fmla="*/ 0 h 296"/>
                  <a:gd name="T2" fmla="*/ 1 w 450"/>
                  <a:gd name="T3" fmla="*/ 3 h 296"/>
                  <a:gd name="T4" fmla="*/ 3 w 450"/>
                  <a:gd name="T5" fmla="*/ 9 h 296"/>
                  <a:gd name="T6" fmla="*/ 5 w 450"/>
                  <a:gd name="T7" fmla="*/ 11 h 296"/>
                  <a:gd name="T8" fmla="*/ 6 w 450"/>
                  <a:gd name="T9" fmla="*/ 15 h 296"/>
                  <a:gd name="T10" fmla="*/ 8 w 450"/>
                  <a:gd name="T11" fmla="*/ 17 h 296"/>
                  <a:gd name="T12" fmla="*/ 13 w 450"/>
                  <a:gd name="T13" fmla="*/ 19 h 296"/>
                  <a:gd name="T14" fmla="*/ 14 w 450"/>
                  <a:gd name="T15" fmla="*/ 19 h 296"/>
                  <a:gd name="T16" fmla="*/ 18 w 450"/>
                  <a:gd name="T17" fmla="*/ 16 h 296"/>
                  <a:gd name="T18" fmla="*/ 22 w 450"/>
                  <a:gd name="T19" fmla="*/ 17 h 296"/>
                  <a:gd name="T20" fmla="*/ 25 w 450"/>
                  <a:gd name="T21" fmla="*/ 16 h 296"/>
                  <a:gd name="T22" fmla="*/ 29 w 450"/>
                  <a:gd name="T23" fmla="*/ 10 h 296"/>
                  <a:gd name="T24" fmla="*/ 29 w 450"/>
                  <a:gd name="T25" fmla="*/ 3 h 296"/>
                  <a:gd name="T26" fmla="*/ 28 w 450"/>
                  <a:gd name="T27" fmla="*/ 10 h 296"/>
                  <a:gd name="T28" fmla="*/ 24 w 450"/>
                  <a:gd name="T29" fmla="*/ 15 h 296"/>
                  <a:gd name="T30" fmla="*/ 21 w 450"/>
                  <a:gd name="T31" fmla="*/ 16 h 296"/>
                  <a:gd name="T32" fmla="*/ 19 w 450"/>
                  <a:gd name="T33" fmla="*/ 16 h 296"/>
                  <a:gd name="T34" fmla="*/ 21 w 450"/>
                  <a:gd name="T35" fmla="*/ 14 h 296"/>
                  <a:gd name="T36" fmla="*/ 23 w 450"/>
                  <a:gd name="T37" fmla="*/ 11 h 296"/>
                  <a:gd name="T38" fmla="*/ 13 w 450"/>
                  <a:gd name="T39" fmla="*/ 18 h 296"/>
                  <a:gd name="T40" fmla="*/ 8 w 450"/>
                  <a:gd name="T41" fmla="*/ 17 h 296"/>
                  <a:gd name="T42" fmla="*/ 5 w 450"/>
                  <a:gd name="T43" fmla="*/ 11 h 296"/>
                  <a:gd name="T44" fmla="*/ 3 w 450"/>
                  <a:gd name="T45" fmla="*/ 8 h 296"/>
                  <a:gd name="T46" fmla="*/ 0 w 450"/>
                  <a:gd name="T47" fmla="*/ 0 h 29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50" h="296">
                    <a:moveTo>
                      <a:pt x="0" y="0"/>
                    </a:moveTo>
                    <a:lnTo>
                      <a:pt x="5" y="35"/>
                    </a:lnTo>
                    <a:lnTo>
                      <a:pt x="40" y="133"/>
                    </a:lnTo>
                    <a:lnTo>
                      <a:pt x="67" y="172"/>
                    </a:lnTo>
                    <a:lnTo>
                      <a:pt x="89" y="236"/>
                    </a:lnTo>
                    <a:lnTo>
                      <a:pt x="117" y="272"/>
                    </a:lnTo>
                    <a:lnTo>
                      <a:pt x="201" y="296"/>
                    </a:lnTo>
                    <a:lnTo>
                      <a:pt x="215" y="293"/>
                    </a:lnTo>
                    <a:lnTo>
                      <a:pt x="282" y="255"/>
                    </a:lnTo>
                    <a:lnTo>
                      <a:pt x="337" y="265"/>
                    </a:lnTo>
                    <a:lnTo>
                      <a:pt x="389" y="247"/>
                    </a:lnTo>
                    <a:lnTo>
                      <a:pt x="450" y="157"/>
                    </a:lnTo>
                    <a:lnTo>
                      <a:pt x="450" y="43"/>
                    </a:lnTo>
                    <a:lnTo>
                      <a:pt x="434" y="159"/>
                    </a:lnTo>
                    <a:lnTo>
                      <a:pt x="375" y="231"/>
                    </a:lnTo>
                    <a:lnTo>
                      <a:pt x="327" y="250"/>
                    </a:lnTo>
                    <a:lnTo>
                      <a:pt x="300" y="244"/>
                    </a:lnTo>
                    <a:lnTo>
                      <a:pt x="332" y="224"/>
                    </a:lnTo>
                    <a:lnTo>
                      <a:pt x="355" y="172"/>
                    </a:lnTo>
                    <a:lnTo>
                      <a:pt x="200" y="278"/>
                    </a:lnTo>
                    <a:lnTo>
                      <a:pt x="115" y="263"/>
                    </a:lnTo>
                    <a:lnTo>
                      <a:pt x="69" y="164"/>
                    </a:lnTo>
                    <a:lnTo>
                      <a:pt x="41" y="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7" name="Freeform 52"/>
              <p:cNvSpPr>
                <a:spLocks/>
              </p:cNvSpPr>
              <p:nvPr/>
            </p:nvSpPr>
            <p:spPr bwMode="auto">
              <a:xfrm>
                <a:off x="4546" y="1122"/>
                <a:ext cx="75" cy="20"/>
              </a:xfrm>
              <a:custGeom>
                <a:avLst/>
                <a:gdLst>
                  <a:gd name="T0" fmla="*/ 0 w 150"/>
                  <a:gd name="T1" fmla="*/ 1 h 39"/>
                  <a:gd name="T2" fmla="*/ 2 w 150"/>
                  <a:gd name="T3" fmla="*/ 1 h 39"/>
                  <a:gd name="T4" fmla="*/ 8 w 150"/>
                  <a:gd name="T5" fmla="*/ 1 h 39"/>
                  <a:gd name="T6" fmla="*/ 8 w 150"/>
                  <a:gd name="T7" fmla="*/ 0 h 39"/>
                  <a:gd name="T8" fmla="*/ 10 w 150"/>
                  <a:gd name="T9" fmla="*/ 1 h 39"/>
                  <a:gd name="T10" fmla="*/ 10 w 150"/>
                  <a:gd name="T11" fmla="*/ 2 h 39"/>
                  <a:gd name="T12" fmla="*/ 9 w 150"/>
                  <a:gd name="T13" fmla="*/ 3 h 39"/>
                  <a:gd name="T14" fmla="*/ 8 w 150"/>
                  <a:gd name="T15" fmla="*/ 2 h 39"/>
                  <a:gd name="T16" fmla="*/ 6 w 150"/>
                  <a:gd name="T17" fmla="*/ 2 h 39"/>
                  <a:gd name="T18" fmla="*/ 6 w 150"/>
                  <a:gd name="T19" fmla="*/ 2 h 39"/>
                  <a:gd name="T20" fmla="*/ 4 w 150"/>
                  <a:gd name="T21" fmla="*/ 2 h 39"/>
                  <a:gd name="T22" fmla="*/ 4 w 150"/>
                  <a:gd name="T23" fmla="*/ 2 h 39"/>
                  <a:gd name="T24" fmla="*/ 3 w 150"/>
                  <a:gd name="T25" fmla="*/ 2 h 39"/>
                  <a:gd name="T26" fmla="*/ 2 w 150"/>
                  <a:gd name="T27" fmla="*/ 2 h 39"/>
                  <a:gd name="T28" fmla="*/ 0 w 150"/>
                  <a:gd name="T29" fmla="*/ 1 h 39"/>
                  <a:gd name="T30" fmla="*/ 0 w 150"/>
                  <a:gd name="T31" fmla="*/ 1 h 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50" h="39">
                    <a:moveTo>
                      <a:pt x="0" y="6"/>
                    </a:moveTo>
                    <a:lnTo>
                      <a:pt x="22" y="13"/>
                    </a:lnTo>
                    <a:lnTo>
                      <a:pt x="119" y="6"/>
                    </a:lnTo>
                    <a:lnTo>
                      <a:pt x="122" y="0"/>
                    </a:lnTo>
                    <a:lnTo>
                      <a:pt x="145" y="6"/>
                    </a:lnTo>
                    <a:lnTo>
                      <a:pt x="150" y="32"/>
                    </a:lnTo>
                    <a:lnTo>
                      <a:pt x="130" y="39"/>
                    </a:lnTo>
                    <a:lnTo>
                      <a:pt x="117" y="23"/>
                    </a:lnTo>
                    <a:lnTo>
                      <a:pt x="81" y="32"/>
                    </a:lnTo>
                    <a:lnTo>
                      <a:pt x="91" y="18"/>
                    </a:lnTo>
                    <a:lnTo>
                      <a:pt x="49" y="23"/>
                    </a:lnTo>
                    <a:lnTo>
                      <a:pt x="58" y="32"/>
                    </a:lnTo>
                    <a:lnTo>
                      <a:pt x="39" y="31"/>
                    </a:lnTo>
                    <a:lnTo>
                      <a:pt x="26" y="23"/>
                    </a:lnTo>
                    <a:lnTo>
                      <a:pt x="0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8" name="Freeform 53"/>
              <p:cNvSpPr>
                <a:spLocks/>
              </p:cNvSpPr>
              <p:nvPr/>
            </p:nvSpPr>
            <p:spPr bwMode="auto">
              <a:xfrm>
                <a:off x="4558" y="1145"/>
                <a:ext cx="42" cy="17"/>
              </a:xfrm>
              <a:custGeom>
                <a:avLst/>
                <a:gdLst>
                  <a:gd name="T0" fmla="*/ 0 w 85"/>
                  <a:gd name="T1" fmla="*/ 1 h 32"/>
                  <a:gd name="T2" fmla="*/ 1 w 85"/>
                  <a:gd name="T3" fmla="*/ 2 h 32"/>
                  <a:gd name="T4" fmla="*/ 4 w 85"/>
                  <a:gd name="T5" fmla="*/ 3 h 32"/>
                  <a:gd name="T6" fmla="*/ 5 w 85"/>
                  <a:gd name="T7" fmla="*/ 2 h 32"/>
                  <a:gd name="T8" fmla="*/ 4 w 85"/>
                  <a:gd name="T9" fmla="*/ 1 h 32"/>
                  <a:gd name="T10" fmla="*/ 1 w 85"/>
                  <a:gd name="T11" fmla="*/ 1 h 32"/>
                  <a:gd name="T12" fmla="*/ 0 w 85"/>
                  <a:gd name="T13" fmla="*/ 0 h 32"/>
                  <a:gd name="T14" fmla="*/ 0 w 85"/>
                  <a:gd name="T15" fmla="*/ 1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5" h="32">
                    <a:moveTo>
                      <a:pt x="0" y="4"/>
                    </a:moveTo>
                    <a:lnTo>
                      <a:pt x="25" y="24"/>
                    </a:lnTo>
                    <a:lnTo>
                      <a:pt x="79" y="32"/>
                    </a:lnTo>
                    <a:lnTo>
                      <a:pt x="85" y="27"/>
                    </a:lnTo>
                    <a:lnTo>
                      <a:pt x="72" y="8"/>
                    </a:lnTo>
                    <a:lnTo>
                      <a:pt x="20" y="4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" name="Freeform 54"/>
              <p:cNvSpPr>
                <a:spLocks/>
              </p:cNvSpPr>
              <p:nvPr/>
            </p:nvSpPr>
            <p:spPr bwMode="auto">
              <a:xfrm>
                <a:off x="4695" y="1066"/>
                <a:ext cx="10" cy="40"/>
              </a:xfrm>
              <a:custGeom>
                <a:avLst/>
                <a:gdLst>
                  <a:gd name="T0" fmla="*/ 0 w 20"/>
                  <a:gd name="T1" fmla="*/ 0 h 80"/>
                  <a:gd name="T2" fmla="*/ 0 w 20"/>
                  <a:gd name="T3" fmla="*/ 5 h 80"/>
                  <a:gd name="T4" fmla="*/ 2 w 20"/>
                  <a:gd name="T5" fmla="*/ 3 h 80"/>
                  <a:gd name="T6" fmla="*/ 0 w 20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80">
                    <a:moveTo>
                      <a:pt x="0" y="0"/>
                    </a:moveTo>
                    <a:lnTo>
                      <a:pt x="0" y="80"/>
                    </a:lnTo>
                    <a:lnTo>
                      <a:pt x="2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" name="Freeform 55"/>
              <p:cNvSpPr>
                <a:spLocks/>
              </p:cNvSpPr>
              <p:nvPr/>
            </p:nvSpPr>
            <p:spPr bwMode="auto">
              <a:xfrm>
                <a:off x="4607" y="828"/>
                <a:ext cx="145" cy="242"/>
              </a:xfrm>
              <a:custGeom>
                <a:avLst/>
                <a:gdLst>
                  <a:gd name="T0" fmla="*/ 5 w 291"/>
                  <a:gd name="T1" fmla="*/ 2 h 484"/>
                  <a:gd name="T2" fmla="*/ 4 w 291"/>
                  <a:gd name="T3" fmla="*/ 5 h 484"/>
                  <a:gd name="T4" fmla="*/ 7 w 291"/>
                  <a:gd name="T5" fmla="*/ 6 h 484"/>
                  <a:gd name="T6" fmla="*/ 4 w 291"/>
                  <a:gd name="T7" fmla="*/ 6 h 484"/>
                  <a:gd name="T8" fmla="*/ 3 w 291"/>
                  <a:gd name="T9" fmla="*/ 7 h 484"/>
                  <a:gd name="T10" fmla="*/ 8 w 291"/>
                  <a:gd name="T11" fmla="*/ 9 h 484"/>
                  <a:gd name="T12" fmla="*/ 7 w 291"/>
                  <a:gd name="T13" fmla="*/ 9 h 484"/>
                  <a:gd name="T14" fmla="*/ 3 w 291"/>
                  <a:gd name="T15" fmla="*/ 8 h 484"/>
                  <a:gd name="T16" fmla="*/ 4 w 291"/>
                  <a:gd name="T17" fmla="*/ 11 h 484"/>
                  <a:gd name="T18" fmla="*/ 10 w 291"/>
                  <a:gd name="T19" fmla="*/ 13 h 484"/>
                  <a:gd name="T20" fmla="*/ 10 w 291"/>
                  <a:gd name="T21" fmla="*/ 13 h 484"/>
                  <a:gd name="T22" fmla="*/ 4 w 291"/>
                  <a:gd name="T23" fmla="*/ 13 h 484"/>
                  <a:gd name="T24" fmla="*/ 7 w 291"/>
                  <a:gd name="T25" fmla="*/ 16 h 484"/>
                  <a:gd name="T26" fmla="*/ 7 w 291"/>
                  <a:gd name="T27" fmla="*/ 16 h 484"/>
                  <a:gd name="T28" fmla="*/ 3 w 291"/>
                  <a:gd name="T29" fmla="*/ 15 h 484"/>
                  <a:gd name="T30" fmla="*/ 3 w 291"/>
                  <a:gd name="T31" fmla="*/ 16 h 484"/>
                  <a:gd name="T32" fmla="*/ 5 w 291"/>
                  <a:gd name="T33" fmla="*/ 18 h 484"/>
                  <a:gd name="T34" fmla="*/ 5 w 291"/>
                  <a:gd name="T35" fmla="*/ 19 h 484"/>
                  <a:gd name="T36" fmla="*/ 2 w 291"/>
                  <a:gd name="T37" fmla="*/ 17 h 484"/>
                  <a:gd name="T38" fmla="*/ 0 w 291"/>
                  <a:gd name="T39" fmla="*/ 13 h 484"/>
                  <a:gd name="T40" fmla="*/ 2 w 291"/>
                  <a:gd name="T41" fmla="*/ 18 h 484"/>
                  <a:gd name="T42" fmla="*/ 5 w 291"/>
                  <a:gd name="T43" fmla="*/ 21 h 484"/>
                  <a:gd name="T44" fmla="*/ 9 w 291"/>
                  <a:gd name="T45" fmla="*/ 23 h 484"/>
                  <a:gd name="T46" fmla="*/ 12 w 291"/>
                  <a:gd name="T47" fmla="*/ 25 h 484"/>
                  <a:gd name="T48" fmla="*/ 14 w 291"/>
                  <a:gd name="T49" fmla="*/ 21 h 484"/>
                  <a:gd name="T50" fmla="*/ 16 w 291"/>
                  <a:gd name="T51" fmla="*/ 20 h 484"/>
                  <a:gd name="T52" fmla="*/ 17 w 291"/>
                  <a:gd name="T53" fmla="*/ 22 h 484"/>
                  <a:gd name="T54" fmla="*/ 16 w 291"/>
                  <a:gd name="T55" fmla="*/ 27 h 484"/>
                  <a:gd name="T56" fmla="*/ 14 w 291"/>
                  <a:gd name="T57" fmla="*/ 29 h 484"/>
                  <a:gd name="T58" fmla="*/ 12 w 291"/>
                  <a:gd name="T59" fmla="*/ 29 h 484"/>
                  <a:gd name="T60" fmla="*/ 14 w 291"/>
                  <a:gd name="T61" fmla="*/ 31 h 484"/>
                  <a:gd name="T62" fmla="*/ 17 w 291"/>
                  <a:gd name="T63" fmla="*/ 28 h 484"/>
                  <a:gd name="T64" fmla="*/ 18 w 291"/>
                  <a:gd name="T65" fmla="*/ 22 h 484"/>
                  <a:gd name="T66" fmla="*/ 16 w 291"/>
                  <a:gd name="T67" fmla="*/ 14 h 484"/>
                  <a:gd name="T68" fmla="*/ 13 w 291"/>
                  <a:gd name="T69" fmla="*/ 6 h 484"/>
                  <a:gd name="T70" fmla="*/ 9 w 291"/>
                  <a:gd name="T71" fmla="*/ 1 h 484"/>
                  <a:gd name="T72" fmla="*/ 7 w 291"/>
                  <a:gd name="T73" fmla="*/ 1 h 4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1" h="484">
                    <a:moveTo>
                      <a:pt x="113" y="7"/>
                    </a:moveTo>
                    <a:lnTo>
                      <a:pt x="92" y="30"/>
                    </a:lnTo>
                    <a:lnTo>
                      <a:pt x="77" y="48"/>
                    </a:lnTo>
                    <a:lnTo>
                      <a:pt x="66" y="67"/>
                    </a:lnTo>
                    <a:lnTo>
                      <a:pt x="94" y="72"/>
                    </a:lnTo>
                    <a:lnTo>
                      <a:pt x="121" y="84"/>
                    </a:lnTo>
                    <a:lnTo>
                      <a:pt x="92" y="82"/>
                    </a:lnTo>
                    <a:lnTo>
                      <a:pt x="69" y="84"/>
                    </a:lnTo>
                    <a:lnTo>
                      <a:pt x="61" y="85"/>
                    </a:lnTo>
                    <a:lnTo>
                      <a:pt x="56" y="103"/>
                    </a:lnTo>
                    <a:lnTo>
                      <a:pt x="82" y="110"/>
                    </a:lnTo>
                    <a:lnTo>
                      <a:pt x="128" y="130"/>
                    </a:lnTo>
                    <a:lnTo>
                      <a:pt x="159" y="156"/>
                    </a:lnTo>
                    <a:lnTo>
                      <a:pt x="118" y="139"/>
                    </a:lnTo>
                    <a:lnTo>
                      <a:pt x="69" y="125"/>
                    </a:lnTo>
                    <a:lnTo>
                      <a:pt x="53" y="125"/>
                    </a:lnTo>
                    <a:lnTo>
                      <a:pt x="45" y="154"/>
                    </a:lnTo>
                    <a:lnTo>
                      <a:pt x="79" y="175"/>
                    </a:lnTo>
                    <a:lnTo>
                      <a:pt x="118" y="192"/>
                    </a:lnTo>
                    <a:lnTo>
                      <a:pt x="170" y="201"/>
                    </a:lnTo>
                    <a:lnTo>
                      <a:pt x="210" y="205"/>
                    </a:lnTo>
                    <a:lnTo>
                      <a:pt x="161" y="208"/>
                    </a:lnTo>
                    <a:lnTo>
                      <a:pt x="105" y="205"/>
                    </a:lnTo>
                    <a:lnTo>
                      <a:pt x="69" y="198"/>
                    </a:lnTo>
                    <a:lnTo>
                      <a:pt x="92" y="218"/>
                    </a:lnTo>
                    <a:lnTo>
                      <a:pt x="125" y="242"/>
                    </a:lnTo>
                    <a:lnTo>
                      <a:pt x="170" y="257"/>
                    </a:lnTo>
                    <a:lnTo>
                      <a:pt x="121" y="250"/>
                    </a:lnTo>
                    <a:lnTo>
                      <a:pt x="85" y="244"/>
                    </a:lnTo>
                    <a:lnTo>
                      <a:pt x="59" y="233"/>
                    </a:lnTo>
                    <a:lnTo>
                      <a:pt x="40" y="223"/>
                    </a:lnTo>
                    <a:lnTo>
                      <a:pt x="51" y="249"/>
                    </a:lnTo>
                    <a:lnTo>
                      <a:pt x="66" y="272"/>
                    </a:lnTo>
                    <a:lnTo>
                      <a:pt x="84" y="285"/>
                    </a:lnTo>
                    <a:lnTo>
                      <a:pt x="113" y="298"/>
                    </a:lnTo>
                    <a:lnTo>
                      <a:pt x="82" y="291"/>
                    </a:lnTo>
                    <a:lnTo>
                      <a:pt x="56" y="278"/>
                    </a:lnTo>
                    <a:lnTo>
                      <a:pt x="36" y="257"/>
                    </a:lnTo>
                    <a:lnTo>
                      <a:pt x="17" y="228"/>
                    </a:lnTo>
                    <a:lnTo>
                      <a:pt x="0" y="203"/>
                    </a:lnTo>
                    <a:lnTo>
                      <a:pt x="23" y="257"/>
                    </a:lnTo>
                    <a:lnTo>
                      <a:pt x="43" y="288"/>
                    </a:lnTo>
                    <a:lnTo>
                      <a:pt x="66" y="318"/>
                    </a:lnTo>
                    <a:lnTo>
                      <a:pt x="92" y="334"/>
                    </a:lnTo>
                    <a:lnTo>
                      <a:pt x="115" y="347"/>
                    </a:lnTo>
                    <a:lnTo>
                      <a:pt x="154" y="368"/>
                    </a:lnTo>
                    <a:lnTo>
                      <a:pt x="154" y="398"/>
                    </a:lnTo>
                    <a:lnTo>
                      <a:pt x="193" y="393"/>
                    </a:lnTo>
                    <a:lnTo>
                      <a:pt x="210" y="352"/>
                    </a:lnTo>
                    <a:lnTo>
                      <a:pt x="229" y="321"/>
                    </a:lnTo>
                    <a:lnTo>
                      <a:pt x="252" y="304"/>
                    </a:lnTo>
                    <a:lnTo>
                      <a:pt x="268" y="308"/>
                    </a:lnTo>
                    <a:lnTo>
                      <a:pt x="278" y="319"/>
                    </a:lnTo>
                    <a:lnTo>
                      <a:pt x="278" y="349"/>
                    </a:lnTo>
                    <a:lnTo>
                      <a:pt x="275" y="393"/>
                    </a:lnTo>
                    <a:lnTo>
                      <a:pt x="260" y="430"/>
                    </a:lnTo>
                    <a:lnTo>
                      <a:pt x="249" y="452"/>
                    </a:lnTo>
                    <a:lnTo>
                      <a:pt x="233" y="458"/>
                    </a:lnTo>
                    <a:lnTo>
                      <a:pt x="213" y="458"/>
                    </a:lnTo>
                    <a:lnTo>
                      <a:pt x="203" y="461"/>
                    </a:lnTo>
                    <a:lnTo>
                      <a:pt x="233" y="469"/>
                    </a:lnTo>
                    <a:lnTo>
                      <a:pt x="233" y="484"/>
                    </a:lnTo>
                    <a:lnTo>
                      <a:pt x="262" y="469"/>
                    </a:lnTo>
                    <a:lnTo>
                      <a:pt x="278" y="445"/>
                    </a:lnTo>
                    <a:lnTo>
                      <a:pt x="288" y="422"/>
                    </a:lnTo>
                    <a:lnTo>
                      <a:pt x="291" y="350"/>
                    </a:lnTo>
                    <a:lnTo>
                      <a:pt x="282" y="295"/>
                    </a:lnTo>
                    <a:lnTo>
                      <a:pt x="268" y="223"/>
                    </a:lnTo>
                    <a:lnTo>
                      <a:pt x="242" y="146"/>
                    </a:lnTo>
                    <a:lnTo>
                      <a:pt x="213" y="81"/>
                    </a:lnTo>
                    <a:lnTo>
                      <a:pt x="184" y="33"/>
                    </a:lnTo>
                    <a:lnTo>
                      <a:pt x="157" y="7"/>
                    </a:lnTo>
                    <a:lnTo>
                      <a:pt x="138" y="0"/>
                    </a:lnTo>
                    <a:lnTo>
                      <a:pt x="11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" name="Freeform 56"/>
              <p:cNvSpPr>
                <a:spLocks/>
              </p:cNvSpPr>
              <p:nvPr/>
            </p:nvSpPr>
            <p:spPr bwMode="auto">
              <a:xfrm>
                <a:off x="4456" y="809"/>
                <a:ext cx="219" cy="182"/>
              </a:xfrm>
              <a:custGeom>
                <a:avLst/>
                <a:gdLst>
                  <a:gd name="T0" fmla="*/ 25 w 436"/>
                  <a:gd name="T1" fmla="*/ 3 h 365"/>
                  <a:gd name="T2" fmla="*/ 21 w 436"/>
                  <a:gd name="T3" fmla="*/ 6 h 365"/>
                  <a:gd name="T4" fmla="*/ 19 w 436"/>
                  <a:gd name="T5" fmla="*/ 11 h 365"/>
                  <a:gd name="T6" fmla="*/ 18 w 436"/>
                  <a:gd name="T7" fmla="*/ 14 h 365"/>
                  <a:gd name="T8" fmla="*/ 15 w 436"/>
                  <a:gd name="T9" fmla="*/ 19 h 365"/>
                  <a:gd name="T10" fmla="*/ 13 w 436"/>
                  <a:gd name="T11" fmla="*/ 21 h 365"/>
                  <a:gd name="T12" fmla="*/ 11 w 436"/>
                  <a:gd name="T13" fmla="*/ 22 h 365"/>
                  <a:gd name="T14" fmla="*/ 8 w 436"/>
                  <a:gd name="T15" fmla="*/ 22 h 365"/>
                  <a:gd name="T16" fmla="*/ 3 w 436"/>
                  <a:gd name="T17" fmla="*/ 22 h 365"/>
                  <a:gd name="T18" fmla="*/ 0 w 436"/>
                  <a:gd name="T19" fmla="*/ 20 h 365"/>
                  <a:gd name="T20" fmla="*/ 1 w 436"/>
                  <a:gd name="T21" fmla="*/ 19 h 365"/>
                  <a:gd name="T22" fmla="*/ 4 w 436"/>
                  <a:gd name="T23" fmla="*/ 14 h 365"/>
                  <a:gd name="T24" fmla="*/ 6 w 436"/>
                  <a:gd name="T25" fmla="*/ 9 h 365"/>
                  <a:gd name="T26" fmla="*/ 5 w 436"/>
                  <a:gd name="T27" fmla="*/ 13 h 365"/>
                  <a:gd name="T28" fmla="*/ 5 w 436"/>
                  <a:gd name="T29" fmla="*/ 15 h 365"/>
                  <a:gd name="T30" fmla="*/ 5 w 436"/>
                  <a:gd name="T31" fmla="*/ 16 h 365"/>
                  <a:gd name="T32" fmla="*/ 4 w 436"/>
                  <a:gd name="T33" fmla="*/ 17 h 365"/>
                  <a:gd name="T34" fmla="*/ 8 w 436"/>
                  <a:gd name="T35" fmla="*/ 18 h 365"/>
                  <a:gd name="T36" fmla="*/ 12 w 436"/>
                  <a:gd name="T37" fmla="*/ 18 h 365"/>
                  <a:gd name="T38" fmla="*/ 9 w 436"/>
                  <a:gd name="T39" fmla="*/ 19 h 365"/>
                  <a:gd name="T40" fmla="*/ 8 w 436"/>
                  <a:gd name="T41" fmla="*/ 19 h 365"/>
                  <a:gd name="T42" fmla="*/ 14 w 436"/>
                  <a:gd name="T43" fmla="*/ 18 h 365"/>
                  <a:gd name="T44" fmla="*/ 16 w 436"/>
                  <a:gd name="T45" fmla="*/ 15 h 365"/>
                  <a:gd name="T46" fmla="*/ 13 w 436"/>
                  <a:gd name="T47" fmla="*/ 17 h 365"/>
                  <a:gd name="T48" fmla="*/ 12 w 436"/>
                  <a:gd name="T49" fmla="*/ 15 h 365"/>
                  <a:gd name="T50" fmla="*/ 11 w 436"/>
                  <a:gd name="T51" fmla="*/ 14 h 365"/>
                  <a:gd name="T52" fmla="*/ 7 w 436"/>
                  <a:gd name="T53" fmla="*/ 14 h 365"/>
                  <a:gd name="T54" fmla="*/ 8 w 436"/>
                  <a:gd name="T55" fmla="*/ 13 h 365"/>
                  <a:gd name="T56" fmla="*/ 12 w 436"/>
                  <a:gd name="T57" fmla="*/ 11 h 365"/>
                  <a:gd name="T58" fmla="*/ 15 w 436"/>
                  <a:gd name="T59" fmla="*/ 9 h 365"/>
                  <a:gd name="T60" fmla="*/ 15 w 436"/>
                  <a:gd name="T61" fmla="*/ 9 h 365"/>
                  <a:gd name="T62" fmla="*/ 10 w 436"/>
                  <a:gd name="T63" fmla="*/ 9 h 365"/>
                  <a:gd name="T64" fmla="*/ 10 w 436"/>
                  <a:gd name="T65" fmla="*/ 9 h 365"/>
                  <a:gd name="T66" fmla="*/ 15 w 436"/>
                  <a:gd name="T67" fmla="*/ 7 h 365"/>
                  <a:gd name="T68" fmla="*/ 10 w 436"/>
                  <a:gd name="T69" fmla="*/ 8 h 365"/>
                  <a:gd name="T70" fmla="*/ 14 w 436"/>
                  <a:gd name="T71" fmla="*/ 5 h 365"/>
                  <a:gd name="T72" fmla="*/ 13 w 436"/>
                  <a:gd name="T73" fmla="*/ 4 h 365"/>
                  <a:gd name="T74" fmla="*/ 12 w 436"/>
                  <a:gd name="T75" fmla="*/ 4 h 365"/>
                  <a:gd name="T76" fmla="*/ 9 w 436"/>
                  <a:gd name="T77" fmla="*/ 5 h 365"/>
                  <a:gd name="T78" fmla="*/ 9 w 436"/>
                  <a:gd name="T79" fmla="*/ 5 h 365"/>
                  <a:gd name="T80" fmla="*/ 15 w 436"/>
                  <a:gd name="T81" fmla="*/ 1 h 365"/>
                  <a:gd name="T82" fmla="*/ 21 w 436"/>
                  <a:gd name="T83" fmla="*/ 0 h 365"/>
                  <a:gd name="T84" fmla="*/ 25 w 436"/>
                  <a:gd name="T85" fmla="*/ 0 h 365"/>
                  <a:gd name="T86" fmla="*/ 28 w 436"/>
                  <a:gd name="T87" fmla="*/ 2 h 3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36" h="365">
                    <a:moveTo>
                      <a:pt x="436" y="39"/>
                    </a:moveTo>
                    <a:lnTo>
                      <a:pt x="384" y="62"/>
                    </a:lnTo>
                    <a:lnTo>
                      <a:pt x="353" y="85"/>
                    </a:lnTo>
                    <a:lnTo>
                      <a:pt x="330" y="106"/>
                    </a:lnTo>
                    <a:lnTo>
                      <a:pt x="314" y="142"/>
                    </a:lnTo>
                    <a:lnTo>
                      <a:pt x="300" y="177"/>
                    </a:lnTo>
                    <a:lnTo>
                      <a:pt x="294" y="205"/>
                    </a:lnTo>
                    <a:lnTo>
                      <a:pt x="281" y="234"/>
                    </a:lnTo>
                    <a:lnTo>
                      <a:pt x="258" y="283"/>
                    </a:lnTo>
                    <a:lnTo>
                      <a:pt x="238" y="306"/>
                    </a:lnTo>
                    <a:lnTo>
                      <a:pt x="219" y="322"/>
                    </a:lnTo>
                    <a:lnTo>
                      <a:pt x="206" y="337"/>
                    </a:lnTo>
                    <a:lnTo>
                      <a:pt x="194" y="352"/>
                    </a:lnTo>
                    <a:lnTo>
                      <a:pt x="175" y="361"/>
                    </a:lnTo>
                    <a:lnTo>
                      <a:pt x="152" y="365"/>
                    </a:lnTo>
                    <a:lnTo>
                      <a:pt x="121" y="365"/>
                    </a:lnTo>
                    <a:lnTo>
                      <a:pt x="73" y="361"/>
                    </a:lnTo>
                    <a:lnTo>
                      <a:pt x="44" y="355"/>
                    </a:lnTo>
                    <a:lnTo>
                      <a:pt x="21" y="343"/>
                    </a:lnTo>
                    <a:lnTo>
                      <a:pt x="0" y="330"/>
                    </a:lnTo>
                    <a:lnTo>
                      <a:pt x="0" y="322"/>
                    </a:lnTo>
                    <a:lnTo>
                      <a:pt x="5" y="309"/>
                    </a:lnTo>
                    <a:lnTo>
                      <a:pt x="32" y="265"/>
                    </a:lnTo>
                    <a:lnTo>
                      <a:pt x="55" y="231"/>
                    </a:lnTo>
                    <a:lnTo>
                      <a:pt x="70" y="193"/>
                    </a:lnTo>
                    <a:lnTo>
                      <a:pt x="93" y="147"/>
                    </a:lnTo>
                    <a:lnTo>
                      <a:pt x="83" y="183"/>
                    </a:lnTo>
                    <a:lnTo>
                      <a:pt x="72" y="216"/>
                    </a:lnTo>
                    <a:lnTo>
                      <a:pt x="59" y="244"/>
                    </a:lnTo>
                    <a:lnTo>
                      <a:pt x="70" y="252"/>
                    </a:lnTo>
                    <a:lnTo>
                      <a:pt x="93" y="262"/>
                    </a:lnTo>
                    <a:lnTo>
                      <a:pt x="68" y="263"/>
                    </a:lnTo>
                    <a:lnTo>
                      <a:pt x="46" y="265"/>
                    </a:lnTo>
                    <a:lnTo>
                      <a:pt x="62" y="281"/>
                    </a:lnTo>
                    <a:lnTo>
                      <a:pt x="90" y="289"/>
                    </a:lnTo>
                    <a:lnTo>
                      <a:pt x="124" y="296"/>
                    </a:lnTo>
                    <a:lnTo>
                      <a:pt x="157" y="289"/>
                    </a:lnTo>
                    <a:lnTo>
                      <a:pt x="180" y="288"/>
                    </a:lnTo>
                    <a:lnTo>
                      <a:pt x="176" y="296"/>
                    </a:lnTo>
                    <a:lnTo>
                      <a:pt x="139" y="312"/>
                    </a:lnTo>
                    <a:lnTo>
                      <a:pt x="114" y="317"/>
                    </a:lnTo>
                    <a:lnTo>
                      <a:pt x="117" y="317"/>
                    </a:lnTo>
                    <a:lnTo>
                      <a:pt x="155" y="317"/>
                    </a:lnTo>
                    <a:lnTo>
                      <a:pt x="212" y="293"/>
                    </a:lnTo>
                    <a:lnTo>
                      <a:pt x="230" y="281"/>
                    </a:lnTo>
                    <a:lnTo>
                      <a:pt x="255" y="250"/>
                    </a:lnTo>
                    <a:lnTo>
                      <a:pt x="229" y="263"/>
                    </a:lnTo>
                    <a:lnTo>
                      <a:pt x="194" y="272"/>
                    </a:lnTo>
                    <a:lnTo>
                      <a:pt x="227" y="250"/>
                    </a:lnTo>
                    <a:lnTo>
                      <a:pt x="180" y="254"/>
                    </a:lnTo>
                    <a:lnTo>
                      <a:pt x="139" y="250"/>
                    </a:lnTo>
                    <a:lnTo>
                      <a:pt x="166" y="234"/>
                    </a:lnTo>
                    <a:lnTo>
                      <a:pt x="134" y="234"/>
                    </a:lnTo>
                    <a:lnTo>
                      <a:pt x="108" y="229"/>
                    </a:lnTo>
                    <a:lnTo>
                      <a:pt x="93" y="221"/>
                    </a:lnTo>
                    <a:lnTo>
                      <a:pt x="121" y="216"/>
                    </a:lnTo>
                    <a:lnTo>
                      <a:pt x="150" y="203"/>
                    </a:lnTo>
                    <a:lnTo>
                      <a:pt x="178" y="180"/>
                    </a:lnTo>
                    <a:lnTo>
                      <a:pt x="206" y="162"/>
                    </a:lnTo>
                    <a:lnTo>
                      <a:pt x="225" y="151"/>
                    </a:lnTo>
                    <a:lnTo>
                      <a:pt x="253" y="147"/>
                    </a:lnTo>
                    <a:lnTo>
                      <a:pt x="225" y="147"/>
                    </a:lnTo>
                    <a:lnTo>
                      <a:pt x="194" y="149"/>
                    </a:lnTo>
                    <a:lnTo>
                      <a:pt x="157" y="157"/>
                    </a:lnTo>
                    <a:lnTo>
                      <a:pt x="139" y="167"/>
                    </a:lnTo>
                    <a:lnTo>
                      <a:pt x="160" y="144"/>
                    </a:lnTo>
                    <a:lnTo>
                      <a:pt x="194" y="129"/>
                    </a:lnTo>
                    <a:lnTo>
                      <a:pt x="235" y="113"/>
                    </a:lnTo>
                    <a:lnTo>
                      <a:pt x="189" y="118"/>
                    </a:lnTo>
                    <a:lnTo>
                      <a:pt x="155" y="129"/>
                    </a:lnTo>
                    <a:lnTo>
                      <a:pt x="186" y="98"/>
                    </a:lnTo>
                    <a:lnTo>
                      <a:pt x="216" y="85"/>
                    </a:lnTo>
                    <a:lnTo>
                      <a:pt x="255" y="64"/>
                    </a:lnTo>
                    <a:lnTo>
                      <a:pt x="206" y="75"/>
                    </a:lnTo>
                    <a:lnTo>
                      <a:pt x="170" y="85"/>
                    </a:lnTo>
                    <a:lnTo>
                      <a:pt x="188" y="66"/>
                    </a:lnTo>
                    <a:lnTo>
                      <a:pt x="157" y="79"/>
                    </a:lnTo>
                    <a:lnTo>
                      <a:pt x="134" y="93"/>
                    </a:lnTo>
                    <a:lnTo>
                      <a:pt x="104" y="121"/>
                    </a:lnTo>
                    <a:lnTo>
                      <a:pt x="139" y="84"/>
                    </a:lnTo>
                    <a:lnTo>
                      <a:pt x="183" y="48"/>
                    </a:lnTo>
                    <a:lnTo>
                      <a:pt x="230" y="23"/>
                    </a:lnTo>
                    <a:lnTo>
                      <a:pt x="279" y="8"/>
                    </a:lnTo>
                    <a:lnTo>
                      <a:pt x="323" y="0"/>
                    </a:lnTo>
                    <a:lnTo>
                      <a:pt x="359" y="2"/>
                    </a:lnTo>
                    <a:lnTo>
                      <a:pt x="399" y="15"/>
                    </a:lnTo>
                    <a:lnTo>
                      <a:pt x="421" y="23"/>
                    </a:lnTo>
                    <a:lnTo>
                      <a:pt x="436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2" name="Freeform 57"/>
              <p:cNvSpPr>
                <a:spLocks/>
              </p:cNvSpPr>
              <p:nvPr/>
            </p:nvSpPr>
            <p:spPr bwMode="auto">
              <a:xfrm>
                <a:off x="4713" y="987"/>
                <a:ext cx="29" cy="53"/>
              </a:xfrm>
              <a:custGeom>
                <a:avLst/>
                <a:gdLst>
                  <a:gd name="T0" fmla="*/ 0 w 57"/>
                  <a:gd name="T1" fmla="*/ 5 h 106"/>
                  <a:gd name="T2" fmla="*/ 1 w 57"/>
                  <a:gd name="T3" fmla="*/ 4 h 106"/>
                  <a:gd name="T4" fmla="*/ 3 w 57"/>
                  <a:gd name="T5" fmla="*/ 2 h 106"/>
                  <a:gd name="T6" fmla="*/ 4 w 57"/>
                  <a:gd name="T7" fmla="*/ 0 h 106"/>
                  <a:gd name="T8" fmla="*/ 3 w 57"/>
                  <a:gd name="T9" fmla="*/ 2 h 106"/>
                  <a:gd name="T10" fmla="*/ 3 w 57"/>
                  <a:gd name="T11" fmla="*/ 2 h 106"/>
                  <a:gd name="T12" fmla="*/ 4 w 57"/>
                  <a:gd name="T13" fmla="*/ 4 h 106"/>
                  <a:gd name="T14" fmla="*/ 4 w 57"/>
                  <a:gd name="T15" fmla="*/ 4 h 106"/>
                  <a:gd name="T16" fmla="*/ 4 w 57"/>
                  <a:gd name="T17" fmla="*/ 5 h 106"/>
                  <a:gd name="T18" fmla="*/ 4 w 57"/>
                  <a:gd name="T19" fmla="*/ 4 h 106"/>
                  <a:gd name="T20" fmla="*/ 3 w 57"/>
                  <a:gd name="T21" fmla="*/ 3 h 106"/>
                  <a:gd name="T22" fmla="*/ 3 w 57"/>
                  <a:gd name="T23" fmla="*/ 3 h 106"/>
                  <a:gd name="T24" fmla="*/ 2 w 57"/>
                  <a:gd name="T25" fmla="*/ 4 h 106"/>
                  <a:gd name="T26" fmla="*/ 2 w 57"/>
                  <a:gd name="T27" fmla="*/ 5 h 106"/>
                  <a:gd name="T28" fmla="*/ 3 w 57"/>
                  <a:gd name="T29" fmla="*/ 6 h 106"/>
                  <a:gd name="T30" fmla="*/ 2 w 57"/>
                  <a:gd name="T31" fmla="*/ 7 h 106"/>
                  <a:gd name="T32" fmla="*/ 1 w 57"/>
                  <a:gd name="T33" fmla="*/ 7 h 106"/>
                  <a:gd name="T34" fmla="*/ 1 w 57"/>
                  <a:gd name="T35" fmla="*/ 6 h 106"/>
                  <a:gd name="T36" fmla="*/ 1 w 57"/>
                  <a:gd name="T37" fmla="*/ 6 h 106"/>
                  <a:gd name="T38" fmla="*/ 1 w 57"/>
                  <a:gd name="T39" fmla="*/ 5 h 106"/>
                  <a:gd name="T40" fmla="*/ 0 w 57"/>
                  <a:gd name="T41" fmla="*/ 5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7" h="106">
                    <a:moveTo>
                      <a:pt x="0" y="70"/>
                    </a:moveTo>
                    <a:lnTo>
                      <a:pt x="15" y="49"/>
                    </a:lnTo>
                    <a:lnTo>
                      <a:pt x="33" y="21"/>
                    </a:lnTo>
                    <a:lnTo>
                      <a:pt x="57" y="0"/>
                    </a:lnTo>
                    <a:lnTo>
                      <a:pt x="44" y="22"/>
                    </a:lnTo>
                    <a:lnTo>
                      <a:pt x="46" y="31"/>
                    </a:lnTo>
                    <a:lnTo>
                      <a:pt x="54" y="49"/>
                    </a:lnTo>
                    <a:lnTo>
                      <a:pt x="54" y="57"/>
                    </a:lnTo>
                    <a:lnTo>
                      <a:pt x="49" y="80"/>
                    </a:lnTo>
                    <a:lnTo>
                      <a:pt x="49" y="57"/>
                    </a:lnTo>
                    <a:lnTo>
                      <a:pt x="44" y="45"/>
                    </a:lnTo>
                    <a:lnTo>
                      <a:pt x="36" y="40"/>
                    </a:lnTo>
                    <a:lnTo>
                      <a:pt x="20" y="55"/>
                    </a:lnTo>
                    <a:lnTo>
                      <a:pt x="29" y="70"/>
                    </a:lnTo>
                    <a:lnTo>
                      <a:pt x="36" y="81"/>
                    </a:lnTo>
                    <a:lnTo>
                      <a:pt x="29" y="98"/>
                    </a:lnTo>
                    <a:lnTo>
                      <a:pt x="8" y="106"/>
                    </a:lnTo>
                    <a:lnTo>
                      <a:pt x="10" y="93"/>
                    </a:lnTo>
                    <a:lnTo>
                      <a:pt x="10" y="81"/>
                    </a:lnTo>
                    <a:lnTo>
                      <a:pt x="2" y="7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3" name="Freeform 58"/>
              <p:cNvSpPr>
                <a:spLocks/>
              </p:cNvSpPr>
              <p:nvPr/>
            </p:nvSpPr>
            <p:spPr bwMode="auto">
              <a:xfrm>
                <a:off x="4875" y="1119"/>
                <a:ext cx="162" cy="206"/>
              </a:xfrm>
              <a:custGeom>
                <a:avLst/>
                <a:gdLst>
                  <a:gd name="T0" fmla="*/ 20 w 324"/>
                  <a:gd name="T1" fmla="*/ 18 h 412"/>
                  <a:gd name="T2" fmla="*/ 18 w 324"/>
                  <a:gd name="T3" fmla="*/ 15 h 412"/>
                  <a:gd name="T4" fmla="*/ 16 w 324"/>
                  <a:gd name="T5" fmla="*/ 7 h 412"/>
                  <a:gd name="T6" fmla="*/ 15 w 324"/>
                  <a:gd name="T7" fmla="*/ 7 h 412"/>
                  <a:gd name="T8" fmla="*/ 15 w 324"/>
                  <a:gd name="T9" fmla="*/ 4 h 412"/>
                  <a:gd name="T10" fmla="*/ 14 w 324"/>
                  <a:gd name="T11" fmla="*/ 3 h 412"/>
                  <a:gd name="T12" fmla="*/ 13 w 324"/>
                  <a:gd name="T13" fmla="*/ 1 h 412"/>
                  <a:gd name="T14" fmla="*/ 5 w 324"/>
                  <a:gd name="T15" fmla="*/ 0 h 412"/>
                  <a:gd name="T16" fmla="*/ 4 w 324"/>
                  <a:gd name="T17" fmla="*/ 1 h 412"/>
                  <a:gd name="T18" fmla="*/ 2 w 324"/>
                  <a:gd name="T19" fmla="*/ 6 h 412"/>
                  <a:gd name="T20" fmla="*/ 2 w 324"/>
                  <a:gd name="T21" fmla="*/ 6 h 412"/>
                  <a:gd name="T22" fmla="*/ 2 w 324"/>
                  <a:gd name="T23" fmla="*/ 7 h 412"/>
                  <a:gd name="T24" fmla="*/ 3 w 324"/>
                  <a:gd name="T25" fmla="*/ 7 h 412"/>
                  <a:gd name="T26" fmla="*/ 2 w 324"/>
                  <a:gd name="T27" fmla="*/ 8 h 412"/>
                  <a:gd name="T28" fmla="*/ 3 w 324"/>
                  <a:gd name="T29" fmla="*/ 9 h 412"/>
                  <a:gd name="T30" fmla="*/ 3 w 324"/>
                  <a:gd name="T31" fmla="*/ 9 h 412"/>
                  <a:gd name="T32" fmla="*/ 1 w 324"/>
                  <a:gd name="T33" fmla="*/ 11 h 412"/>
                  <a:gd name="T34" fmla="*/ 0 w 324"/>
                  <a:gd name="T35" fmla="*/ 12 h 412"/>
                  <a:gd name="T36" fmla="*/ 1 w 324"/>
                  <a:gd name="T37" fmla="*/ 11 h 412"/>
                  <a:gd name="T38" fmla="*/ 4 w 324"/>
                  <a:gd name="T39" fmla="*/ 9 h 412"/>
                  <a:gd name="T40" fmla="*/ 7 w 324"/>
                  <a:gd name="T41" fmla="*/ 8 h 412"/>
                  <a:gd name="T42" fmla="*/ 14 w 324"/>
                  <a:gd name="T43" fmla="*/ 7 h 412"/>
                  <a:gd name="T44" fmla="*/ 7 w 324"/>
                  <a:gd name="T45" fmla="*/ 7 h 412"/>
                  <a:gd name="T46" fmla="*/ 6 w 324"/>
                  <a:gd name="T47" fmla="*/ 8 h 412"/>
                  <a:gd name="T48" fmla="*/ 5 w 324"/>
                  <a:gd name="T49" fmla="*/ 5 h 412"/>
                  <a:gd name="T50" fmla="*/ 5 w 324"/>
                  <a:gd name="T51" fmla="*/ 5 h 412"/>
                  <a:gd name="T52" fmla="*/ 13 w 324"/>
                  <a:gd name="T53" fmla="*/ 4 h 412"/>
                  <a:gd name="T54" fmla="*/ 5 w 324"/>
                  <a:gd name="T55" fmla="*/ 4 h 412"/>
                  <a:gd name="T56" fmla="*/ 4 w 324"/>
                  <a:gd name="T57" fmla="*/ 3 h 412"/>
                  <a:gd name="T58" fmla="*/ 5 w 324"/>
                  <a:gd name="T59" fmla="*/ 1 h 412"/>
                  <a:gd name="T60" fmla="*/ 13 w 324"/>
                  <a:gd name="T61" fmla="*/ 2 h 412"/>
                  <a:gd name="T62" fmla="*/ 14 w 324"/>
                  <a:gd name="T63" fmla="*/ 4 h 412"/>
                  <a:gd name="T64" fmla="*/ 14 w 324"/>
                  <a:gd name="T65" fmla="*/ 5 h 412"/>
                  <a:gd name="T66" fmla="*/ 15 w 324"/>
                  <a:gd name="T67" fmla="*/ 7 h 412"/>
                  <a:gd name="T68" fmla="*/ 16 w 324"/>
                  <a:gd name="T69" fmla="*/ 8 h 412"/>
                  <a:gd name="T70" fmla="*/ 17 w 324"/>
                  <a:gd name="T71" fmla="*/ 15 h 412"/>
                  <a:gd name="T72" fmla="*/ 20 w 324"/>
                  <a:gd name="T73" fmla="*/ 18 h 412"/>
                  <a:gd name="T74" fmla="*/ 20 w 324"/>
                  <a:gd name="T75" fmla="*/ 21 h 412"/>
                  <a:gd name="T76" fmla="*/ 20 w 324"/>
                  <a:gd name="T77" fmla="*/ 22 h 412"/>
                  <a:gd name="T78" fmla="*/ 19 w 324"/>
                  <a:gd name="T79" fmla="*/ 24 h 412"/>
                  <a:gd name="T80" fmla="*/ 18 w 324"/>
                  <a:gd name="T81" fmla="*/ 24 h 412"/>
                  <a:gd name="T82" fmla="*/ 18 w 324"/>
                  <a:gd name="T83" fmla="*/ 25 h 412"/>
                  <a:gd name="T84" fmla="*/ 16 w 324"/>
                  <a:gd name="T85" fmla="*/ 26 h 412"/>
                  <a:gd name="T86" fmla="*/ 14 w 324"/>
                  <a:gd name="T87" fmla="*/ 26 h 412"/>
                  <a:gd name="T88" fmla="*/ 16 w 324"/>
                  <a:gd name="T89" fmla="*/ 26 h 412"/>
                  <a:gd name="T90" fmla="*/ 17 w 324"/>
                  <a:gd name="T91" fmla="*/ 26 h 412"/>
                  <a:gd name="T92" fmla="*/ 19 w 324"/>
                  <a:gd name="T93" fmla="*/ 25 h 412"/>
                  <a:gd name="T94" fmla="*/ 20 w 324"/>
                  <a:gd name="T95" fmla="*/ 24 h 412"/>
                  <a:gd name="T96" fmla="*/ 20 w 324"/>
                  <a:gd name="T97" fmla="*/ 23 h 412"/>
                  <a:gd name="T98" fmla="*/ 21 w 324"/>
                  <a:gd name="T99" fmla="*/ 22 h 412"/>
                  <a:gd name="T100" fmla="*/ 21 w 324"/>
                  <a:gd name="T101" fmla="*/ 21 h 412"/>
                  <a:gd name="T102" fmla="*/ 21 w 324"/>
                  <a:gd name="T103" fmla="*/ 19 h 412"/>
                  <a:gd name="T104" fmla="*/ 20 w 324"/>
                  <a:gd name="T105" fmla="*/ 18 h 412"/>
                  <a:gd name="T106" fmla="*/ 20 w 324"/>
                  <a:gd name="T107" fmla="*/ 18 h 4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24" h="412">
                    <a:moveTo>
                      <a:pt x="311" y="273"/>
                    </a:moveTo>
                    <a:lnTo>
                      <a:pt x="273" y="240"/>
                    </a:lnTo>
                    <a:lnTo>
                      <a:pt x="251" y="106"/>
                    </a:lnTo>
                    <a:lnTo>
                      <a:pt x="239" y="98"/>
                    </a:lnTo>
                    <a:lnTo>
                      <a:pt x="228" y="54"/>
                    </a:lnTo>
                    <a:lnTo>
                      <a:pt x="215" y="46"/>
                    </a:lnTo>
                    <a:lnTo>
                      <a:pt x="200" y="12"/>
                    </a:lnTo>
                    <a:lnTo>
                      <a:pt x="66" y="0"/>
                    </a:lnTo>
                    <a:lnTo>
                      <a:pt x="56" y="4"/>
                    </a:lnTo>
                    <a:lnTo>
                      <a:pt x="22" y="82"/>
                    </a:lnTo>
                    <a:lnTo>
                      <a:pt x="22" y="90"/>
                    </a:lnTo>
                    <a:lnTo>
                      <a:pt x="25" y="97"/>
                    </a:lnTo>
                    <a:lnTo>
                      <a:pt x="40" y="100"/>
                    </a:lnTo>
                    <a:lnTo>
                      <a:pt x="28" y="126"/>
                    </a:lnTo>
                    <a:lnTo>
                      <a:pt x="33" y="134"/>
                    </a:lnTo>
                    <a:lnTo>
                      <a:pt x="46" y="142"/>
                    </a:lnTo>
                    <a:lnTo>
                      <a:pt x="7" y="170"/>
                    </a:lnTo>
                    <a:lnTo>
                      <a:pt x="0" y="178"/>
                    </a:lnTo>
                    <a:lnTo>
                      <a:pt x="15" y="169"/>
                    </a:lnTo>
                    <a:lnTo>
                      <a:pt x="61" y="139"/>
                    </a:lnTo>
                    <a:lnTo>
                      <a:pt x="108" y="118"/>
                    </a:lnTo>
                    <a:lnTo>
                      <a:pt x="213" y="106"/>
                    </a:lnTo>
                    <a:lnTo>
                      <a:pt x="100" y="110"/>
                    </a:lnTo>
                    <a:lnTo>
                      <a:pt x="82" y="116"/>
                    </a:lnTo>
                    <a:lnTo>
                      <a:pt x="66" y="79"/>
                    </a:lnTo>
                    <a:lnTo>
                      <a:pt x="69" y="69"/>
                    </a:lnTo>
                    <a:lnTo>
                      <a:pt x="200" y="54"/>
                    </a:lnTo>
                    <a:lnTo>
                      <a:pt x="67" y="49"/>
                    </a:lnTo>
                    <a:lnTo>
                      <a:pt x="59" y="38"/>
                    </a:lnTo>
                    <a:lnTo>
                      <a:pt x="67" y="5"/>
                    </a:lnTo>
                    <a:lnTo>
                      <a:pt x="195" y="17"/>
                    </a:lnTo>
                    <a:lnTo>
                      <a:pt x="210" y="53"/>
                    </a:lnTo>
                    <a:lnTo>
                      <a:pt x="221" y="66"/>
                    </a:lnTo>
                    <a:lnTo>
                      <a:pt x="231" y="103"/>
                    </a:lnTo>
                    <a:lnTo>
                      <a:pt x="244" y="118"/>
                    </a:lnTo>
                    <a:lnTo>
                      <a:pt x="267" y="240"/>
                    </a:lnTo>
                    <a:lnTo>
                      <a:pt x="309" y="283"/>
                    </a:lnTo>
                    <a:lnTo>
                      <a:pt x="318" y="321"/>
                    </a:lnTo>
                    <a:lnTo>
                      <a:pt x="311" y="345"/>
                    </a:lnTo>
                    <a:lnTo>
                      <a:pt x="303" y="370"/>
                    </a:lnTo>
                    <a:lnTo>
                      <a:pt x="288" y="384"/>
                    </a:lnTo>
                    <a:lnTo>
                      <a:pt x="273" y="394"/>
                    </a:lnTo>
                    <a:lnTo>
                      <a:pt x="249" y="404"/>
                    </a:lnTo>
                    <a:lnTo>
                      <a:pt x="215" y="404"/>
                    </a:lnTo>
                    <a:lnTo>
                      <a:pt x="244" y="412"/>
                    </a:lnTo>
                    <a:lnTo>
                      <a:pt x="270" y="409"/>
                    </a:lnTo>
                    <a:lnTo>
                      <a:pt x="290" y="399"/>
                    </a:lnTo>
                    <a:lnTo>
                      <a:pt x="306" y="384"/>
                    </a:lnTo>
                    <a:lnTo>
                      <a:pt x="318" y="368"/>
                    </a:lnTo>
                    <a:lnTo>
                      <a:pt x="324" y="348"/>
                    </a:lnTo>
                    <a:lnTo>
                      <a:pt x="324" y="324"/>
                    </a:lnTo>
                    <a:lnTo>
                      <a:pt x="324" y="299"/>
                    </a:lnTo>
                    <a:lnTo>
                      <a:pt x="319" y="285"/>
                    </a:lnTo>
                    <a:lnTo>
                      <a:pt x="311" y="2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" name="Freeform 59"/>
              <p:cNvSpPr>
                <a:spLocks/>
              </p:cNvSpPr>
              <p:nvPr/>
            </p:nvSpPr>
            <p:spPr bwMode="auto">
              <a:xfrm>
                <a:off x="4878" y="1082"/>
                <a:ext cx="85" cy="49"/>
              </a:xfrm>
              <a:custGeom>
                <a:avLst/>
                <a:gdLst>
                  <a:gd name="T0" fmla="*/ 11 w 170"/>
                  <a:gd name="T1" fmla="*/ 6 h 98"/>
                  <a:gd name="T2" fmla="*/ 9 w 170"/>
                  <a:gd name="T3" fmla="*/ 1 h 98"/>
                  <a:gd name="T4" fmla="*/ 6 w 170"/>
                  <a:gd name="T5" fmla="*/ 0 h 98"/>
                  <a:gd name="T6" fmla="*/ 2 w 170"/>
                  <a:gd name="T7" fmla="*/ 2 h 98"/>
                  <a:gd name="T8" fmla="*/ 0 w 170"/>
                  <a:gd name="T9" fmla="*/ 6 h 98"/>
                  <a:gd name="T10" fmla="*/ 1 w 170"/>
                  <a:gd name="T11" fmla="*/ 7 h 98"/>
                  <a:gd name="T12" fmla="*/ 2 w 170"/>
                  <a:gd name="T13" fmla="*/ 7 h 98"/>
                  <a:gd name="T14" fmla="*/ 6 w 170"/>
                  <a:gd name="T15" fmla="*/ 5 h 98"/>
                  <a:gd name="T16" fmla="*/ 7 w 170"/>
                  <a:gd name="T17" fmla="*/ 5 h 98"/>
                  <a:gd name="T18" fmla="*/ 8 w 170"/>
                  <a:gd name="T19" fmla="*/ 5 h 98"/>
                  <a:gd name="T20" fmla="*/ 6 w 170"/>
                  <a:gd name="T21" fmla="*/ 4 h 98"/>
                  <a:gd name="T22" fmla="*/ 7 w 170"/>
                  <a:gd name="T23" fmla="*/ 4 h 98"/>
                  <a:gd name="T24" fmla="*/ 7 w 170"/>
                  <a:gd name="T25" fmla="*/ 4 h 98"/>
                  <a:gd name="T26" fmla="*/ 4 w 170"/>
                  <a:gd name="T27" fmla="*/ 4 h 98"/>
                  <a:gd name="T28" fmla="*/ 2 w 170"/>
                  <a:gd name="T29" fmla="*/ 6 h 98"/>
                  <a:gd name="T30" fmla="*/ 1 w 170"/>
                  <a:gd name="T31" fmla="*/ 6 h 98"/>
                  <a:gd name="T32" fmla="*/ 1 w 170"/>
                  <a:gd name="T33" fmla="*/ 5 h 98"/>
                  <a:gd name="T34" fmla="*/ 3 w 170"/>
                  <a:gd name="T35" fmla="*/ 2 h 98"/>
                  <a:gd name="T36" fmla="*/ 6 w 170"/>
                  <a:gd name="T37" fmla="*/ 1 h 98"/>
                  <a:gd name="T38" fmla="*/ 9 w 170"/>
                  <a:gd name="T39" fmla="*/ 2 h 98"/>
                  <a:gd name="T40" fmla="*/ 10 w 170"/>
                  <a:gd name="T41" fmla="*/ 6 h 98"/>
                  <a:gd name="T42" fmla="*/ 11 w 170"/>
                  <a:gd name="T43" fmla="*/ 6 h 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0" h="98">
                    <a:moveTo>
                      <a:pt x="170" y="87"/>
                    </a:moveTo>
                    <a:lnTo>
                      <a:pt x="136" y="15"/>
                    </a:lnTo>
                    <a:lnTo>
                      <a:pt x="95" y="0"/>
                    </a:lnTo>
                    <a:lnTo>
                      <a:pt x="31" y="18"/>
                    </a:lnTo>
                    <a:lnTo>
                      <a:pt x="0" y="87"/>
                    </a:lnTo>
                    <a:lnTo>
                      <a:pt x="3" y="98"/>
                    </a:lnTo>
                    <a:lnTo>
                      <a:pt x="18" y="98"/>
                    </a:lnTo>
                    <a:lnTo>
                      <a:pt x="83" y="65"/>
                    </a:lnTo>
                    <a:lnTo>
                      <a:pt x="101" y="80"/>
                    </a:lnTo>
                    <a:lnTo>
                      <a:pt x="118" y="80"/>
                    </a:lnTo>
                    <a:lnTo>
                      <a:pt x="96" y="61"/>
                    </a:lnTo>
                    <a:lnTo>
                      <a:pt x="110" y="56"/>
                    </a:lnTo>
                    <a:lnTo>
                      <a:pt x="101" y="52"/>
                    </a:lnTo>
                    <a:lnTo>
                      <a:pt x="49" y="61"/>
                    </a:lnTo>
                    <a:lnTo>
                      <a:pt x="18" y="93"/>
                    </a:lnTo>
                    <a:lnTo>
                      <a:pt x="8" y="93"/>
                    </a:lnTo>
                    <a:lnTo>
                      <a:pt x="8" y="80"/>
                    </a:lnTo>
                    <a:lnTo>
                      <a:pt x="38" y="25"/>
                    </a:lnTo>
                    <a:lnTo>
                      <a:pt x="92" y="7"/>
                    </a:lnTo>
                    <a:lnTo>
                      <a:pt x="129" y="18"/>
                    </a:lnTo>
                    <a:lnTo>
                      <a:pt x="159" y="87"/>
                    </a:lnTo>
                    <a:lnTo>
                      <a:pt x="170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5" name="Freeform 60"/>
              <p:cNvSpPr>
                <a:spLocks/>
              </p:cNvSpPr>
              <p:nvPr/>
            </p:nvSpPr>
            <p:spPr bwMode="auto">
              <a:xfrm>
                <a:off x="4864" y="1200"/>
                <a:ext cx="124" cy="119"/>
              </a:xfrm>
              <a:custGeom>
                <a:avLst/>
                <a:gdLst>
                  <a:gd name="T0" fmla="*/ 1 w 249"/>
                  <a:gd name="T1" fmla="*/ 1 h 239"/>
                  <a:gd name="T2" fmla="*/ 1 w 249"/>
                  <a:gd name="T3" fmla="*/ 2 h 239"/>
                  <a:gd name="T4" fmla="*/ 3 w 249"/>
                  <a:gd name="T5" fmla="*/ 2 h 239"/>
                  <a:gd name="T6" fmla="*/ 7 w 249"/>
                  <a:gd name="T7" fmla="*/ 0 h 239"/>
                  <a:gd name="T8" fmla="*/ 12 w 249"/>
                  <a:gd name="T9" fmla="*/ 0 h 239"/>
                  <a:gd name="T10" fmla="*/ 10 w 249"/>
                  <a:gd name="T11" fmla="*/ 1 h 239"/>
                  <a:gd name="T12" fmla="*/ 6 w 249"/>
                  <a:gd name="T13" fmla="*/ 2 h 239"/>
                  <a:gd name="T14" fmla="*/ 4 w 249"/>
                  <a:gd name="T15" fmla="*/ 2 h 239"/>
                  <a:gd name="T16" fmla="*/ 2 w 249"/>
                  <a:gd name="T17" fmla="*/ 2 h 239"/>
                  <a:gd name="T18" fmla="*/ 1 w 249"/>
                  <a:gd name="T19" fmla="*/ 3 h 239"/>
                  <a:gd name="T20" fmla="*/ 0 w 249"/>
                  <a:gd name="T21" fmla="*/ 10 h 239"/>
                  <a:gd name="T22" fmla="*/ 2 w 249"/>
                  <a:gd name="T23" fmla="*/ 9 h 239"/>
                  <a:gd name="T24" fmla="*/ 2 w 249"/>
                  <a:gd name="T25" fmla="*/ 3 h 239"/>
                  <a:gd name="T26" fmla="*/ 2 w 249"/>
                  <a:gd name="T27" fmla="*/ 9 h 239"/>
                  <a:gd name="T28" fmla="*/ 9 w 249"/>
                  <a:gd name="T29" fmla="*/ 9 h 239"/>
                  <a:gd name="T30" fmla="*/ 10 w 249"/>
                  <a:gd name="T31" fmla="*/ 2 h 239"/>
                  <a:gd name="T32" fmla="*/ 10 w 249"/>
                  <a:gd name="T33" fmla="*/ 6 h 239"/>
                  <a:gd name="T34" fmla="*/ 11 w 249"/>
                  <a:gd name="T35" fmla="*/ 8 h 239"/>
                  <a:gd name="T36" fmla="*/ 12 w 249"/>
                  <a:gd name="T37" fmla="*/ 9 h 239"/>
                  <a:gd name="T38" fmla="*/ 13 w 249"/>
                  <a:gd name="T39" fmla="*/ 9 h 239"/>
                  <a:gd name="T40" fmla="*/ 15 w 249"/>
                  <a:gd name="T41" fmla="*/ 10 h 239"/>
                  <a:gd name="T42" fmla="*/ 13 w 249"/>
                  <a:gd name="T43" fmla="*/ 10 h 239"/>
                  <a:gd name="T44" fmla="*/ 13 w 249"/>
                  <a:gd name="T45" fmla="*/ 11 h 239"/>
                  <a:gd name="T46" fmla="*/ 15 w 249"/>
                  <a:gd name="T47" fmla="*/ 14 h 239"/>
                  <a:gd name="T48" fmla="*/ 14 w 249"/>
                  <a:gd name="T49" fmla="*/ 14 h 239"/>
                  <a:gd name="T50" fmla="*/ 12 w 249"/>
                  <a:gd name="T51" fmla="*/ 10 h 239"/>
                  <a:gd name="T52" fmla="*/ 11 w 249"/>
                  <a:gd name="T53" fmla="*/ 9 h 239"/>
                  <a:gd name="T54" fmla="*/ 10 w 249"/>
                  <a:gd name="T55" fmla="*/ 8 h 239"/>
                  <a:gd name="T56" fmla="*/ 10 w 249"/>
                  <a:gd name="T57" fmla="*/ 8 h 239"/>
                  <a:gd name="T58" fmla="*/ 9 w 249"/>
                  <a:gd name="T59" fmla="*/ 10 h 239"/>
                  <a:gd name="T60" fmla="*/ 0 w 249"/>
                  <a:gd name="T61" fmla="*/ 11 h 239"/>
                  <a:gd name="T62" fmla="*/ 0 w 249"/>
                  <a:gd name="T63" fmla="*/ 11 h 239"/>
                  <a:gd name="T64" fmla="*/ 0 w 249"/>
                  <a:gd name="T65" fmla="*/ 3 h 239"/>
                  <a:gd name="T66" fmla="*/ 1 w 249"/>
                  <a:gd name="T67" fmla="*/ 2 h 239"/>
                  <a:gd name="T68" fmla="*/ 1 w 249"/>
                  <a:gd name="T69" fmla="*/ 1 h 2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49" h="239">
                    <a:moveTo>
                      <a:pt x="25" y="23"/>
                    </a:moveTo>
                    <a:lnTo>
                      <a:pt x="31" y="33"/>
                    </a:lnTo>
                    <a:lnTo>
                      <a:pt x="56" y="33"/>
                    </a:lnTo>
                    <a:lnTo>
                      <a:pt x="120" y="7"/>
                    </a:lnTo>
                    <a:lnTo>
                      <a:pt x="195" y="0"/>
                    </a:lnTo>
                    <a:lnTo>
                      <a:pt x="170" y="16"/>
                    </a:lnTo>
                    <a:lnTo>
                      <a:pt x="106" y="33"/>
                    </a:lnTo>
                    <a:lnTo>
                      <a:pt x="67" y="38"/>
                    </a:lnTo>
                    <a:lnTo>
                      <a:pt x="35" y="39"/>
                    </a:lnTo>
                    <a:lnTo>
                      <a:pt x="17" y="56"/>
                    </a:lnTo>
                    <a:lnTo>
                      <a:pt x="10" y="168"/>
                    </a:lnTo>
                    <a:lnTo>
                      <a:pt x="35" y="154"/>
                    </a:lnTo>
                    <a:lnTo>
                      <a:pt x="43" y="49"/>
                    </a:lnTo>
                    <a:lnTo>
                      <a:pt x="39" y="150"/>
                    </a:lnTo>
                    <a:lnTo>
                      <a:pt x="151" y="144"/>
                    </a:lnTo>
                    <a:lnTo>
                      <a:pt x="170" y="33"/>
                    </a:lnTo>
                    <a:lnTo>
                      <a:pt x="170" y="105"/>
                    </a:lnTo>
                    <a:lnTo>
                      <a:pt x="187" y="139"/>
                    </a:lnTo>
                    <a:lnTo>
                      <a:pt x="201" y="154"/>
                    </a:lnTo>
                    <a:lnTo>
                      <a:pt x="216" y="159"/>
                    </a:lnTo>
                    <a:lnTo>
                      <a:pt x="247" y="163"/>
                    </a:lnTo>
                    <a:lnTo>
                      <a:pt x="214" y="167"/>
                    </a:lnTo>
                    <a:lnTo>
                      <a:pt x="221" y="186"/>
                    </a:lnTo>
                    <a:lnTo>
                      <a:pt x="249" y="239"/>
                    </a:lnTo>
                    <a:lnTo>
                      <a:pt x="234" y="239"/>
                    </a:lnTo>
                    <a:lnTo>
                      <a:pt x="195" y="172"/>
                    </a:lnTo>
                    <a:lnTo>
                      <a:pt x="180" y="157"/>
                    </a:lnTo>
                    <a:lnTo>
                      <a:pt x="170" y="141"/>
                    </a:lnTo>
                    <a:lnTo>
                      <a:pt x="164" y="129"/>
                    </a:lnTo>
                    <a:lnTo>
                      <a:pt x="155" y="170"/>
                    </a:lnTo>
                    <a:lnTo>
                      <a:pt x="8" y="190"/>
                    </a:lnTo>
                    <a:lnTo>
                      <a:pt x="0" y="180"/>
                    </a:lnTo>
                    <a:lnTo>
                      <a:pt x="12" y="52"/>
                    </a:lnTo>
                    <a:lnTo>
                      <a:pt x="30" y="38"/>
                    </a:lnTo>
                    <a:lnTo>
                      <a:pt x="25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6" name="Freeform 61"/>
              <p:cNvSpPr>
                <a:spLocks/>
              </p:cNvSpPr>
              <p:nvPr/>
            </p:nvSpPr>
            <p:spPr bwMode="auto">
              <a:xfrm>
                <a:off x="4811" y="1025"/>
                <a:ext cx="85" cy="134"/>
              </a:xfrm>
              <a:custGeom>
                <a:avLst/>
                <a:gdLst>
                  <a:gd name="T0" fmla="*/ 1 w 170"/>
                  <a:gd name="T1" fmla="*/ 0 h 268"/>
                  <a:gd name="T2" fmla="*/ 0 w 170"/>
                  <a:gd name="T3" fmla="*/ 4 h 268"/>
                  <a:gd name="T4" fmla="*/ 3 w 170"/>
                  <a:gd name="T5" fmla="*/ 10 h 268"/>
                  <a:gd name="T6" fmla="*/ 6 w 170"/>
                  <a:gd name="T7" fmla="*/ 9 h 268"/>
                  <a:gd name="T8" fmla="*/ 7 w 170"/>
                  <a:gd name="T9" fmla="*/ 11 h 268"/>
                  <a:gd name="T10" fmla="*/ 6 w 170"/>
                  <a:gd name="T11" fmla="*/ 12 h 268"/>
                  <a:gd name="T12" fmla="*/ 6 w 170"/>
                  <a:gd name="T13" fmla="*/ 12 h 268"/>
                  <a:gd name="T14" fmla="*/ 8 w 170"/>
                  <a:gd name="T15" fmla="*/ 13 h 268"/>
                  <a:gd name="T16" fmla="*/ 10 w 170"/>
                  <a:gd name="T17" fmla="*/ 17 h 268"/>
                  <a:gd name="T18" fmla="*/ 11 w 170"/>
                  <a:gd name="T19" fmla="*/ 15 h 268"/>
                  <a:gd name="T20" fmla="*/ 9 w 170"/>
                  <a:gd name="T21" fmla="*/ 13 h 268"/>
                  <a:gd name="T22" fmla="*/ 7 w 170"/>
                  <a:gd name="T23" fmla="*/ 9 h 268"/>
                  <a:gd name="T24" fmla="*/ 8 w 170"/>
                  <a:gd name="T25" fmla="*/ 9 h 268"/>
                  <a:gd name="T26" fmla="*/ 10 w 170"/>
                  <a:gd name="T27" fmla="*/ 11 h 268"/>
                  <a:gd name="T28" fmla="*/ 9 w 170"/>
                  <a:gd name="T29" fmla="*/ 9 h 268"/>
                  <a:gd name="T30" fmla="*/ 4 w 170"/>
                  <a:gd name="T31" fmla="*/ 10 h 268"/>
                  <a:gd name="T32" fmla="*/ 1 w 170"/>
                  <a:gd name="T33" fmla="*/ 4 h 268"/>
                  <a:gd name="T34" fmla="*/ 1 w 170"/>
                  <a:gd name="T35" fmla="*/ 0 h 26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0" h="268">
                    <a:moveTo>
                      <a:pt x="13" y="0"/>
                    </a:moveTo>
                    <a:lnTo>
                      <a:pt x="0" y="62"/>
                    </a:lnTo>
                    <a:lnTo>
                      <a:pt x="46" y="152"/>
                    </a:lnTo>
                    <a:lnTo>
                      <a:pt x="88" y="144"/>
                    </a:lnTo>
                    <a:lnTo>
                      <a:pt x="98" y="165"/>
                    </a:lnTo>
                    <a:lnTo>
                      <a:pt x="92" y="177"/>
                    </a:lnTo>
                    <a:lnTo>
                      <a:pt x="93" y="185"/>
                    </a:lnTo>
                    <a:lnTo>
                      <a:pt x="119" y="201"/>
                    </a:lnTo>
                    <a:lnTo>
                      <a:pt x="152" y="268"/>
                    </a:lnTo>
                    <a:lnTo>
                      <a:pt x="170" y="234"/>
                    </a:lnTo>
                    <a:lnTo>
                      <a:pt x="132" y="205"/>
                    </a:lnTo>
                    <a:lnTo>
                      <a:pt x="101" y="141"/>
                    </a:lnTo>
                    <a:lnTo>
                      <a:pt x="126" y="138"/>
                    </a:lnTo>
                    <a:lnTo>
                      <a:pt x="150" y="169"/>
                    </a:lnTo>
                    <a:lnTo>
                      <a:pt x="131" y="129"/>
                    </a:lnTo>
                    <a:lnTo>
                      <a:pt x="49" y="146"/>
                    </a:lnTo>
                    <a:lnTo>
                      <a:pt x="7" y="6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" name="Freeform 62"/>
              <p:cNvSpPr>
                <a:spLocks/>
              </p:cNvSpPr>
              <p:nvPr/>
            </p:nvSpPr>
            <p:spPr bwMode="auto">
              <a:xfrm>
                <a:off x="4819" y="1015"/>
                <a:ext cx="97" cy="80"/>
              </a:xfrm>
              <a:custGeom>
                <a:avLst/>
                <a:gdLst>
                  <a:gd name="T0" fmla="*/ 0 w 193"/>
                  <a:gd name="T1" fmla="*/ 0 h 162"/>
                  <a:gd name="T2" fmla="*/ 3 w 193"/>
                  <a:gd name="T3" fmla="*/ 0 h 162"/>
                  <a:gd name="T4" fmla="*/ 9 w 193"/>
                  <a:gd name="T5" fmla="*/ 1 h 162"/>
                  <a:gd name="T6" fmla="*/ 13 w 193"/>
                  <a:gd name="T7" fmla="*/ 8 h 162"/>
                  <a:gd name="T8" fmla="*/ 12 w 193"/>
                  <a:gd name="T9" fmla="*/ 8 h 162"/>
                  <a:gd name="T10" fmla="*/ 8 w 193"/>
                  <a:gd name="T11" fmla="*/ 1 h 162"/>
                  <a:gd name="T12" fmla="*/ 4 w 193"/>
                  <a:gd name="T13" fmla="*/ 0 h 162"/>
                  <a:gd name="T14" fmla="*/ 5 w 193"/>
                  <a:gd name="T15" fmla="*/ 2 h 162"/>
                  <a:gd name="T16" fmla="*/ 7 w 193"/>
                  <a:gd name="T17" fmla="*/ 7 h 162"/>
                  <a:gd name="T18" fmla="*/ 5 w 193"/>
                  <a:gd name="T19" fmla="*/ 2 h 162"/>
                  <a:gd name="T20" fmla="*/ 3 w 193"/>
                  <a:gd name="T21" fmla="*/ 0 h 162"/>
                  <a:gd name="T22" fmla="*/ 1 w 193"/>
                  <a:gd name="T23" fmla="*/ 1 h 162"/>
                  <a:gd name="T24" fmla="*/ 5 w 193"/>
                  <a:gd name="T25" fmla="*/ 10 h 162"/>
                  <a:gd name="T26" fmla="*/ 5 w 193"/>
                  <a:gd name="T27" fmla="*/ 10 h 162"/>
                  <a:gd name="T28" fmla="*/ 0 w 193"/>
                  <a:gd name="T29" fmla="*/ 0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93" h="162">
                    <a:moveTo>
                      <a:pt x="0" y="15"/>
                    </a:moveTo>
                    <a:lnTo>
                      <a:pt x="46" y="0"/>
                    </a:lnTo>
                    <a:lnTo>
                      <a:pt x="134" y="23"/>
                    </a:lnTo>
                    <a:lnTo>
                      <a:pt x="193" y="141"/>
                    </a:lnTo>
                    <a:lnTo>
                      <a:pt x="183" y="142"/>
                    </a:lnTo>
                    <a:lnTo>
                      <a:pt x="126" y="28"/>
                    </a:lnTo>
                    <a:lnTo>
                      <a:pt x="51" y="8"/>
                    </a:lnTo>
                    <a:lnTo>
                      <a:pt x="77" y="41"/>
                    </a:lnTo>
                    <a:lnTo>
                      <a:pt x="110" y="113"/>
                    </a:lnTo>
                    <a:lnTo>
                      <a:pt x="77" y="47"/>
                    </a:lnTo>
                    <a:lnTo>
                      <a:pt x="46" y="13"/>
                    </a:lnTo>
                    <a:lnTo>
                      <a:pt x="12" y="25"/>
                    </a:lnTo>
                    <a:lnTo>
                      <a:pt x="76" y="162"/>
                    </a:lnTo>
                    <a:lnTo>
                      <a:pt x="66" y="16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8" name="Freeform 63"/>
              <p:cNvSpPr>
                <a:spLocks/>
              </p:cNvSpPr>
              <p:nvPr/>
            </p:nvSpPr>
            <p:spPr bwMode="auto">
              <a:xfrm>
                <a:off x="4950" y="1100"/>
                <a:ext cx="281" cy="331"/>
              </a:xfrm>
              <a:custGeom>
                <a:avLst/>
                <a:gdLst>
                  <a:gd name="T0" fmla="*/ 0 w 562"/>
                  <a:gd name="T1" fmla="*/ 0 h 662"/>
                  <a:gd name="T2" fmla="*/ 8 w 562"/>
                  <a:gd name="T3" fmla="*/ 5 h 662"/>
                  <a:gd name="T4" fmla="*/ 11 w 562"/>
                  <a:gd name="T5" fmla="*/ 13 h 662"/>
                  <a:gd name="T6" fmla="*/ 13 w 562"/>
                  <a:gd name="T7" fmla="*/ 16 h 662"/>
                  <a:gd name="T8" fmla="*/ 18 w 562"/>
                  <a:gd name="T9" fmla="*/ 19 h 662"/>
                  <a:gd name="T10" fmla="*/ 20 w 562"/>
                  <a:gd name="T11" fmla="*/ 22 h 662"/>
                  <a:gd name="T12" fmla="*/ 26 w 562"/>
                  <a:gd name="T13" fmla="*/ 25 h 662"/>
                  <a:gd name="T14" fmla="*/ 32 w 562"/>
                  <a:gd name="T15" fmla="*/ 32 h 662"/>
                  <a:gd name="T16" fmla="*/ 36 w 562"/>
                  <a:gd name="T17" fmla="*/ 42 h 662"/>
                  <a:gd name="T18" fmla="*/ 34 w 562"/>
                  <a:gd name="T19" fmla="*/ 42 h 662"/>
                  <a:gd name="T20" fmla="*/ 31 w 562"/>
                  <a:gd name="T21" fmla="*/ 33 h 662"/>
                  <a:gd name="T22" fmla="*/ 25 w 562"/>
                  <a:gd name="T23" fmla="*/ 26 h 662"/>
                  <a:gd name="T24" fmla="*/ 19 w 562"/>
                  <a:gd name="T25" fmla="*/ 23 h 662"/>
                  <a:gd name="T26" fmla="*/ 18 w 562"/>
                  <a:gd name="T27" fmla="*/ 27 h 662"/>
                  <a:gd name="T28" fmla="*/ 18 w 562"/>
                  <a:gd name="T29" fmla="*/ 24 h 662"/>
                  <a:gd name="T30" fmla="*/ 16 w 562"/>
                  <a:gd name="T31" fmla="*/ 21 h 662"/>
                  <a:gd name="T32" fmla="*/ 12 w 562"/>
                  <a:gd name="T33" fmla="*/ 19 h 662"/>
                  <a:gd name="T34" fmla="*/ 18 w 562"/>
                  <a:gd name="T35" fmla="*/ 21 h 662"/>
                  <a:gd name="T36" fmla="*/ 16 w 562"/>
                  <a:gd name="T37" fmla="*/ 19 h 662"/>
                  <a:gd name="T38" fmla="*/ 12 w 562"/>
                  <a:gd name="T39" fmla="*/ 16 h 662"/>
                  <a:gd name="T40" fmla="*/ 10 w 562"/>
                  <a:gd name="T41" fmla="*/ 12 h 662"/>
                  <a:gd name="T42" fmla="*/ 7 w 562"/>
                  <a:gd name="T43" fmla="*/ 5 h 662"/>
                  <a:gd name="T44" fmla="*/ 1 w 562"/>
                  <a:gd name="T45" fmla="*/ 2 h 662"/>
                  <a:gd name="T46" fmla="*/ 0 w 562"/>
                  <a:gd name="T47" fmla="*/ 0 h 6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62" h="662">
                    <a:moveTo>
                      <a:pt x="0" y="0"/>
                    </a:moveTo>
                    <a:lnTo>
                      <a:pt x="113" y="65"/>
                    </a:lnTo>
                    <a:lnTo>
                      <a:pt x="167" y="194"/>
                    </a:lnTo>
                    <a:lnTo>
                      <a:pt x="199" y="245"/>
                    </a:lnTo>
                    <a:lnTo>
                      <a:pt x="278" y="297"/>
                    </a:lnTo>
                    <a:lnTo>
                      <a:pt x="307" y="343"/>
                    </a:lnTo>
                    <a:lnTo>
                      <a:pt x="408" y="392"/>
                    </a:lnTo>
                    <a:lnTo>
                      <a:pt x="502" y="506"/>
                    </a:lnTo>
                    <a:lnTo>
                      <a:pt x="562" y="657"/>
                    </a:lnTo>
                    <a:lnTo>
                      <a:pt x="541" y="662"/>
                    </a:lnTo>
                    <a:lnTo>
                      <a:pt x="487" y="519"/>
                    </a:lnTo>
                    <a:lnTo>
                      <a:pt x="400" y="407"/>
                    </a:lnTo>
                    <a:lnTo>
                      <a:pt x="291" y="361"/>
                    </a:lnTo>
                    <a:lnTo>
                      <a:pt x="278" y="431"/>
                    </a:lnTo>
                    <a:lnTo>
                      <a:pt x="278" y="372"/>
                    </a:lnTo>
                    <a:lnTo>
                      <a:pt x="251" y="328"/>
                    </a:lnTo>
                    <a:lnTo>
                      <a:pt x="188" y="295"/>
                    </a:lnTo>
                    <a:lnTo>
                      <a:pt x="278" y="331"/>
                    </a:lnTo>
                    <a:lnTo>
                      <a:pt x="256" y="297"/>
                    </a:lnTo>
                    <a:lnTo>
                      <a:pt x="186" y="251"/>
                    </a:lnTo>
                    <a:lnTo>
                      <a:pt x="149" y="186"/>
                    </a:lnTo>
                    <a:lnTo>
                      <a:pt x="106" y="76"/>
                    </a:lnTo>
                    <a:lnTo>
                      <a:pt x="1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9" name="Freeform 64"/>
              <p:cNvSpPr>
                <a:spLocks/>
              </p:cNvSpPr>
              <p:nvPr/>
            </p:nvSpPr>
            <p:spPr bwMode="auto">
              <a:xfrm>
                <a:off x="5035" y="1316"/>
                <a:ext cx="24" cy="23"/>
              </a:xfrm>
              <a:custGeom>
                <a:avLst/>
                <a:gdLst>
                  <a:gd name="T0" fmla="*/ 0 w 49"/>
                  <a:gd name="T1" fmla="*/ 0 h 46"/>
                  <a:gd name="T2" fmla="*/ 0 w 49"/>
                  <a:gd name="T3" fmla="*/ 2 h 46"/>
                  <a:gd name="T4" fmla="*/ 3 w 49"/>
                  <a:gd name="T5" fmla="*/ 3 h 46"/>
                  <a:gd name="T6" fmla="*/ 1 w 49"/>
                  <a:gd name="T7" fmla="*/ 1 h 46"/>
                  <a:gd name="T8" fmla="*/ 0 w 49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6">
                    <a:moveTo>
                      <a:pt x="0" y="0"/>
                    </a:moveTo>
                    <a:lnTo>
                      <a:pt x="10" y="20"/>
                    </a:lnTo>
                    <a:lnTo>
                      <a:pt x="49" y="46"/>
                    </a:lnTo>
                    <a:lnTo>
                      <a:pt x="2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0" name="Freeform 65"/>
              <p:cNvSpPr>
                <a:spLocks/>
              </p:cNvSpPr>
              <p:nvPr/>
            </p:nvSpPr>
            <p:spPr bwMode="auto">
              <a:xfrm>
                <a:off x="4954" y="1316"/>
                <a:ext cx="138" cy="159"/>
              </a:xfrm>
              <a:custGeom>
                <a:avLst/>
                <a:gdLst>
                  <a:gd name="T0" fmla="*/ 3 w 276"/>
                  <a:gd name="T1" fmla="*/ 1 h 319"/>
                  <a:gd name="T2" fmla="*/ 6 w 276"/>
                  <a:gd name="T3" fmla="*/ 4 h 319"/>
                  <a:gd name="T4" fmla="*/ 8 w 276"/>
                  <a:gd name="T5" fmla="*/ 6 h 319"/>
                  <a:gd name="T6" fmla="*/ 9 w 276"/>
                  <a:gd name="T7" fmla="*/ 10 h 319"/>
                  <a:gd name="T8" fmla="*/ 10 w 276"/>
                  <a:gd name="T9" fmla="*/ 10 h 319"/>
                  <a:gd name="T10" fmla="*/ 10 w 276"/>
                  <a:gd name="T11" fmla="*/ 12 h 319"/>
                  <a:gd name="T12" fmla="*/ 5 w 276"/>
                  <a:gd name="T13" fmla="*/ 8 h 319"/>
                  <a:gd name="T14" fmla="*/ 0 w 276"/>
                  <a:gd name="T15" fmla="*/ 4 h 319"/>
                  <a:gd name="T16" fmla="*/ 2 w 276"/>
                  <a:gd name="T17" fmla="*/ 7 h 319"/>
                  <a:gd name="T18" fmla="*/ 7 w 276"/>
                  <a:gd name="T19" fmla="*/ 11 h 319"/>
                  <a:gd name="T20" fmla="*/ 11 w 276"/>
                  <a:gd name="T21" fmla="*/ 16 h 319"/>
                  <a:gd name="T22" fmla="*/ 15 w 276"/>
                  <a:gd name="T23" fmla="*/ 19 h 319"/>
                  <a:gd name="T24" fmla="*/ 18 w 276"/>
                  <a:gd name="T25" fmla="*/ 19 h 319"/>
                  <a:gd name="T26" fmla="*/ 13 w 276"/>
                  <a:gd name="T27" fmla="*/ 16 h 319"/>
                  <a:gd name="T28" fmla="*/ 11 w 276"/>
                  <a:gd name="T29" fmla="*/ 10 h 319"/>
                  <a:gd name="T30" fmla="*/ 14 w 276"/>
                  <a:gd name="T31" fmla="*/ 8 h 319"/>
                  <a:gd name="T32" fmla="*/ 10 w 276"/>
                  <a:gd name="T33" fmla="*/ 9 h 319"/>
                  <a:gd name="T34" fmla="*/ 10 w 276"/>
                  <a:gd name="T35" fmla="*/ 9 h 319"/>
                  <a:gd name="T36" fmla="*/ 9 w 276"/>
                  <a:gd name="T37" fmla="*/ 5 h 319"/>
                  <a:gd name="T38" fmla="*/ 7 w 276"/>
                  <a:gd name="T39" fmla="*/ 4 h 319"/>
                  <a:gd name="T40" fmla="*/ 5 w 276"/>
                  <a:gd name="T41" fmla="*/ 1 h 319"/>
                  <a:gd name="T42" fmla="*/ 5 w 276"/>
                  <a:gd name="T43" fmla="*/ 0 h 319"/>
                  <a:gd name="T44" fmla="*/ 4 w 276"/>
                  <a:gd name="T45" fmla="*/ 0 h 319"/>
                  <a:gd name="T46" fmla="*/ 3 w 276"/>
                  <a:gd name="T47" fmla="*/ 0 h 319"/>
                  <a:gd name="T48" fmla="*/ 3 w 276"/>
                  <a:gd name="T49" fmla="*/ 1 h 3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76" h="319">
                    <a:moveTo>
                      <a:pt x="44" y="23"/>
                    </a:moveTo>
                    <a:lnTo>
                      <a:pt x="87" y="64"/>
                    </a:lnTo>
                    <a:lnTo>
                      <a:pt x="116" y="105"/>
                    </a:lnTo>
                    <a:lnTo>
                      <a:pt x="139" y="160"/>
                    </a:lnTo>
                    <a:lnTo>
                      <a:pt x="147" y="165"/>
                    </a:lnTo>
                    <a:lnTo>
                      <a:pt x="147" y="206"/>
                    </a:lnTo>
                    <a:lnTo>
                      <a:pt x="80" y="131"/>
                    </a:lnTo>
                    <a:lnTo>
                      <a:pt x="0" y="75"/>
                    </a:lnTo>
                    <a:lnTo>
                      <a:pt x="25" y="124"/>
                    </a:lnTo>
                    <a:lnTo>
                      <a:pt x="105" y="190"/>
                    </a:lnTo>
                    <a:lnTo>
                      <a:pt x="165" y="262"/>
                    </a:lnTo>
                    <a:lnTo>
                      <a:pt x="240" y="319"/>
                    </a:lnTo>
                    <a:lnTo>
                      <a:pt x="276" y="306"/>
                    </a:lnTo>
                    <a:lnTo>
                      <a:pt x="208" y="268"/>
                    </a:lnTo>
                    <a:lnTo>
                      <a:pt x="165" y="165"/>
                    </a:lnTo>
                    <a:lnTo>
                      <a:pt x="217" y="141"/>
                    </a:lnTo>
                    <a:lnTo>
                      <a:pt x="159" y="154"/>
                    </a:lnTo>
                    <a:lnTo>
                      <a:pt x="145" y="149"/>
                    </a:lnTo>
                    <a:lnTo>
                      <a:pt x="129" y="95"/>
                    </a:lnTo>
                    <a:lnTo>
                      <a:pt x="109" y="64"/>
                    </a:lnTo>
                    <a:lnTo>
                      <a:pt x="72" y="23"/>
                    </a:lnTo>
                    <a:lnTo>
                      <a:pt x="67" y="12"/>
                    </a:lnTo>
                    <a:lnTo>
                      <a:pt x="54" y="0"/>
                    </a:lnTo>
                    <a:lnTo>
                      <a:pt x="46" y="10"/>
                    </a:lnTo>
                    <a:lnTo>
                      <a:pt x="44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" name="Freeform 66"/>
              <p:cNvSpPr>
                <a:spLocks/>
              </p:cNvSpPr>
              <p:nvPr/>
            </p:nvSpPr>
            <p:spPr bwMode="auto">
              <a:xfrm>
                <a:off x="4729" y="1059"/>
                <a:ext cx="91" cy="17"/>
              </a:xfrm>
              <a:custGeom>
                <a:avLst/>
                <a:gdLst>
                  <a:gd name="T0" fmla="*/ 1 w 181"/>
                  <a:gd name="T1" fmla="*/ 0 h 33"/>
                  <a:gd name="T2" fmla="*/ 5 w 181"/>
                  <a:gd name="T3" fmla="*/ 1 h 33"/>
                  <a:gd name="T4" fmla="*/ 11 w 181"/>
                  <a:gd name="T5" fmla="*/ 1 h 33"/>
                  <a:gd name="T6" fmla="*/ 12 w 181"/>
                  <a:gd name="T7" fmla="*/ 2 h 33"/>
                  <a:gd name="T8" fmla="*/ 7 w 181"/>
                  <a:gd name="T9" fmla="*/ 3 h 33"/>
                  <a:gd name="T10" fmla="*/ 3 w 181"/>
                  <a:gd name="T11" fmla="*/ 2 h 33"/>
                  <a:gd name="T12" fmla="*/ 1 w 181"/>
                  <a:gd name="T13" fmla="*/ 2 h 33"/>
                  <a:gd name="T14" fmla="*/ 0 w 181"/>
                  <a:gd name="T15" fmla="*/ 1 h 33"/>
                  <a:gd name="T16" fmla="*/ 1 w 181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1" h="33">
                    <a:moveTo>
                      <a:pt x="16" y="0"/>
                    </a:moveTo>
                    <a:lnTo>
                      <a:pt x="78" y="10"/>
                    </a:lnTo>
                    <a:lnTo>
                      <a:pt x="176" y="10"/>
                    </a:lnTo>
                    <a:lnTo>
                      <a:pt x="181" y="26"/>
                    </a:lnTo>
                    <a:lnTo>
                      <a:pt x="111" y="33"/>
                    </a:lnTo>
                    <a:lnTo>
                      <a:pt x="45" y="31"/>
                    </a:lnTo>
                    <a:lnTo>
                      <a:pt x="3" y="23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" name="Freeform 67"/>
              <p:cNvSpPr>
                <a:spLocks/>
              </p:cNvSpPr>
              <p:nvPr/>
            </p:nvSpPr>
            <p:spPr bwMode="auto">
              <a:xfrm>
                <a:off x="4657" y="1180"/>
                <a:ext cx="94" cy="488"/>
              </a:xfrm>
              <a:custGeom>
                <a:avLst/>
                <a:gdLst>
                  <a:gd name="T0" fmla="*/ 7 w 186"/>
                  <a:gd name="T1" fmla="*/ 1 h 977"/>
                  <a:gd name="T2" fmla="*/ 5 w 186"/>
                  <a:gd name="T3" fmla="*/ 0 h 977"/>
                  <a:gd name="T4" fmla="*/ 5 w 186"/>
                  <a:gd name="T5" fmla="*/ 1 h 977"/>
                  <a:gd name="T6" fmla="*/ 6 w 186"/>
                  <a:gd name="T7" fmla="*/ 2 h 977"/>
                  <a:gd name="T8" fmla="*/ 6 w 186"/>
                  <a:gd name="T9" fmla="*/ 3 h 977"/>
                  <a:gd name="T10" fmla="*/ 7 w 186"/>
                  <a:gd name="T11" fmla="*/ 5 h 977"/>
                  <a:gd name="T12" fmla="*/ 9 w 186"/>
                  <a:gd name="T13" fmla="*/ 5 h 977"/>
                  <a:gd name="T14" fmla="*/ 7 w 186"/>
                  <a:gd name="T15" fmla="*/ 7 h 977"/>
                  <a:gd name="T16" fmla="*/ 9 w 186"/>
                  <a:gd name="T17" fmla="*/ 15 h 977"/>
                  <a:gd name="T18" fmla="*/ 9 w 186"/>
                  <a:gd name="T19" fmla="*/ 16 h 977"/>
                  <a:gd name="T20" fmla="*/ 9 w 186"/>
                  <a:gd name="T21" fmla="*/ 17 h 977"/>
                  <a:gd name="T22" fmla="*/ 9 w 186"/>
                  <a:gd name="T23" fmla="*/ 16 h 977"/>
                  <a:gd name="T24" fmla="*/ 8 w 186"/>
                  <a:gd name="T25" fmla="*/ 15 h 977"/>
                  <a:gd name="T26" fmla="*/ 8 w 186"/>
                  <a:gd name="T27" fmla="*/ 13 h 977"/>
                  <a:gd name="T28" fmla="*/ 7 w 186"/>
                  <a:gd name="T29" fmla="*/ 12 h 977"/>
                  <a:gd name="T30" fmla="*/ 7 w 186"/>
                  <a:gd name="T31" fmla="*/ 11 h 977"/>
                  <a:gd name="T32" fmla="*/ 7 w 186"/>
                  <a:gd name="T33" fmla="*/ 11 h 977"/>
                  <a:gd name="T34" fmla="*/ 6 w 186"/>
                  <a:gd name="T35" fmla="*/ 11 h 977"/>
                  <a:gd name="T36" fmla="*/ 6 w 186"/>
                  <a:gd name="T37" fmla="*/ 13 h 977"/>
                  <a:gd name="T38" fmla="*/ 7 w 186"/>
                  <a:gd name="T39" fmla="*/ 17 h 977"/>
                  <a:gd name="T40" fmla="*/ 8 w 186"/>
                  <a:gd name="T41" fmla="*/ 22 h 977"/>
                  <a:gd name="T42" fmla="*/ 9 w 186"/>
                  <a:gd name="T43" fmla="*/ 30 h 977"/>
                  <a:gd name="T44" fmla="*/ 10 w 186"/>
                  <a:gd name="T45" fmla="*/ 38 h 977"/>
                  <a:gd name="T46" fmla="*/ 11 w 186"/>
                  <a:gd name="T47" fmla="*/ 45 h 977"/>
                  <a:gd name="T48" fmla="*/ 11 w 186"/>
                  <a:gd name="T49" fmla="*/ 51 h 977"/>
                  <a:gd name="T50" fmla="*/ 12 w 186"/>
                  <a:gd name="T51" fmla="*/ 57 h 977"/>
                  <a:gd name="T52" fmla="*/ 12 w 186"/>
                  <a:gd name="T53" fmla="*/ 61 h 977"/>
                  <a:gd name="T54" fmla="*/ 10 w 186"/>
                  <a:gd name="T55" fmla="*/ 46 h 977"/>
                  <a:gd name="T56" fmla="*/ 9 w 186"/>
                  <a:gd name="T57" fmla="*/ 35 h 977"/>
                  <a:gd name="T58" fmla="*/ 8 w 186"/>
                  <a:gd name="T59" fmla="*/ 27 h 977"/>
                  <a:gd name="T60" fmla="*/ 6 w 186"/>
                  <a:gd name="T61" fmla="*/ 19 h 977"/>
                  <a:gd name="T62" fmla="*/ 6 w 186"/>
                  <a:gd name="T63" fmla="*/ 15 h 977"/>
                  <a:gd name="T64" fmla="*/ 5 w 186"/>
                  <a:gd name="T65" fmla="*/ 12 h 977"/>
                  <a:gd name="T66" fmla="*/ 5 w 186"/>
                  <a:gd name="T67" fmla="*/ 10 h 977"/>
                  <a:gd name="T68" fmla="*/ 6 w 186"/>
                  <a:gd name="T69" fmla="*/ 8 h 977"/>
                  <a:gd name="T70" fmla="*/ 6 w 186"/>
                  <a:gd name="T71" fmla="*/ 6 h 977"/>
                  <a:gd name="T72" fmla="*/ 6 w 186"/>
                  <a:gd name="T73" fmla="*/ 6 h 977"/>
                  <a:gd name="T74" fmla="*/ 5 w 186"/>
                  <a:gd name="T75" fmla="*/ 4 h 977"/>
                  <a:gd name="T76" fmla="*/ 4 w 186"/>
                  <a:gd name="T77" fmla="*/ 3 h 977"/>
                  <a:gd name="T78" fmla="*/ 3 w 186"/>
                  <a:gd name="T79" fmla="*/ 3 h 977"/>
                  <a:gd name="T80" fmla="*/ 2 w 186"/>
                  <a:gd name="T81" fmla="*/ 3 h 977"/>
                  <a:gd name="T82" fmla="*/ 1 w 186"/>
                  <a:gd name="T83" fmla="*/ 4 h 977"/>
                  <a:gd name="T84" fmla="*/ 1 w 186"/>
                  <a:gd name="T85" fmla="*/ 5 h 977"/>
                  <a:gd name="T86" fmla="*/ 0 w 186"/>
                  <a:gd name="T87" fmla="*/ 6 h 977"/>
                  <a:gd name="T88" fmla="*/ 1 w 186"/>
                  <a:gd name="T89" fmla="*/ 5 h 977"/>
                  <a:gd name="T90" fmla="*/ 1 w 186"/>
                  <a:gd name="T91" fmla="*/ 3 h 977"/>
                  <a:gd name="T92" fmla="*/ 2 w 186"/>
                  <a:gd name="T93" fmla="*/ 1 h 977"/>
                  <a:gd name="T94" fmla="*/ 3 w 186"/>
                  <a:gd name="T95" fmla="*/ 1 h 977"/>
                  <a:gd name="T96" fmla="*/ 6 w 186"/>
                  <a:gd name="T97" fmla="*/ 0 h 977"/>
                  <a:gd name="T98" fmla="*/ 7 w 186"/>
                  <a:gd name="T99" fmla="*/ 1 h 97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86" h="977">
                    <a:moveTo>
                      <a:pt x="108" y="21"/>
                    </a:moveTo>
                    <a:lnTo>
                      <a:pt x="80" y="13"/>
                    </a:lnTo>
                    <a:lnTo>
                      <a:pt x="80" y="28"/>
                    </a:lnTo>
                    <a:lnTo>
                      <a:pt x="95" y="34"/>
                    </a:lnTo>
                    <a:lnTo>
                      <a:pt x="86" y="49"/>
                    </a:lnTo>
                    <a:lnTo>
                      <a:pt x="101" y="80"/>
                    </a:lnTo>
                    <a:lnTo>
                      <a:pt x="132" y="87"/>
                    </a:lnTo>
                    <a:lnTo>
                      <a:pt x="111" y="113"/>
                    </a:lnTo>
                    <a:lnTo>
                      <a:pt x="135" y="245"/>
                    </a:lnTo>
                    <a:lnTo>
                      <a:pt x="139" y="267"/>
                    </a:lnTo>
                    <a:lnTo>
                      <a:pt x="135" y="273"/>
                    </a:lnTo>
                    <a:lnTo>
                      <a:pt x="131" y="267"/>
                    </a:lnTo>
                    <a:lnTo>
                      <a:pt x="121" y="252"/>
                    </a:lnTo>
                    <a:lnTo>
                      <a:pt x="114" y="219"/>
                    </a:lnTo>
                    <a:lnTo>
                      <a:pt x="108" y="195"/>
                    </a:lnTo>
                    <a:lnTo>
                      <a:pt x="101" y="185"/>
                    </a:lnTo>
                    <a:lnTo>
                      <a:pt x="98" y="185"/>
                    </a:lnTo>
                    <a:lnTo>
                      <a:pt x="95" y="191"/>
                    </a:lnTo>
                    <a:lnTo>
                      <a:pt x="95" y="208"/>
                    </a:lnTo>
                    <a:lnTo>
                      <a:pt x="101" y="273"/>
                    </a:lnTo>
                    <a:lnTo>
                      <a:pt x="114" y="366"/>
                    </a:lnTo>
                    <a:lnTo>
                      <a:pt x="135" y="494"/>
                    </a:lnTo>
                    <a:lnTo>
                      <a:pt x="153" y="615"/>
                    </a:lnTo>
                    <a:lnTo>
                      <a:pt x="163" y="724"/>
                    </a:lnTo>
                    <a:lnTo>
                      <a:pt x="171" y="819"/>
                    </a:lnTo>
                    <a:lnTo>
                      <a:pt x="180" y="915"/>
                    </a:lnTo>
                    <a:lnTo>
                      <a:pt x="186" y="977"/>
                    </a:lnTo>
                    <a:lnTo>
                      <a:pt x="158" y="749"/>
                    </a:lnTo>
                    <a:lnTo>
                      <a:pt x="135" y="574"/>
                    </a:lnTo>
                    <a:lnTo>
                      <a:pt x="116" y="433"/>
                    </a:lnTo>
                    <a:lnTo>
                      <a:pt x="95" y="309"/>
                    </a:lnTo>
                    <a:lnTo>
                      <a:pt x="82" y="242"/>
                    </a:lnTo>
                    <a:lnTo>
                      <a:pt x="80" y="198"/>
                    </a:lnTo>
                    <a:lnTo>
                      <a:pt x="80" y="164"/>
                    </a:lnTo>
                    <a:lnTo>
                      <a:pt x="86" y="134"/>
                    </a:lnTo>
                    <a:lnTo>
                      <a:pt x="95" y="106"/>
                    </a:lnTo>
                    <a:lnTo>
                      <a:pt x="86" y="97"/>
                    </a:lnTo>
                    <a:lnTo>
                      <a:pt x="75" y="74"/>
                    </a:lnTo>
                    <a:lnTo>
                      <a:pt x="62" y="61"/>
                    </a:lnTo>
                    <a:lnTo>
                      <a:pt x="39" y="51"/>
                    </a:lnTo>
                    <a:lnTo>
                      <a:pt x="31" y="51"/>
                    </a:lnTo>
                    <a:lnTo>
                      <a:pt x="15" y="70"/>
                    </a:lnTo>
                    <a:lnTo>
                      <a:pt x="6" y="93"/>
                    </a:lnTo>
                    <a:lnTo>
                      <a:pt x="0" y="108"/>
                    </a:lnTo>
                    <a:lnTo>
                      <a:pt x="6" y="80"/>
                    </a:lnTo>
                    <a:lnTo>
                      <a:pt x="15" y="54"/>
                    </a:lnTo>
                    <a:lnTo>
                      <a:pt x="29" y="30"/>
                    </a:lnTo>
                    <a:lnTo>
                      <a:pt x="39" y="17"/>
                    </a:lnTo>
                    <a:lnTo>
                      <a:pt x="91" y="0"/>
                    </a:lnTo>
                    <a:lnTo>
                      <a:pt x="10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" name="Freeform 68"/>
              <p:cNvSpPr>
                <a:spLocks/>
              </p:cNvSpPr>
              <p:nvPr/>
            </p:nvSpPr>
            <p:spPr bwMode="auto">
              <a:xfrm>
                <a:off x="4703" y="1180"/>
                <a:ext cx="133" cy="515"/>
              </a:xfrm>
              <a:custGeom>
                <a:avLst/>
                <a:gdLst>
                  <a:gd name="T0" fmla="*/ 0 w 265"/>
                  <a:gd name="T1" fmla="*/ 0 h 1031"/>
                  <a:gd name="T2" fmla="*/ 2 w 265"/>
                  <a:gd name="T3" fmla="*/ 0 h 1031"/>
                  <a:gd name="T4" fmla="*/ 4 w 265"/>
                  <a:gd name="T5" fmla="*/ 1 h 1031"/>
                  <a:gd name="T6" fmla="*/ 3 w 265"/>
                  <a:gd name="T7" fmla="*/ 5 h 1031"/>
                  <a:gd name="T8" fmla="*/ 3 w 265"/>
                  <a:gd name="T9" fmla="*/ 6 h 1031"/>
                  <a:gd name="T10" fmla="*/ 4 w 265"/>
                  <a:gd name="T11" fmla="*/ 6 h 1031"/>
                  <a:gd name="T12" fmla="*/ 5 w 265"/>
                  <a:gd name="T13" fmla="*/ 8 h 1031"/>
                  <a:gd name="T14" fmla="*/ 6 w 265"/>
                  <a:gd name="T15" fmla="*/ 12 h 1031"/>
                  <a:gd name="T16" fmla="*/ 8 w 265"/>
                  <a:gd name="T17" fmla="*/ 20 h 1031"/>
                  <a:gd name="T18" fmla="*/ 10 w 265"/>
                  <a:gd name="T19" fmla="*/ 35 h 1031"/>
                  <a:gd name="T20" fmla="*/ 12 w 265"/>
                  <a:gd name="T21" fmla="*/ 45 h 1031"/>
                  <a:gd name="T22" fmla="*/ 15 w 265"/>
                  <a:gd name="T23" fmla="*/ 55 h 1031"/>
                  <a:gd name="T24" fmla="*/ 16 w 265"/>
                  <a:gd name="T25" fmla="*/ 62 h 1031"/>
                  <a:gd name="T26" fmla="*/ 17 w 265"/>
                  <a:gd name="T27" fmla="*/ 64 h 1031"/>
                  <a:gd name="T28" fmla="*/ 16 w 265"/>
                  <a:gd name="T29" fmla="*/ 64 h 1031"/>
                  <a:gd name="T30" fmla="*/ 13 w 265"/>
                  <a:gd name="T31" fmla="*/ 52 h 1031"/>
                  <a:gd name="T32" fmla="*/ 11 w 265"/>
                  <a:gd name="T33" fmla="*/ 42 h 1031"/>
                  <a:gd name="T34" fmla="*/ 9 w 265"/>
                  <a:gd name="T35" fmla="*/ 34 h 1031"/>
                  <a:gd name="T36" fmla="*/ 8 w 265"/>
                  <a:gd name="T37" fmla="*/ 25 h 1031"/>
                  <a:gd name="T38" fmla="*/ 7 w 265"/>
                  <a:gd name="T39" fmla="*/ 18 h 1031"/>
                  <a:gd name="T40" fmla="*/ 5 w 265"/>
                  <a:gd name="T41" fmla="*/ 13 h 1031"/>
                  <a:gd name="T42" fmla="*/ 4 w 265"/>
                  <a:gd name="T43" fmla="*/ 9 h 1031"/>
                  <a:gd name="T44" fmla="*/ 3 w 265"/>
                  <a:gd name="T45" fmla="*/ 8 h 1031"/>
                  <a:gd name="T46" fmla="*/ 2 w 265"/>
                  <a:gd name="T47" fmla="*/ 7 h 1031"/>
                  <a:gd name="T48" fmla="*/ 2 w 265"/>
                  <a:gd name="T49" fmla="*/ 5 h 1031"/>
                  <a:gd name="T50" fmla="*/ 1 w 265"/>
                  <a:gd name="T51" fmla="*/ 3 h 1031"/>
                  <a:gd name="T52" fmla="*/ 1 w 265"/>
                  <a:gd name="T53" fmla="*/ 1 h 1031"/>
                  <a:gd name="T54" fmla="*/ 0 w 265"/>
                  <a:gd name="T55" fmla="*/ 0 h 10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65" h="1031">
                    <a:moveTo>
                      <a:pt x="0" y="0"/>
                    </a:moveTo>
                    <a:lnTo>
                      <a:pt x="30" y="8"/>
                    </a:lnTo>
                    <a:lnTo>
                      <a:pt x="54" y="25"/>
                    </a:lnTo>
                    <a:lnTo>
                      <a:pt x="41" y="87"/>
                    </a:lnTo>
                    <a:lnTo>
                      <a:pt x="35" y="100"/>
                    </a:lnTo>
                    <a:lnTo>
                      <a:pt x="54" y="108"/>
                    </a:lnTo>
                    <a:lnTo>
                      <a:pt x="75" y="142"/>
                    </a:lnTo>
                    <a:lnTo>
                      <a:pt x="95" y="204"/>
                    </a:lnTo>
                    <a:lnTo>
                      <a:pt x="121" y="332"/>
                    </a:lnTo>
                    <a:lnTo>
                      <a:pt x="156" y="564"/>
                    </a:lnTo>
                    <a:lnTo>
                      <a:pt x="188" y="724"/>
                    </a:lnTo>
                    <a:lnTo>
                      <a:pt x="226" y="884"/>
                    </a:lnTo>
                    <a:lnTo>
                      <a:pt x="254" y="997"/>
                    </a:lnTo>
                    <a:lnTo>
                      <a:pt x="265" y="1031"/>
                    </a:lnTo>
                    <a:lnTo>
                      <a:pt x="247" y="1026"/>
                    </a:lnTo>
                    <a:lnTo>
                      <a:pt x="200" y="843"/>
                    </a:lnTo>
                    <a:lnTo>
                      <a:pt x="164" y="682"/>
                    </a:lnTo>
                    <a:lnTo>
                      <a:pt x="139" y="554"/>
                    </a:lnTo>
                    <a:lnTo>
                      <a:pt x="118" y="414"/>
                    </a:lnTo>
                    <a:lnTo>
                      <a:pt x="100" y="289"/>
                    </a:lnTo>
                    <a:lnTo>
                      <a:pt x="80" y="209"/>
                    </a:lnTo>
                    <a:lnTo>
                      <a:pt x="59" y="159"/>
                    </a:lnTo>
                    <a:lnTo>
                      <a:pt x="40" y="133"/>
                    </a:lnTo>
                    <a:lnTo>
                      <a:pt x="17" y="113"/>
                    </a:lnTo>
                    <a:lnTo>
                      <a:pt x="20" y="87"/>
                    </a:lnTo>
                    <a:lnTo>
                      <a:pt x="10" y="49"/>
                    </a:lnTo>
                    <a:lnTo>
                      <a:pt x="15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" name="Freeform 69"/>
              <p:cNvSpPr>
                <a:spLocks/>
              </p:cNvSpPr>
              <p:nvPr/>
            </p:nvSpPr>
            <p:spPr bwMode="auto">
              <a:xfrm>
                <a:off x="4760" y="1134"/>
                <a:ext cx="16" cy="82"/>
              </a:xfrm>
              <a:custGeom>
                <a:avLst/>
                <a:gdLst>
                  <a:gd name="T0" fmla="*/ 2 w 31"/>
                  <a:gd name="T1" fmla="*/ 0 h 165"/>
                  <a:gd name="T2" fmla="*/ 2 w 31"/>
                  <a:gd name="T3" fmla="*/ 2 h 165"/>
                  <a:gd name="T4" fmla="*/ 2 w 31"/>
                  <a:gd name="T5" fmla="*/ 4 h 165"/>
                  <a:gd name="T6" fmla="*/ 1 w 31"/>
                  <a:gd name="T7" fmla="*/ 7 h 165"/>
                  <a:gd name="T8" fmla="*/ 0 w 31"/>
                  <a:gd name="T9" fmla="*/ 10 h 165"/>
                  <a:gd name="T10" fmla="*/ 1 w 31"/>
                  <a:gd name="T11" fmla="*/ 8 h 165"/>
                  <a:gd name="T12" fmla="*/ 2 w 31"/>
                  <a:gd name="T13" fmla="*/ 5 h 165"/>
                  <a:gd name="T14" fmla="*/ 2 w 31"/>
                  <a:gd name="T15" fmla="*/ 2 h 165"/>
                  <a:gd name="T16" fmla="*/ 2 w 31"/>
                  <a:gd name="T17" fmla="*/ 0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165">
                    <a:moveTo>
                      <a:pt x="29" y="0"/>
                    </a:moveTo>
                    <a:lnTo>
                      <a:pt x="29" y="32"/>
                    </a:lnTo>
                    <a:lnTo>
                      <a:pt x="24" y="73"/>
                    </a:lnTo>
                    <a:lnTo>
                      <a:pt x="13" y="121"/>
                    </a:lnTo>
                    <a:lnTo>
                      <a:pt x="0" y="165"/>
                    </a:lnTo>
                    <a:lnTo>
                      <a:pt x="16" y="130"/>
                    </a:lnTo>
                    <a:lnTo>
                      <a:pt x="29" y="88"/>
                    </a:lnTo>
                    <a:lnTo>
                      <a:pt x="31" y="4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" name="Freeform 70"/>
              <p:cNvSpPr>
                <a:spLocks/>
              </p:cNvSpPr>
              <p:nvPr/>
            </p:nvSpPr>
            <p:spPr bwMode="auto">
              <a:xfrm>
                <a:off x="4584" y="1194"/>
                <a:ext cx="28" cy="27"/>
              </a:xfrm>
              <a:custGeom>
                <a:avLst/>
                <a:gdLst>
                  <a:gd name="T0" fmla="*/ 0 w 57"/>
                  <a:gd name="T1" fmla="*/ 0 h 54"/>
                  <a:gd name="T2" fmla="*/ 2 w 57"/>
                  <a:gd name="T3" fmla="*/ 2 h 54"/>
                  <a:gd name="T4" fmla="*/ 3 w 57"/>
                  <a:gd name="T5" fmla="*/ 4 h 54"/>
                  <a:gd name="T6" fmla="*/ 2 w 57"/>
                  <a:gd name="T7" fmla="*/ 3 h 54"/>
                  <a:gd name="T8" fmla="*/ 0 w 57"/>
                  <a:gd name="T9" fmla="*/ 1 h 54"/>
                  <a:gd name="T10" fmla="*/ 0 w 57"/>
                  <a:gd name="T11" fmla="*/ 0 h 54"/>
                  <a:gd name="T12" fmla="*/ 0 w 57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54">
                    <a:moveTo>
                      <a:pt x="14" y="0"/>
                    </a:moveTo>
                    <a:lnTo>
                      <a:pt x="32" y="24"/>
                    </a:lnTo>
                    <a:lnTo>
                      <a:pt x="57" y="54"/>
                    </a:lnTo>
                    <a:lnTo>
                      <a:pt x="32" y="34"/>
                    </a:lnTo>
                    <a:lnTo>
                      <a:pt x="14" y="1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Freeform 71"/>
              <p:cNvSpPr>
                <a:spLocks/>
              </p:cNvSpPr>
              <p:nvPr/>
            </p:nvSpPr>
            <p:spPr bwMode="auto">
              <a:xfrm>
                <a:off x="4558" y="1336"/>
                <a:ext cx="255" cy="354"/>
              </a:xfrm>
              <a:custGeom>
                <a:avLst/>
                <a:gdLst>
                  <a:gd name="T0" fmla="*/ 0 w 510"/>
                  <a:gd name="T1" fmla="*/ 0 h 708"/>
                  <a:gd name="T2" fmla="*/ 2 w 510"/>
                  <a:gd name="T3" fmla="*/ 5 h 708"/>
                  <a:gd name="T4" fmla="*/ 5 w 510"/>
                  <a:gd name="T5" fmla="*/ 8 h 708"/>
                  <a:gd name="T6" fmla="*/ 8 w 510"/>
                  <a:gd name="T7" fmla="*/ 14 h 708"/>
                  <a:gd name="T8" fmla="*/ 8 w 510"/>
                  <a:gd name="T9" fmla="*/ 22 h 708"/>
                  <a:gd name="T10" fmla="*/ 10 w 510"/>
                  <a:gd name="T11" fmla="*/ 28 h 708"/>
                  <a:gd name="T12" fmla="*/ 14 w 510"/>
                  <a:gd name="T13" fmla="*/ 30 h 708"/>
                  <a:gd name="T14" fmla="*/ 14 w 510"/>
                  <a:gd name="T15" fmla="*/ 34 h 708"/>
                  <a:gd name="T16" fmla="*/ 17 w 510"/>
                  <a:gd name="T17" fmla="*/ 39 h 708"/>
                  <a:gd name="T18" fmla="*/ 31 w 510"/>
                  <a:gd name="T19" fmla="*/ 43 h 708"/>
                  <a:gd name="T20" fmla="*/ 32 w 510"/>
                  <a:gd name="T21" fmla="*/ 45 h 708"/>
                  <a:gd name="T22" fmla="*/ 30 w 510"/>
                  <a:gd name="T23" fmla="*/ 43 h 708"/>
                  <a:gd name="T24" fmla="*/ 17 w 510"/>
                  <a:gd name="T25" fmla="*/ 40 h 708"/>
                  <a:gd name="T26" fmla="*/ 13 w 510"/>
                  <a:gd name="T27" fmla="*/ 35 h 708"/>
                  <a:gd name="T28" fmla="*/ 8 w 510"/>
                  <a:gd name="T29" fmla="*/ 34 h 708"/>
                  <a:gd name="T30" fmla="*/ 13 w 510"/>
                  <a:gd name="T31" fmla="*/ 34 h 708"/>
                  <a:gd name="T32" fmla="*/ 13 w 510"/>
                  <a:gd name="T33" fmla="*/ 31 h 708"/>
                  <a:gd name="T34" fmla="*/ 9 w 510"/>
                  <a:gd name="T35" fmla="*/ 29 h 708"/>
                  <a:gd name="T36" fmla="*/ 7 w 510"/>
                  <a:gd name="T37" fmla="*/ 22 h 708"/>
                  <a:gd name="T38" fmla="*/ 7 w 510"/>
                  <a:gd name="T39" fmla="*/ 14 h 708"/>
                  <a:gd name="T40" fmla="*/ 5 w 510"/>
                  <a:gd name="T41" fmla="*/ 8 h 708"/>
                  <a:gd name="T42" fmla="*/ 1 w 510"/>
                  <a:gd name="T43" fmla="*/ 5 h 708"/>
                  <a:gd name="T44" fmla="*/ 0 w 510"/>
                  <a:gd name="T45" fmla="*/ 0 h 7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10" h="708">
                    <a:moveTo>
                      <a:pt x="0" y="0"/>
                    </a:moveTo>
                    <a:lnTo>
                      <a:pt x="18" y="65"/>
                    </a:lnTo>
                    <a:lnTo>
                      <a:pt x="79" y="127"/>
                    </a:lnTo>
                    <a:lnTo>
                      <a:pt x="115" y="212"/>
                    </a:lnTo>
                    <a:lnTo>
                      <a:pt x="115" y="341"/>
                    </a:lnTo>
                    <a:lnTo>
                      <a:pt x="154" y="448"/>
                    </a:lnTo>
                    <a:lnTo>
                      <a:pt x="210" y="475"/>
                    </a:lnTo>
                    <a:lnTo>
                      <a:pt x="210" y="539"/>
                    </a:lnTo>
                    <a:lnTo>
                      <a:pt x="262" y="618"/>
                    </a:lnTo>
                    <a:lnTo>
                      <a:pt x="481" y="681"/>
                    </a:lnTo>
                    <a:lnTo>
                      <a:pt x="510" y="708"/>
                    </a:lnTo>
                    <a:lnTo>
                      <a:pt x="471" y="688"/>
                    </a:lnTo>
                    <a:lnTo>
                      <a:pt x="259" y="634"/>
                    </a:lnTo>
                    <a:lnTo>
                      <a:pt x="200" y="557"/>
                    </a:lnTo>
                    <a:lnTo>
                      <a:pt x="128" y="539"/>
                    </a:lnTo>
                    <a:lnTo>
                      <a:pt x="195" y="536"/>
                    </a:lnTo>
                    <a:lnTo>
                      <a:pt x="203" y="484"/>
                    </a:lnTo>
                    <a:lnTo>
                      <a:pt x="134" y="458"/>
                    </a:lnTo>
                    <a:lnTo>
                      <a:pt x="102" y="340"/>
                    </a:lnTo>
                    <a:lnTo>
                      <a:pt x="102" y="212"/>
                    </a:lnTo>
                    <a:lnTo>
                      <a:pt x="71" y="127"/>
                    </a:lnTo>
                    <a:lnTo>
                      <a:pt x="4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" name="Freeform 72"/>
              <p:cNvSpPr>
                <a:spLocks/>
              </p:cNvSpPr>
              <p:nvPr/>
            </p:nvSpPr>
            <p:spPr bwMode="auto">
              <a:xfrm>
                <a:off x="4416" y="1155"/>
                <a:ext cx="611" cy="642"/>
              </a:xfrm>
              <a:custGeom>
                <a:avLst/>
                <a:gdLst>
                  <a:gd name="T0" fmla="*/ 10 w 1222"/>
                  <a:gd name="T1" fmla="*/ 4 h 1285"/>
                  <a:gd name="T2" fmla="*/ 0 w 1222"/>
                  <a:gd name="T3" fmla="*/ 19 h 1285"/>
                  <a:gd name="T4" fmla="*/ 1 w 1222"/>
                  <a:gd name="T5" fmla="*/ 32 h 1285"/>
                  <a:gd name="T6" fmla="*/ 4 w 1222"/>
                  <a:gd name="T7" fmla="*/ 42 h 1285"/>
                  <a:gd name="T8" fmla="*/ 10 w 1222"/>
                  <a:gd name="T9" fmla="*/ 60 h 1285"/>
                  <a:gd name="T10" fmla="*/ 14 w 1222"/>
                  <a:gd name="T11" fmla="*/ 72 h 1285"/>
                  <a:gd name="T12" fmla="*/ 22 w 1222"/>
                  <a:gd name="T13" fmla="*/ 76 h 1285"/>
                  <a:gd name="T14" fmla="*/ 31 w 1222"/>
                  <a:gd name="T15" fmla="*/ 78 h 1285"/>
                  <a:gd name="T16" fmla="*/ 42 w 1222"/>
                  <a:gd name="T17" fmla="*/ 78 h 1285"/>
                  <a:gd name="T18" fmla="*/ 53 w 1222"/>
                  <a:gd name="T19" fmla="*/ 79 h 1285"/>
                  <a:gd name="T20" fmla="*/ 55 w 1222"/>
                  <a:gd name="T21" fmla="*/ 79 h 1285"/>
                  <a:gd name="T22" fmla="*/ 72 w 1222"/>
                  <a:gd name="T23" fmla="*/ 79 h 1285"/>
                  <a:gd name="T24" fmla="*/ 77 w 1222"/>
                  <a:gd name="T25" fmla="*/ 73 h 1285"/>
                  <a:gd name="T26" fmla="*/ 76 w 1222"/>
                  <a:gd name="T27" fmla="*/ 70 h 1285"/>
                  <a:gd name="T28" fmla="*/ 76 w 1222"/>
                  <a:gd name="T29" fmla="*/ 73 h 1285"/>
                  <a:gd name="T30" fmla="*/ 72 w 1222"/>
                  <a:gd name="T31" fmla="*/ 78 h 1285"/>
                  <a:gd name="T32" fmla="*/ 70 w 1222"/>
                  <a:gd name="T33" fmla="*/ 76 h 1285"/>
                  <a:gd name="T34" fmla="*/ 72 w 1222"/>
                  <a:gd name="T35" fmla="*/ 75 h 1285"/>
                  <a:gd name="T36" fmla="*/ 70 w 1222"/>
                  <a:gd name="T37" fmla="*/ 76 h 1285"/>
                  <a:gd name="T38" fmla="*/ 69 w 1222"/>
                  <a:gd name="T39" fmla="*/ 76 h 1285"/>
                  <a:gd name="T40" fmla="*/ 70 w 1222"/>
                  <a:gd name="T41" fmla="*/ 77 h 1285"/>
                  <a:gd name="T42" fmla="*/ 53 w 1222"/>
                  <a:gd name="T43" fmla="*/ 75 h 1285"/>
                  <a:gd name="T44" fmla="*/ 53 w 1222"/>
                  <a:gd name="T45" fmla="*/ 71 h 1285"/>
                  <a:gd name="T46" fmla="*/ 54 w 1222"/>
                  <a:gd name="T47" fmla="*/ 67 h 1285"/>
                  <a:gd name="T48" fmla="*/ 52 w 1222"/>
                  <a:gd name="T49" fmla="*/ 73 h 1285"/>
                  <a:gd name="T50" fmla="*/ 52 w 1222"/>
                  <a:gd name="T51" fmla="*/ 77 h 1285"/>
                  <a:gd name="T52" fmla="*/ 47 w 1222"/>
                  <a:gd name="T53" fmla="*/ 77 h 1285"/>
                  <a:gd name="T54" fmla="*/ 38 w 1222"/>
                  <a:gd name="T55" fmla="*/ 77 h 1285"/>
                  <a:gd name="T56" fmla="*/ 28 w 1222"/>
                  <a:gd name="T57" fmla="*/ 76 h 1285"/>
                  <a:gd name="T58" fmla="*/ 20 w 1222"/>
                  <a:gd name="T59" fmla="*/ 73 h 1285"/>
                  <a:gd name="T60" fmla="*/ 15 w 1222"/>
                  <a:gd name="T61" fmla="*/ 70 h 1285"/>
                  <a:gd name="T62" fmla="*/ 10 w 1222"/>
                  <a:gd name="T63" fmla="*/ 56 h 1285"/>
                  <a:gd name="T64" fmla="*/ 4 w 1222"/>
                  <a:gd name="T65" fmla="*/ 41 h 1285"/>
                  <a:gd name="T66" fmla="*/ 1 w 1222"/>
                  <a:gd name="T67" fmla="*/ 28 h 1285"/>
                  <a:gd name="T68" fmla="*/ 2 w 1222"/>
                  <a:gd name="T69" fmla="*/ 17 h 1285"/>
                  <a:gd name="T70" fmla="*/ 7 w 1222"/>
                  <a:gd name="T71" fmla="*/ 9 h 1285"/>
                  <a:gd name="T72" fmla="*/ 12 w 1222"/>
                  <a:gd name="T73" fmla="*/ 3 h 128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22" h="1285">
                    <a:moveTo>
                      <a:pt x="221" y="0"/>
                    </a:moveTo>
                    <a:lnTo>
                      <a:pt x="159" y="74"/>
                    </a:lnTo>
                    <a:lnTo>
                      <a:pt x="13" y="213"/>
                    </a:lnTo>
                    <a:lnTo>
                      <a:pt x="0" y="306"/>
                    </a:lnTo>
                    <a:lnTo>
                      <a:pt x="0" y="427"/>
                    </a:lnTo>
                    <a:lnTo>
                      <a:pt x="8" y="525"/>
                    </a:lnTo>
                    <a:lnTo>
                      <a:pt x="23" y="588"/>
                    </a:lnTo>
                    <a:lnTo>
                      <a:pt x="51" y="673"/>
                    </a:lnTo>
                    <a:lnTo>
                      <a:pt x="116" y="847"/>
                    </a:lnTo>
                    <a:lnTo>
                      <a:pt x="159" y="966"/>
                    </a:lnTo>
                    <a:lnTo>
                      <a:pt x="188" y="1059"/>
                    </a:lnTo>
                    <a:lnTo>
                      <a:pt x="216" y="1159"/>
                    </a:lnTo>
                    <a:lnTo>
                      <a:pt x="262" y="1169"/>
                    </a:lnTo>
                    <a:lnTo>
                      <a:pt x="343" y="1218"/>
                    </a:lnTo>
                    <a:lnTo>
                      <a:pt x="414" y="1249"/>
                    </a:lnTo>
                    <a:lnTo>
                      <a:pt x="492" y="1262"/>
                    </a:lnTo>
                    <a:lnTo>
                      <a:pt x="582" y="1258"/>
                    </a:lnTo>
                    <a:lnTo>
                      <a:pt x="670" y="1252"/>
                    </a:lnTo>
                    <a:lnTo>
                      <a:pt x="762" y="1257"/>
                    </a:lnTo>
                    <a:lnTo>
                      <a:pt x="835" y="1272"/>
                    </a:lnTo>
                    <a:lnTo>
                      <a:pt x="868" y="1285"/>
                    </a:lnTo>
                    <a:lnTo>
                      <a:pt x="878" y="1265"/>
                    </a:lnTo>
                    <a:lnTo>
                      <a:pt x="884" y="1249"/>
                    </a:lnTo>
                    <a:lnTo>
                      <a:pt x="1142" y="1272"/>
                    </a:lnTo>
                    <a:lnTo>
                      <a:pt x="1164" y="1258"/>
                    </a:lnTo>
                    <a:lnTo>
                      <a:pt x="1222" y="1169"/>
                    </a:lnTo>
                    <a:lnTo>
                      <a:pt x="1222" y="1152"/>
                    </a:lnTo>
                    <a:lnTo>
                      <a:pt x="1208" y="1134"/>
                    </a:lnTo>
                    <a:lnTo>
                      <a:pt x="1216" y="1159"/>
                    </a:lnTo>
                    <a:lnTo>
                      <a:pt x="1213" y="1175"/>
                    </a:lnTo>
                    <a:lnTo>
                      <a:pt x="1157" y="1249"/>
                    </a:lnTo>
                    <a:lnTo>
                      <a:pt x="1137" y="1257"/>
                    </a:lnTo>
                    <a:lnTo>
                      <a:pt x="1124" y="1245"/>
                    </a:lnTo>
                    <a:lnTo>
                      <a:pt x="1118" y="1229"/>
                    </a:lnTo>
                    <a:lnTo>
                      <a:pt x="1131" y="1223"/>
                    </a:lnTo>
                    <a:lnTo>
                      <a:pt x="1151" y="1206"/>
                    </a:lnTo>
                    <a:lnTo>
                      <a:pt x="1129" y="1221"/>
                    </a:lnTo>
                    <a:lnTo>
                      <a:pt x="1111" y="1223"/>
                    </a:lnTo>
                    <a:lnTo>
                      <a:pt x="1084" y="1218"/>
                    </a:lnTo>
                    <a:lnTo>
                      <a:pt x="1093" y="1226"/>
                    </a:lnTo>
                    <a:lnTo>
                      <a:pt x="1106" y="1227"/>
                    </a:lnTo>
                    <a:lnTo>
                      <a:pt x="1111" y="1242"/>
                    </a:lnTo>
                    <a:lnTo>
                      <a:pt x="851" y="1229"/>
                    </a:lnTo>
                    <a:lnTo>
                      <a:pt x="835" y="1205"/>
                    </a:lnTo>
                    <a:lnTo>
                      <a:pt x="834" y="1178"/>
                    </a:lnTo>
                    <a:lnTo>
                      <a:pt x="835" y="1142"/>
                    </a:lnTo>
                    <a:lnTo>
                      <a:pt x="843" y="1107"/>
                    </a:lnTo>
                    <a:lnTo>
                      <a:pt x="850" y="1085"/>
                    </a:lnTo>
                    <a:lnTo>
                      <a:pt x="825" y="1136"/>
                    </a:lnTo>
                    <a:lnTo>
                      <a:pt x="819" y="1170"/>
                    </a:lnTo>
                    <a:lnTo>
                      <a:pt x="819" y="1209"/>
                    </a:lnTo>
                    <a:lnTo>
                      <a:pt x="825" y="1241"/>
                    </a:lnTo>
                    <a:lnTo>
                      <a:pt x="835" y="1258"/>
                    </a:lnTo>
                    <a:lnTo>
                      <a:pt x="752" y="1242"/>
                    </a:lnTo>
                    <a:lnTo>
                      <a:pt x="691" y="1241"/>
                    </a:lnTo>
                    <a:lnTo>
                      <a:pt x="595" y="1245"/>
                    </a:lnTo>
                    <a:lnTo>
                      <a:pt x="500" y="1245"/>
                    </a:lnTo>
                    <a:lnTo>
                      <a:pt x="433" y="1229"/>
                    </a:lnTo>
                    <a:lnTo>
                      <a:pt x="361" y="1201"/>
                    </a:lnTo>
                    <a:lnTo>
                      <a:pt x="307" y="1169"/>
                    </a:lnTo>
                    <a:lnTo>
                      <a:pt x="268" y="1142"/>
                    </a:lnTo>
                    <a:lnTo>
                      <a:pt x="237" y="1129"/>
                    </a:lnTo>
                    <a:lnTo>
                      <a:pt x="191" y="1000"/>
                    </a:lnTo>
                    <a:lnTo>
                      <a:pt x="155" y="899"/>
                    </a:lnTo>
                    <a:lnTo>
                      <a:pt x="111" y="780"/>
                    </a:lnTo>
                    <a:lnTo>
                      <a:pt x="62" y="660"/>
                    </a:lnTo>
                    <a:lnTo>
                      <a:pt x="30" y="548"/>
                    </a:lnTo>
                    <a:lnTo>
                      <a:pt x="16" y="463"/>
                    </a:lnTo>
                    <a:lnTo>
                      <a:pt x="13" y="358"/>
                    </a:lnTo>
                    <a:lnTo>
                      <a:pt x="23" y="276"/>
                    </a:lnTo>
                    <a:lnTo>
                      <a:pt x="36" y="219"/>
                    </a:lnTo>
                    <a:lnTo>
                      <a:pt x="97" y="159"/>
                    </a:lnTo>
                    <a:lnTo>
                      <a:pt x="146" y="110"/>
                    </a:lnTo>
                    <a:lnTo>
                      <a:pt x="185" y="62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" name="Freeform 73"/>
              <p:cNvSpPr>
                <a:spLocks/>
              </p:cNvSpPr>
              <p:nvPr/>
            </p:nvSpPr>
            <p:spPr bwMode="auto">
              <a:xfrm>
                <a:off x="4937" y="1635"/>
                <a:ext cx="107" cy="117"/>
              </a:xfrm>
              <a:custGeom>
                <a:avLst/>
                <a:gdLst>
                  <a:gd name="T0" fmla="*/ 3 w 214"/>
                  <a:gd name="T1" fmla="*/ 12 h 236"/>
                  <a:gd name="T2" fmla="*/ 3 w 214"/>
                  <a:gd name="T3" fmla="*/ 12 h 236"/>
                  <a:gd name="T4" fmla="*/ 4 w 214"/>
                  <a:gd name="T5" fmla="*/ 12 h 236"/>
                  <a:gd name="T6" fmla="*/ 5 w 214"/>
                  <a:gd name="T7" fmla="*/ 12 h 236"/>
                  <a:gd name="T8" fmla="*/ 5 w 214"/>
                  <a:gd name="T9" fmla="*/ 12 h 236"/>
                  <a:gd name="T10" fmla="*/ 5 w 214"/>
                  <a:gd name="T11" fmla="*/ 11 h 236"/>
                  <a:gd name="T12" fmla="*/ 8 w 214"/>
                  <a:gd name="T13" fmla="*/ 10 h 236"/>
                  <a:gd name="T14" fmla="*/ 10 w 214"/>
                  <a:gd name="T15" fmla="*/ 8 h 236"/>
                  <a:gd name="T16" fmla="*/ 11 w 214"/>
                  <a:gd name="T17" fmla="*/ 7 h 236"/>
                  <a:gd name="T18" fmla="*/ 11 w 214"/>
                  <a:gd name="T19" fmla="*/ 6 h 236"/>
                  <a:gd name="T20" fmla="*/ 10 w 214"/>
                  <a:gd name="T21" fmla="*/ 5 h 236"/>
                  <a:gd name="T22" fmla="*/ 8 w 214"/>
                  <a:gd name="T23" fmla="*/ 7 h 236"/>
                  <a:gd name="T24" fmla="*/ 6 w 214"/>
                  <a:gd name="T25" fmla="*/ 8 h 236"/>
                  <a:gd name="T26" fmla="*/ 4 w 214"/>
                  <a:gd name="T27" fmla="*/ 9 h 236"/>
                  <a:gd name="T28" fmla="*/ 7 w 214"/>
                  <a:gd name="T29" fmla="*/ 7 h 236"/>
                  <a:gd name="T30" fmla="*/ 9 w 214"/>
                  <a:gd name="T31" fmla="*/ 5 h 236"/>
                  <a:gd name="T32" fmla="*/ 11 w 214"/>
                  <a:gd name="T33" fmla="*/ 3 h 236"/>
                  <a:gd name="T34" fmla="*/ 12 w 214"/>
                  <a:gd name="T35" fmla="*/ 2 h 236"/>
                  <a:gd name="T36" fmla="*/ 11 w 214"/>
                  <a:gd name="T37" fmla="*/ 1 h 236"/>
                  <a:gd name="T38" fmla="*/ 10 w 214"/>
                  <a:gd name="T39" fmla="*/ 2 h 236"/>
                  <a:gd name="T40" fmla="*/ 5 w 214"/>
                  <a:gd name="T41" fmla="*/ 4 h 236"/>
                  <a:gd name="T42" fmla="*/ 0 w 214"/>
                  <a:gd name="T43" fmla="*/ 6 h 236"/>
                  <a:gd name="T44" fmla="*/ 1 w 214"/>
                  <a:gd name="T45" fmla="*/ 5 h 236"/>
                  <a:gd name="T46" fmla="*/ 6 w 214"/>
                  <a:gd name="T47" fmla="*/ 3 h 236"/>
                  <a:gd name="T48" fmla="*/ 10 w 214"/>
                  <a:gd name="T49" fmla="*/ 1 h 236"/>
                  <a:gd name="T50" fmla="*/ 12 w 214"/>
                  <a:gd name="T51" fmla="*/ 0 h 236"/>
                  <a:gd name="T52" fmla="*/ 13 w 214"/>
                  <a:gd name="T53" fmla="*/ 0 h 236"/>
                  <a:gd name="T54" fmla="*/ 14 w 214"/>
                  <a:gd name="T55" fmla="*/ 0 h 236"/>
                  <a:gd name="T56" fmla="*/ 14 w 214"/>
                  <a:gd name="T57" fmla="*/ 1 h 236"/>
                  <a:gd name="T58" fmla="*/ 12 w 214"/>
                  <a:gd name="T59" fmla="*/ 3 h 236"/>
                  <a:gd name="T60" fmla="*/ 11 w 214"/>
                  <a:gd name="T61" fmla="*/ 4 h 236"/>
                  <a:gd name="T62" fmla="*/ 12 w 214"/>
                  <a:gd name="T63" fmla="*/ 6 h 236"/>
                  <a:gd name="T64" fmla="*/ 11 w 214"/>
                  <a:gd name="T65" fmla="*/ 7 h 236"/>
                  <a:gd name="T66" fmla="*/ 12 w 214"/>
                  <a:gd name="T67" fmla="*/ 8 h 236"/>
                  <a:gd name="T68" fmla="*/ 11 w 214"/>
                  <a:gd name="T69" fmla="*/ 9 h 236"/>
                  <a:gd name="T70" fmla="*/ 11 w 214"/>
                  <a:gd name="T71" fmla="*/ 11 h 236"/>
                  <a:gd name="T72" fmla="*/ 9 w 214"/>
                  <a:gd name="T73" fmla="*/ 13 h 236"/>
                  <a:gd name="T74" fmla="*/ 8 w 214"/>
                  <a:gd name="T75" fmla="*/ 14 h 236"/>
                  <a:gd name="T76" fmla="*/ 10 w 214"/>
                  <a:gd name="T77" fmla="*/ 11 h 236"/>
                  <a:gd name="T78" fmla="*/ 11 w 214"/>
                  <a:gd name="T79" fmla="*/ 10 h 236"/>
                  <a:gd name="T80" fmla="*/ 11 w 214"/>
                  <a:gd name="T81" fmla="*/ 8 h 236"/>
                  <a:gd name="T82" fmla="*/ 11 w 214"/>
                  <a:gd name="T83" fmla="*/ 7 h 236"/>
                  <a:gd name="T84" fmla="*/ 9 w 214"/>
                  <a:gd name="T85" fmla="*/ 9 h 236"/>
                  <a:gd name="T86" fmla="*/ 7 w 214"/>
                  <a:gd name="T87" fmla="*/ 11 h 236"/>
                  <a:gd name="T88" fmla="*/ 6 w 214"/>
                  <a:gd name="T89" fmla="*/ 11 h 236"/>
                  <a:gd name="T90" fmla="*/ 5 w 214"/>
                  <a:gd name="T91" fmla="*/ 12 h 236"/>
                  <a:gd name="T92" fmla="*/ 4 w 214"/>
                  <a:gd name="T93" fmla="*/ 13 h 236"/>
                  <a:gd name="T94" fmla="*/ 3 w 214"/>
                  <a:gd name="T95" fmla="*/ 13 h 236"/>
                  <a:gd name="T96" fmla="*/ 3 w 214"/>
                  <a:gd name="T97" fmla="*/ 12 h 2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14" h="236">
                    <a:moveTo>
                      <a:pt x="39" y="208"/>
                    </a:moveTo>
                    <a:lnTo>
                      <a:pt x="45" y="208"/>
                    </a:lnTo>
                    <a:lnTo>
                      <a:pt x="60" y="206"/>
                    </a:lnTo>
                    <a:lnTo>
                      <a:pt x="68" y="201"/>
                    </a:lnTo>
                    <a:lnTo>
                      <a:pt x="75" y="195"/>
                    </a:lnTo>
                    <a:lnTo>
                      <a:pt x="78" y="188"/>
                    </a:lnTo>
                    <a:lnTo>
                      <a:pt x="117" y="164"/>
                    </a:lnTo>
                    <a:lnTo>
                      <a:pt x="152" y="134"/>
                    </a:lnTo>
                    <a:lnTo>
                      <a:pt x="165" y="116"/>
                    </a:lnTo>
                    <a:lnTo>
                      <a:pt x="165" y="98"/>
                    </a:lnTo>
                    <a:lnTo>
                      <a:pt x="158" y="87"/>
                    </a:lnTo>
                    <a:lnTo>
                      <a:pt x="117" y="123"/>
                    </a:lnTo>
                    <a:lnTo>
                      <a:pt x="81" y="143"/>
                    </a:lnTo>
                    <a:lnTo>
                      <a:pt x="59" y="157"/>
                    </a:lnTo>
                    <a:lnTo>
                      <a:pt x="108" y="116"/>
                    </a:lnTo>
                    <a:lnTo>
                      <a:pt x="143" y="84"/>
                    </a:lnTo>
                    <a:lnTo>
                      <a:pt x="176" y="51"/>
                    </a:lnTo>
                    <a:lnTo>
                      <a:pt x="181" y="36"/>
                    </a:lnTo>
                    <a:lnTo>
                      <a:pt x="173" y="30"/>
                    </a:lnTo>
                    <a:lnTo>
                      <a:pt x="150" y="40"/>
                    </a:lnTo>
                    <a:lnTo>
                      <a:pt x="76" y="74"/>
                    </a:lnTo>
                    <a:lnTo>
                      <a:pt x="0" y="107"/>
                    </a:lnTo>
                    <a:lnTo>
                      <a:pt x="16" y="87"/>
                    </a:lnTo>
                    <a:lnTo>
                      <a:pt x="94" y="51"/>
                    </a:lnTo>
                    <a:lnTo>
                      <a:pt x="157" y="23"/>
                    </a:lnTo>
                    <a:lnTo>
                      <a:pt x="191" y="4"/>
                    </a:lnTo>
                    <a:lnTo>
                      <a:pt x="202" y="0"/>
                    </a:lnTo>
                    <a:lnTo>
                      <a:pt x="214" y="9"/>
                    </a:lnTo>
                    <a:lnTo>
                      <a:pt x="212" y="22"/>
                    </a:lnTo>
                    <a:lnTo>
                      <a:pt x="183" y="58"/>
                    </a:lnTo>
                    <a:lnTo>
                      <a:pt x="173" y="74"/>
                    </a:lnTo>
                    <a:lnTo>
                      <a:pt x="178" y="97"/>
                    </a:lnTo>
                    <a:lnTo>
                      <a:pt x="173" y="118"/>
                    </a:lnTo>
                    <a:lnTo>
                      <a:pt x="178" y="141"/>
                    </a:lnTo>
                    <a:lnTo>
                      <a:pt x="173" y="157"/>
                    </a:lnTo>
                    <a:lnTo>
                      <a:pt x="163" y="182"/>
                    </a:lnTo>
                    <a:lnTo>
                      <a:pt x="139" y="215"/>
                    </a:lnTo>
                    <a:lnTo>
                      <a:pt x="117" y="236"/>
                    </a:lnTo>
                    <a:lnTo>
                      <a:pt x="148" y="188"/>
                    </a:lnTo>
                    <a:lnTo>
                      <a:pt x="163" y="161"/>
                    </a:lnTo>
                    <a:lnTo>
                      <a:pt x="168" y="141"/>
                    </a:lnTo>
                    <a:lnTo>
                      <a:pt x="166" y="126"/>
                    </a:lnTo>
                    <a:lnTo>
                      <a:pt x="134" y="157"/>
                    </a:lnTo>
                    <a:lnTo>
                      <a:pt x="109" y="177"/>
                    </a:lnTo>
                    <a:lnTo>
                      <a:pt x="83" y="192"/>
                    </a:lnTo>
                    <a:lnTo>
                      <a:pt x="75" y="208"/>
                    </a:lnTo>
                    <a:lnTo>
                      <a:pt x="62" y="211"/>
                    </a:lnTo>
                    <a:lnTo>
                      <a:pt x="44" y="211"/>
                    </a:lnTo>
                    <a:lnTo>
                      <a:pt x="39" y="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" name="Freeform 74"/>
              <p:cNvSpPr>
                <a:spLocks/>
              </p:cNvSpPr>
              <p:nvPr/>
            </p:nvSpPr>
            <p:spPr bwMode="auto">
              <a:xfrm>
                <a:off x="4839" y="1649"/>
                <a:ext cx="105" cy="54"/>
              </a:xfrm>
              <a:custGeom>
                <a:avLst/>
                <a:gdLst>
                  <a:gd name="T0" fmla="*/ 14 w 210"/>
                  <a:gd name="T1" fmla="*/ 0 h 110"/>
                  <a:gd name="T2" fmla="*/ 10 w 210"/>
                  <a:gd name="T3" fmla="*/ 1 h 110"/>
                  <a:gd name="T4" fmla="*/ 7 w 210"/>
                  <a:gd name="T5" fmla="*/ 3 h 110"/>
                  <a:gd name="T6" fmla="*/ 5 w 210"/>
                  <a:gd name="T7" fmla="*/ 4 h 110"/>
                  <a:gd name="T8" fmla="*/ 4 w 210"/>
                  <a:gd name="T9" fmla="*/ 5 h 110"/>
                  <a:gd name="T10" fmla="*/ 1 w 210"/>
                  <a:gd name="T11" fmla="*/ 5 h 110"/>
                  <a:gd name="T12" fmla="*/ 1 w 210"/>
                  <a:gd name="T13" fmla="*/ 6 h 110"/>
                  <a:gd name="T14" fmla="*/ 0 w 210"/>
                  <a:gd name="T15" fmla="*/ 6 h 110"/>
                  <a:gd name="T16" fmla="*/ 4 w 210"/>
                  <a:gd name="T17" fmla="*/ 6 h 110"/>
                  <a:gd name="T18" fmla="*/ 5 w 210"/>
                  <a:gd name="T19" fmla="*/ 5 h 110"/>
                  <a:gd name="T20" fmla="*/ 7 w 210"/>
                  <a:gd name="T21" fmla="*/ 5 h 110"/>
                  <a:gd name="T22" fmla="*/ 9 w 210"/>
                  <a:gd name="T23" fmla="*/ 4 h 110"/>
                  <a:gd name="T24" fmla="*/ 11 w 210"/>
                  <a:gd name="T25" fmla="*/ 2 h 110"/>
                  <a:gd name="T26" fmla="*/ 12 w 210"/>
                  <a:gd name="T27" fmla="*/ 1 h 110"/>
                  <a:gd name="T28" fmla="*/ 13 w 210"/>
                  <a:gd name="T29" fmla="*/ 1 h 110"/>
                  <a:gd name="T30" fmla="*/ 14 w 210"/>
                  <a:gd name="T31" fmla="*/ 0 h 1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0" h="110">
                    <a:moveTo>
                      <a:pt x="210" y="0"/>
                    </a:moveTo>
                    <a:lnTo>
                      <a:pt x="160" y="28"/>
                    </a:lnTo>
                    <a:lnTo>
                      <a:pt x="111" y="59"/>
                    </a:lnTo>
                    <a:lnTo>
                      <a:pt x="75" y="80"/>
                    </a:lnTo>
                    <a:lnTo>
                      <a:pt x="52" y="88"/>
                    </a:lnTo>
                    <a:lnTo>
                      <a:pt x="13" y="95"/>
                    </a:lnTo>
                    <a:lnTo>
                      <a:pt x="3" y="97"/>
                    </a:lnTo>
                    <a:lnTo>
                      <a:pt x="0" y="110"/>
                    </a:lnTo>
                    <a:lnTo>
                      <a:pt x="49" y="103"/>
                    </a:lnTo>
                    <a:lnTo>
                      <a:pt x="80" y="95"/>
                    </a:lnTo>
                    <a:lnTo>
                      <a:pt x="106" y="84"/>
                    </a:lnTo>
                    <a:lnTo>
                      <a:pt x="130" y="66"/>
                    </a:lnTo>
                    <a:lnTo>
                      <a:pt x="161" y="46"/>
                    </a:lnTo>
                    <a:lnTo>
                      <a:pt x="189" y="31"/>
                    </a:lnTo>
                    <a:lnTo>
                      <a:pt x="205" y="2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" name="Freeform 75"/>
              <p:cNvSpPr>
                <a:spLocks/>
              </p:cNvSpPr>
              <p:nvPr/>
            </p:nvSpPr>
            <p:spPr bwMode="auto">
              <a:xfrm>
                <a:off x="4912" y="1286"/>
                <a:ext cx="85" cy="228"/>
              </a:xfrm>
              <a:custGeom>
                <a:avLst/>
                <a:gdLst>
                  <a:gd name="T0" fmla="*/ 1 w 170"/>
                  <a:gd name="T1" fmla="*/ 2 h 456"/>
                  <a:gd name="T2" fmla="*/ 1 w 170"/>
                  <a:gd name="T3" fmla="*/ 4 h 456"/>
                  <a:gd name="T4" fmla="*/ 1 w 170"/>
                  <a:gd name="T5" fmla="*/ 6 h 456"/>
                  <a:gd name="T6" fmla="*/ 0 w 170"/>
                  <a:gd name="T7" fmla="*/ 7 h 456"/>
                  <a:gd name="T8" fmla="*/ 1 w 170"/>
                  <a:gd name="T9" fmla="*/ 7 h 456"/>
                  <a:gd name="T10" fmla="*/ 1 w 170"/>
                  <a:gd name="T11" fmla="*/ 9 h 456"/>
                  <a:gd name="T12" fmla="*/ 1 w 170"/>
                  <a:gd name="T13" fmla="*/ 10 h 456"/>
                  <a:gd name="T14" fmla="*/ 2 w 170"/>
                  <a:gd name="T15" fmla="*/ 10 h 456"/>
                  <a:gd name="T16" fmla="*/ 2 w 170"/>
                  <a:gd name="T17" fmla="*/ 11 h 456"/>
                  <a:gd name="T18" fmla="*/ 2 w 170"/>
                  <a:gd name="T19" fmla="*/ 12 h 456"/>
                  <a:gd name="T20" fmla="*/ 3 w 170"/>
                  <a:gd name="T21" fmla="*/ 13 h 456"/>
                  <a:gd name="T22" fmla="*/ 3 w 170"/>
                  <a:gd name="T23" fmla="*/ 14 h 456"/>
                  <a:gd name="T24" fmla="*/ 4 w 170"/>
                  <a:gd name="T25" fmla="*/ 15 h 456"/>
                  <a:gd name="T26" fmla="*/ 4 w 170"/>
                  <a:gd name="T27" fmla="*/ 16 h 456"/>
                  <a:gd name="T28" fmla="*/ 5 w 170"/>
                  <a:gd name="T29" fmla="*/ 17 h 456"/>
                  <a:gd name="T30" fmla="*/ 5 w 170"/>
                  <a:gd name="T31" fmla="*/ 18 h 456"/>
                  <a:gd name="T32" fmla="*/ 5 w 170"/>
                  <a:gd name="T33" fmla="*/ 19 h 456"/>
                  <a:gd name="T34" fmla="*/ 5 w 170"/>
                  <a:gd name="T35" fmla="*/ 20 h 456"/>
                  <a:gd name="T36" fmla="*/ 5 w 170"/>
                  <a:gd name="T37" fmla="*/ 21 h 456"/>
                  <a:gd name="T38" fmla="*/ 6 w 170"/>
                  <a:gd name="T39" fmla="*/ 22 h 456"/>
                  <a:gd name="T40" fmla="*/ 6 w 170"/>
                  <a:gd name="T41" fmla="*/ 24 h 456"/>
                  <a:gd name="T42" fmla="*/ 7 w 170"/>
                  <a:gd name="T43" fmla="*/ 25 h 456"/>
                  <a:gd name="T44" fmla="*/ 8 w 170"/>
                  <a:gd name="T45" fmla="*/ 25 h 456"/>
                  <a:gd name="T46" fmla="*/ 8 w 170"/>
                  <a:gd name="T47" fmla="*/ 27 h 456"/>
                  <a:gd name="T48" fmla="*/ 8 w 170"/>
                  <a:gd name="T49" fmla="*/ 28 h 456"/>
                  <a:gd name="T50" fmla="*/ 9 w 170"/>
                  <a:gd name="T51" fmla="*/ 29 h 456"/>
                  <a:gd name="T52" fmla="*/ 11 w 170"/>
                  <a:gd name="T53" fmla="*/ 27 h 456"/>
                  <a:gd name="T54" fmla="*/ 11 w 170"/>
                  <a:gd name="T55" fmla="*/ 25 h 456"/>
                  <a:gd name="T56" fmla="*/ 11 w 170"/>
                  <a:gd name="T57" fmla="*/ 25 h 456"/>
                  <a:gd name="T58" fmla="*/ 10 w 170"/>
                  <a:gd name="T59" fmla="*/ 24 h 456"/>
                  <a:gd name="T60" fmla="*/ 10 w 170"/>
                  <a:gd name="T61" fmla="*/ 23 h 456"/>
                  <a:gd name="T62" fmla="*/ 9 w 170"/>
                  <a:gd name="T63" fmla="*/ 21 h 456"/>
                  <a:gd name="T64" fmla="*/ 9 w 170"/>
                  <a:gd name="T65" fmla="*/ 21 h 456"/>
                  <a:gd name="T66" fmla="*/ 9 w 170"/>
                  <a:gd name="T67" fmla="*/ 20 h 456"/>
                  <a:gd name="T68" fmla="*/ 8 w 170"/>
                  <a:gd name="T69" fmla="*/ 18 h 456"/>
                  <a:gd name="T70" fmla="*/ 8 w 170"/>
                  <a:gd name="T71" fmla="*/ 17 h 456"/>
                  <a:gd name="T72" fmla="*/ 7 w 170"/>
                  <a:gd name="T73" fmla="*/ 16 h 456"/>
                  <a:gd name="T74" fmla="*/ 7 w 170"/>
                  <a:gd name="T75" fmla="*/ 15 h 456"/>
                  <a:gd name="T76" fmla="*/ 7 w 170"/>
                  <a:gd name="T77" fmla="*/ 13 h 456"/>
                  <a:gd name="T78" fmla="*/ 6 w 170"/>
                  <a:gd name="T79" fmla="*/ 13 h 456"/>
                  <a:gd name="T80" fmla="*/ 6 w 170"/>
                  <a:gd name="T81" fmla="*/ 11 h 456"/>
                  <a:gd name="T82" fmla="*/ 5 w 170"/>
                  <a:gd name="T83" fmla="*/ 10 h 456"/>
                  <a:gd name="T84" fmla="*/ 5 w 170"/>
                  <a:gd name="T85" fmla="*/ 10 h 456"/>
                  <a:gd name="T86" fmla="*/ 5 w 170"/>
                  <a:gd name="T87" fmla="*/ 8 h 456"/>
                  <a:gd name="T88" fmla="*/ 4 w 170"/>
                  <a:gd name="T89" fmla="*/ 7 h 456"/>
                  <a:gd name="T90" fmla="*/ 4 w 170"/>
                  <a:gd name="T91" fmla="*/ 6 h 456"/>
                  <a:gd name="T92" fmla="*/ 3 w 170"/>
                  <a:gd name="T93" fmla="*/ 5 h 456"/>
                  <a:gd name="T94" fmla="*/ 2 w 170"/>
                  <a:gd name="T95" fmla="*/ 5 h 456"/>
                  <a:gd name="T96" fmla="*/ 2 w 170"/>
                  <a:gd name="T97" fmla="*/ 3 h 456"/>
                  <a:gd name="T98" fmla="*/ 2 w 170"/>
                  <a:gd name="T99" fmla="*/ 0 h 4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70" h="456">
                    <a:moveTo>
                      <a:pt x="5" y="1"/>
                    </a:moveTo>
                    <a:lnTo>
                      <a:pt x="9" y="27"/>
                    </a:lnTo>
                    <a:lnTo>
                      <a:pt x="14" y="47"/>
                    </a:lnTo>
                    <a:lnTo>
                      <a:pt x="13" y="60"/>
                    </a:lnTo>
                    <a:lnTo>
                      <a:pt x="9" y="73"/>
                    </a:lnTo>
                    <a:lnTo>
                      <a:pt x="5" y="85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3" y="109"/>
                    </a:lnTo>
                    <a:lnTo>
                      <a:pt x="8" y="111"/>
                    </a:lnTo>
                    <a:lnTo>
                      <a:pt x="8" y="122"/>
                    </a:lnTo>
                    <a:lnTo>
                      <a:pt x="9" y="134"/>
                    </a:lnTo>
                    <a:lnTo>
                      <a:pt x="14" y="135"/>
                    </a:lnTo>
                    <a:lnTo>
                      <a:pt x="14" y="145"/>
                    </a:lnTo>
                    <a:lnTo>
                      <a:pt x="19" y="155"/>
                    </a:lnTo>
                    <a:lnTo>
                      <a:pt x="24" y="155"/>
                    </a:lnTo>
                    <a:lnTo>
                      <a:pt x="24" y="168"/>
                    </a:lnTo>
                    <a:lnTo>
                      <a:pt x="26" y="176"/>
                    </a:lnTo>
                    <a:lnTo>
                      <a:pt x="32" y="181"/>
                    </a:lnTo>
                    <a:lnTo>
                      <a:pt x="32" y="189"/>
                    </a:lnTo>
                    <a:lnTo>
                      <a:pt x="34" y="197"/>
                    </a:lnTo>
                    <a:lnTo>
                      <a:pt x="39" y="201"/>
                    </a:lnTo>
                    <a:lnTo>
                      <a:pt x="41" y="209"/>
                    </a:lnTo>
                    <a:lnTo>
                      <a:pt x="45" y="217"/>
                    </a:lnTo>
                    <a:lnTo>
                      <a:pt x="45" y="228"/>
                    </a:lnTo>
                    <a:lnTo>
                      <a:pt x="50" y="237"/>
                    </a:lnTo>
                    <a:lnTo>
                      <a:pt x="54" y="240"/>
                    </a:lnTo>
                    <a:lnTo>
                      <a:pt x="55" y="253"/>
                    </a:lnTo>
                    <a:lnTo>
                      <a:pt x="58" y="261"/>
                    </a:lnTo>
                    <a:lnTo>
                      <a:pt x="65" y="263"/>
                    </a:lnTo>
                    <a:lnTo>
                      <a:pt x="65" y="279"/>
                    </a:lnTo>
                    <a:lnTo>
                      <a:pt x="67" y="284"/>
                    </a:lnTo>
                    <a:lnTo>
                      <a:pt x="70" y="287"/>
                    </a:lnTo>
                    <a:lnTo>
                      <a:pt x="70" y="297"/>
                    </a:lnTo>
                    <a:lnTo>
                      <a:pt x="72" y="305"/>
                    </a:lnTo>
                    <a:lnTo>
                      <a:pt x="78" y="310"/>
                    </a:lnTo>
                    <a:lnTo>
                      <a:pt x="78" y="313"/>
                    </a:lnTo>
                    <a:lnTo>
                      <a:pt x="78" y="328"/>
                    </a:lnTo>
                    <a:lnTo>
                      <a:pt x="83" y="338"/>
                    </a:lnTo>
                    <a:lnTo>
                      <a:pt x="90" y="344"/>
                    </a:lnTo>
                    <a:lnTo>
                      <a:pt x="90" y="359"/>
                    </a:lnTo>
                    <a:lnTo>
                      <a:pt x="94" y="369"/>
                    </a:lnTo>
                    <a:lnTo>
                      <a:pt x="104" y="374"/>
                    </a:lnTo>
                    <a:lnTo>
                      <a:pt x="104" y="390"/>
                    </a:lnTo>
                    <a:lnTo>
                      <a:pt x="108" y="397"/>
                    </a:lnTo>
                    <a:lnTo>
                      <a:pt x="114" y="400"/>
                    </a:lnTo>
                    <a:lnTo>
                      <a:pt x="114" y="413"/>
                    </a:lnTo>
                    <a:lnTo>
                      <a:pt x="117" y="420"/>
                    </a:lnTo>
                    <a:lnTo>
                      <a:pt x="124" y="426"/>
                    </a:lnTo>
                    <a:lnTo>
                      <a:pt x="124" y="439"/>
                    </a:lnTo>
                    <a:lnTo>
                      <a:pt x="125" y="447"/>
                    </a:lnTo>
                    <a:lnTo>
                      <a:pt x="132" y="456"/>
                    </a:lnTo>
                    <a:lnTo>
                      <a:pt x="150" y="431"/>
                    </a:lnTo>
                    <a:lnTo>
                      <a:pt x="170" y="425"/>
                    </a:lnTo>
                    <a:lnTo>
                      <a:pt x="166" y="405"/>
                    </a:lnTo>
                    <a:lnTo>
                      <a:pt x="165" y="400"/>
                    </a:lnTo>
                    <a:lnTo>
                      <a:pt x="161" y="400"/>
                    </a:lnTo>
                    <a:lnTo>
                      <a:pt x="161" y="385"/>
                    </a:lnTo>
                    <a:lnTo>
                      <a:pt x="157" y="382"/>
                    </a:lnTo>
                    <a:lnTo>
                      <a:pt x="153" y="382"/>
                    </a:lnTo>
                    <a:lnTo>
                      <a:pt x="152" y="359"/>
                    </a:lnTo>
                    <a:lnTo>
                      <a:pt x="148" y="356"/>
                    </a:lnTo>
                    <a:lnTo>
                      <a:pt x="143" y="356"/>
                    </a:lnTo>
                    <a:lnTo>
                      <a:pt x="143" y="333"/>
                    </a:lnTo>
                    <a:lnTo>
                      <a:pt x="139" y="331"/>
                    </a:lnTo>
                    <a:lnTo>
                      <a:pt x="137" y="331"/>
                    </a:lnTo>
                    <a:lnTo>
                      <a:pt x="132" y="310"/>
                    </a:lnTo>
                    <a:lnTo>
                      <a:pt x="129" y="305"/>
                    </a:lnTo>
                    <a:lnTo>
                      <a:pt x="124" y="284"/>
                    </a:lnTo>
                    <a:lnTo>
                      <a:pt x="119" y="281"/>
                    </a:lnTo>
                    <a:lnTo>
                      <a:pt x="117" y="281"/>
                    </a:lnTo>
                    <a:lnTo>
                      <a:pt x="116" y="258"/>
                    </a:lnTo>
                    <a:lnTo>
                      <a:pt x="111" y="255"/>
                    </a:lnTo>
                    <a:lnTo>
                      <a:pt x="108" y="253"/>
                    </a:lnTo>
                    <a:lnTo>
                      <a:pt x="104" y="230"/>
                    </a:lnTo>
                    <a:lnTo>
                      <a:pt x="101" y="230"/>
                    </a:lnTo>
                    <a:lnTo>
                      <a:pt x="99" y="228"/>
                    </a:lnTo>
                    <a:lnTo>
                      <a:pt x="98" y="207"/>
                    </a:lnTo>
                    <a:lnTo>
                      <a:pt x="94" y="201"/>
                    </a:lnTo>
                    <a:lnTo>
                      <a:pt x="88" y="201"/>
                    </a:lnTo>
                    <a:lnTo>
                      <a:pt x="88" y="178"/>
                    </a:lnTo>
                    <a:lnTo>
                      <a:pt x="83" y="174"/>
                    </a:lnTo>
                    <a:lnTo>
                      <a:pt x="78" y="171"/>
                    </a:lnTo>
                    <a:lnTo>
                      <a:pt x="75" y="155"/>
                    </a:lnTo>
                    <a:lnTo>
                      <a:pt x="73" y="152"/>
                    </a:lnTo>
                    <a:lnTo>
                      <a:pt x="70" y="148"/>
                    </a:lnTo>
                    <a:lnTo>
                      <a:pt x="68" y="125"/>
                    </a:lnTo>
                    <a:lnTo>
                      <a:pt x="65" y="125"/>
                    </a:lnTo>
                    <a:lnTo>
                      <a:pt x="60" y="124"/>
                    </a:lnTo>
                    <a:lnTo>
                      <a:pt x="58" y="104"/>
                    </a:lnTo>
                    <a:lnTo>
                      <a:pt x="55" y="96"/>
                    </a:lnTo>
                    <a:lnTo>
                      <a:pt x="50" y="96"/>
                    </a:lnTo>
                    <a:lnTo>
                      <a:pt x="47" y="72"/>
                    </a:lnTo>
                    <a:lnTo>
                      <a:pt x="44" y="68"/>
                    </a:lnTo>
                    <a:lnTo>
                      <a:pt x="34" y="67"/>
                    </a:lnTo>
                    <a:lnTo>
                      <a:pt x="26" y="68"/>
                    </a:lnTo>
                    <a:lnTo>
                      <a:pt x="27" y="52"/>
                    </a:lnTo>
                    <a:lnTo>
                      <a:pt x="27" y="40"/>
                    </a:lnTo>
                    <a:lnTo>
                      <a:pt x="24" y="29"/>
                    </a:lnTo>
                    <a:lnTo>
                      <a:pt x="1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" name="Freeform 76"/>
              <p:cNvSpPr>
                <a:spLocks/>
              </p:cNvSpPr>
              <p:nvPr/>
            </p:nvSpPr>
            <p:spPr bwMode="auto">
              <a:xfrm>
                <a:off x="3573" y="1493"/>
                <a:ext cx="37" cy="58"/>
              </a:xfrm>
              <a:custGeom>
                <a:avLst/>
                <a:gdLst>
                  <a:gd name="T0" fmla="*/ 3 w 74"/>
                  <a:gd name="T1" fmla="*/ 1 h 118"/>
                  <a:gd name="T2" fmla="*/ 1 w 74"/>
                  <a:gd name="T3" fmla="*/ 2 h 118"/>
                  <a:gd name="T4" fmla="*/ 0 w 74"/>
                  <a:gd name="T5" fmla="*/ 4 h 118"/>
                  <a:gd name="T6" fmla="*/ 2 w 74"/>
                  <a:gd name="T7" fmla="*/ 3 h 118"/>
                  <a:gd name="T8" fmla="*/ 4 w 74"/>
                  <a:gd name="T9" fmla="*/ 2 h 118"/>
                  <a:gd name="T10" fmla="*/ 4 w 74"/>
                  <a:gd name="T11" fmla="*/ 4 h 118"/>
                  <a:gd name="T12" fmla="*/ 3 w 74"/>
                  <a:gd name="T13" fmla="*/ 5 h 118"/>
                  <a:gd name="T14" fmla="*/ 2 w 74"/>
                  <a:gd name="T15" fmla="*/ 6 h 118"/>
                  <a:gd name="T16" fmla="*/ 1 w 74"/>
                  <a:gd name="T17" fmla="*/ 7 h 118"/>
                  <a:gd name="T18" fmla="*/ 3 w 74"/>
                  <a:gd name="T19" fmla="*/ 6 h 118"/>
                  <a:gd name="T20" fmla="*/ 5 w 74"/>
                  <a:gd name="T21" fmla="*/ 7 h 118"/>
                  <a:gd name="T22" fmla="*/ 3 w 74"/>
                  <a:gd name="T23" fmla="*/ 5 h 118"/>
                  <a:gd name="T24" fmla="*/ 5 w 74"/>
                  <a:gd name="T25" fmla="*/ 4 h 118"/>
                  <a:gd name="T26" fmla="*/ 4 w 74"/>
                  <a:gd name="T27" fmla="*/ 2 h 118"/>
                  <a:gd name="T28" fmla="*/ 5 w 74"/>
                  <a:gd name="T29" fmla="*/ 2 h 118"/>
                  <a:gd name="T30" fmla="*/ 5 w 74"/>
                  <a:gd name="T31" fmla="*/ 0 h 118"/>
                  <a:gd name="T32" fmla="*/ 3 w 74"/>
                  <a:gd name="T33" fmla="*/ 1 h 1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118">
                    <a:moveTo>
                      <a:pt x="48" y="18"/>
                    </a:moveTo>
                    <a:lnTo>
                      <a:pt x="10" y="36"/>
                    </a:lnTo>
                    <a:lnTo>
                      <a:pt x="0" y="79"/>
                    </a:lnTo>
                    <a:lnTo>
                      <a:pt x="18" y="52"/>
                    </a:lnTo>
                    <a:lnTo>
                      <a:pt x="51" y="46"/>
                    </a:lnTo>
                    <a:lnTo>
                      <a:pt x="51" y="70"/>
                    </a:lnTo>
                    <a:lnTo>
                      <a:pt x="38" y="88"/>
                    </a:lnTo>
                    <a:lnTo>
                      <a:pt x="18" y="110"/>
                    </a:lnTo>
                    <a:lnTo>
                      <a:pt x="15" y="114"/>
                    </a:lnTo>
                    <a:lnTo>
                      <a:pt x="48" y="108"/>
                    </a:lnTo>
                    <a:lnTo>
                      <a:pt x="71" y="118"/>
                    </a:lnTo>
                    <a:lnTo>
                      <a:pt x="48" y="96"/>
                    </a:lnTo>
                    <a:lnTo>
                      <a:pt x="69" y="69"/>
                    </a:lnTo>
                    <a:lnTo>
                      <a:pt x="64" y="41"/>
                    </a:lnTo>
                    <a:lnTo>
                      <a:pt x="74" y="36"/>
                    </a:lnTo>
                    <a:lnTo>
                      <a:pt x="67" y="0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" name="Freeform 77"/>
              <p:cNvSpPr>
                <a:spLocks/>
              </p:cNvSpPr>
              <p:nvPr/>
            </p:nvSpPr>
            <p:spPr bwMode="auto">
              <a:xfrm>
                <a:off x="3366" y="1513"/>
                <a:ext cx="293" cy="259"/>
              </a:xfrm>
              <a:custGeom>
                <a:avLst/>
                <a:gdLst>
                  <a:gd name="T0" fmla="*/ 32 w 585"/>
                  <a:gd name="T1" fmla="*/ 1 h 518"/>
                  <a:gd name="T2" fmla="*/ 37 w 585"/>
                  <a:gd name="T3" fmla="*/ 8 h 518"/>
                  <a:gd name="T4" fmla="*/ 34 w 585"/>
                  <a:gd name="T5" fmla="*/ 9 h 518"/>
                  <a:gd name="T6" fmla="*/ 34 w 585"/>
                  <a:gd name="T7" fmla="*/ 13 h 518"/>
                  <a:gd name="T8" fmla="*/ 34 w 585"/>
                  <a:gd name="T9" fmla="*/ 15 h 518"/>
                  <a:gd name="T10" fmla="*/ 35 w 585"/>
                  <a:gd name="T11" fmla="*/ 19 h 518"/>
                  <a:gd name="T12" fmla="*/ 35 w 585"/>
                  <a:gd name="T13" fmla="*/ 22 h 518"/>
                  <a:gd name="T14" fmla="*/ 34 w 585"/>
                  <a:gd name="T15" fmla="*/ 23 h 518"/>
                  <a:gd name="T16" fmla="*/ 25 w 585"/>
                  <a:gd name="T17" fmla="*/ 26 h 518"/>
                  <a:gd name="T18" fmla="*/ 21 w 585"/>
                  <a:gd name="T19" fmla="*/ 28 h 518"/>
                  <a:gd name="T20" fmla="*/ 20 w 585"/>
                  <a:gd name="T21" fmla="*/ 30 h 518"/>
                  <a:gd name="T22" fmla="*/ 18 w 585"/>
                  <a:gd name="T23" fmla="*/ 33 h 518"/>
                  <a:gd name="T24" fmla="*/ 12 w 585"/>
                  <a:gd name="T25" fmla="*/ 29 h 518"/>
                  <a:gd name="T26" fmla="*/ 5 w 585"/>
                  <a:gd name="T27" fmla="*/ 26 h 518"/>
                  <a:gd name="T28" fmla="*/ 2 w 585"/>
                  <a:gd name="T29" fmla="*/ 24 h 518"/>
                  <a:gd name="T30" fmla="*/ 0 w 585"/>
                  <a:gd name="T31" fmla="*/ 22 h 518"/>
                  <a:gd name="T32" fmla="*/ 1 w 585"/>
                  <a:gd name="T33" fmla="*/ 22 h 518"/>
                  <a:gd name="T34" fmla="*/ 3 w 585"/>
                  <a:gd name="T35" fmla="*/ 24 h 518"/>
                  <a:gd name="T36" fmla="*/ 9 w 585"/>
                  <a:gd name="T37" fmla="*/ 26 h 518"/>
                  <a:gd name="T38" fmla="*/ 14 w 585"/>
                  <a:gd name="T39" fmla="*/ 29 h 518"/>
                  <a:gd name="T40" fmla="*/ 17 w 585"/>
                  <a:gd name="T41" fmla="*/ 31 h 518"/>
                  <a:gd name="T42" fmla="*/ 20 w 585"/>
                  <a:gd name="T43" fmla="*/ 28 h 518"/>
                  <a:gd name="T44" fmla="*/ 12 w 585"/>
                  <a:gd name="T45" fmla="*/ 20 h 518"/>
                  <a:gd name="T46" fmla="*/ 10 w 585"/>
                  <a:gd name="T47" fmla="*/ 18 h 518"/>
                  <a:gd name="T48" fmla="*/ 9 w 585"/>
                  <a:gd name="T49" fmla="*/ 16 h 518"/>
                  <a:gd name="T50" fmla="*/ 11 w 585"/>
                  <a:gd name="T51" fmla="*/ 17 h 518"/>
                  <a:gd name="T52" fmla="*/ 13 w 585"/>
                  <a:gd name="T53" fmla="*/ 18 h 518"/>
                  <a:gd name="T54" fmla="*/ 15 w 585"/>
                  <a:gd name="T55" fmla="*/ 17 h 518"/>
                  <a:gd name="T56" fmla="*/ 16 w 585"/>
                  <a:gd name="T57" fmla="*/ 16 h 518"/>
                  <a:gd name="T58" fmla="*/ 19 w 585"/>
                  <a:gd name="T59" fmla="*/ 22 h 518"/>
                  <a:gd name="T60" fmla="*/ 22 w 585"/>
                  <a:gd name="T61" fmla="*/ 23 h 518"/>
                  <a:gd name="T62" fmla="*/ 34 w 585"/>
                  <a:gd name="T63" fmla="*/ 23 h 518"/>
                  <a:gd name="T64" fmla="*/ 35 w 585"/>
                  <a:gd name="T65" fmla="*/ 21 h 518"/>
                  <a:gd name="T66" fmla="*/ 35 w 585"/>
                  <a:gd name="T67" fmla="*/ 19 h 518"/>
                  <a:gd name="T68" fmla="*/ 32 w 585"/>
                  <a:gd name="T69" fmla="*/ 19 h 518"/>
                  <a:gd name="T70" fmla="*/ 33 w 585"/>
                  <a:gd name="T71" fmla="*/ 14 h 518"/>
                  <a:gd name="T72" fmla="*/ 30 w 585"/>
                  <a:gd name="T73" fmla="*/ 18 h 518"/>
                  <a:gd name="T74" fmla="*/ 30 w 585"/>
                  <a:gd name="T75" fmla="*/ 14 h 518"/>
                  <a:gd name="T76" fmla="*/ 32 w 585"/>
                  <a:gd name="T77" fmla="*/ 15 h 518"/>
                  <a:gd name="T78" fmla="*/ 33 w 585"/>
                  <a:gd name="T79" fmla="*/ 11 h 518"/>
                  <a:gd name="T80" fmla="*/ 33 w 585"/>
                  <a:gd name="T81" fmla="*/ 9 h 518"/>
                  <a:gd name="T82" fmla="*/ 33 w 585"/>
                  <a:gd name="T83" fmla="*/ 9 h 518"/>
                  <a:gd name="T84" fmla="*/ 37 w 585"/>
                  <a:gd name="T85" fmla="*/ 8 h 518"/>
                  <a:gd name="T86" fmla="*/ 31 w 585"/>
                  <a:gd name="T87" fmla="*/ 2 h 518"/>
                  <a:gd name="T88" fmla="*/ 30 w 585"/>
                  <a:gd name="T89" fmla="*/ 0 h 51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85" h="518">
                    <a:moveTo>
                      <a:pt x="480" y="0"/>
                    </a:moveTo>
                    <a:lnTo>
                      <a:pt x="503" y="16"/>
                    </a:lnTo>
                    <a:lnTo>
                      <a:pt x="585" y="100"/>
                    </a:lnTo>
                    <a:lnTo>
                      <a:pt x="585" y="119"/>
                    </a:lnTo>
                    <a:lnTo>
                      <a:pt x="570" y="134"/>
                    </a:lnTo>
                    <a:lnTo>
                      <a:pt x="531" y="137"/>
                    </a:lnTo>
                    <a:lnTo>
                      <a:pt x="531" y="158"/>
                    </a:lnTo>
                    <a:lnTo>
                      <a:pt x="542" y="194"/>
                    </a:lnTo>
                    <a:lnTo>
                      <a:pt x="526" y="216"/>
                    </a:lnTo>
                    <a:lnTo>
                      <a:pt x="542" y="237"/>
                    </a:lnTo>
                    <a:lnTo>
                      <a:pt x="529" y="271"/>
                    </a:lnTo>
                    <a:lnTo>
                      <a:pt x="559" y="302"/>
                    </a:lnTo>
                    <a:lnTo>
                      <a:pt x="562" y="319"/>
                    </a:lnTo>
                    <a:lnTo>
                      <a:pt x="560" y="337"/>
                    </a:lnTo>
                    <a:lnTo>
                      <a:pt x="549" y="355"/>
                    </a:lnTo>
                    <a:lnTo>
                      <a:pt x="529" y="368"/>
                    </a:lnTo>
                    <a:lnTo>
                      <a:pt x="448" y="387"/>
                    </a:lnTo>
                    <a:lnTo>
                      <a:pt x="399" y="402"/>
                    </a:lnTo>
                    <a:lnTo>
                      <a:pt x="356" y="418"/>
                    </a:lnTo>
                    <a:lnTo>
                      <a:pt x="333" y="433"/>
                    </a:lnTo>
                    <a:lnTo>
                      <a:pt x="314" y="451"/>
                    </a:lnTo>
                    <a:lnTo>
                      <a:pt x="319" y="479"/>
                    </a:lnTo>
                    <a:lnTo>
                      <a:pt x="289" y="518"/>
                    </a:lnTo>
                    <a:lnTo>
                      <a:pt x="274" y="518"/>
                    </a:lnTo>
                    <a:lnTo>
                      <a:pt x="222" y="480"/>
                    </a:lnTo>
                    <a:lnTo>
                      <a:pt x="185" y="461"/>
                    </a:lnTo>
                    <a:lnTo>
                      <a:pt x="137" y="440"/>
                    </a:lnTo>
                    <a:lnTo>
                      <a:pt x="80" y="415"/>
                    </a:lnTo>
                    <a:lnTo>
                      <a:pt x="44" y="397"/>
                    </a:lnTo>
                    <a:lnTo>
                      <a:pt x="21" y="379"/>
                    </a:lnTo>
                    <a:lnTo>
                      <a:pt x="6" y="358"/>
                    </a:lnTo>
                    <a:lnTo>
                      <a:pt x="0" y="337"/>
                    </a:lnTo>
                    <a:lnTo>
                      <a:pt x="0" y="317"/>
                    </a:lnTo>
                    <a:lnTo>
                      <a:pt x="8" y="337"/>
                    </a:lnTo>
                    <a:lnTo>
                      <a:pt x="26" y="361"/>
                    </a:lnTo>
                    <a:lnTo>
                      <a:pt x="47" y="379"/>
                    </a:lnTo>
                    <a:lnTo>
                      <a:pt x="75" y="394"/>
                    </a:lnTo>
                    <a:lnTo>
                      <a:pt x="132" y="415"/>
                    </a:lnTo>
                    <a:lnTo>
                      <a:pt x="180" y="436"/>
                    </a:lnTo>
                    <a:lnTo>
                      <a:pt x="222" y="458"/>
                    </a:lnTo>
                    <a:lnTo>
                      <a:pt x="253" y="475"/>
                    </a:lnTo>
                    <a:lnTo>
                      <a:pt x="271" y="490"/>
                    </a:lnTo>
                    <a:lnTo>
                      <a:pt x="304" y="451"/>
                    </a:lnTo>
                    <a:lnTo>
                      <a:pt x="317" y="441"/>
                    </a:lnTo>
                    <a:lnTo>
                      <a:pt x="216" y="306"/>
                    </a:lnTo>
                    <a:lnTo>
                      <a:pt x="191" y="307"/>
                    </a:lnTo>
                    <a:lnTo>
                      <a:pt x="170" y="302"/>
                    </a:lnTo>
                    <a:lnTo>
                      <a:pt x="150" y="281"/>
                    </a:lnTo>
                    <a:lnTo>
                      <a:pt x="139" y="261"/>
                    </a:lnTo>
                    <a:lnTo>
                      <a:pt x="129" y="242"/>
                    </a:lnTo>
                    <a:lnTo>
                      <a:pt x="111" y="214"/>
                    </a:lnTo>
                    <a:lnTo>
                      <a:pt x="171" y="265"/>
                    </a:lnTo>
                    <a:lnTo>
                      <a:pt x="185" y="274"/>
                    </a:lnTo>
                    <a:lnTo>
                      <a:pt x="203" y="276"/>
                    </a:lnTo>
                    <a:lnTo>
                      <a:pt x="220" y="274"/>
                    </a:lnTo>
                    <a:lnTo>
                      <a:pt x="238" y="268"/>
                    </a:lnTo>
                    <a:lnTo>
                      <a:pt x="248" y="260"/>
                    </a:lnTo>
                    <a:lnTo>
                      <a:pt x="252" y="247"/>
                    </a:lnTo>
                    <a:lnTo>
                      <a:pt x="289" y="335"/>
                    </a:lnTo>
                    <a:lnTo>
                      <a:pt x="302" y="348"/>
                    </a:lnTo>
                    <a:lnTo>
                      <a:pt x="319" y="359"/>
                    </a:lnTo>
                    <a:lnTo>
                      <a:pt x="341" y="366"/>
                    </a:lnTo>
                    <a:lnTo>
                      <a:pt x="523" y="361"/>
                    </a:lnTo>
                    <a:lnTo>
                      <a:pt x="539" y="353"/>
                    </a:lnTo>
                    <a:lnTo>
                      <a:pt x="552" y="337"/>
                    </a:lnTo>
                    <a:lnTo>
                      <a:pt x="555" y="325"/>
                    </a:lnTo>
                    <a:lnTo>
                      <a:pt x="555" y="310"/>
                    </a:lnTo>
                    <a:lnTo>
                      <a:pt x="546" y="297"/>
                    </a:lnTo>
                    <a:lnTo>
                      <a:pt x="529" y="289"/>
                    </a:lnTo>
                    <a:lnTo>
                      <a:pt x="506" y="289"/>
                    </a:lnTo>
                    <a:lnTo>
                      <a:pt x="531" y="240"/>
                    </a:lnTo>
                    <a:lnTo>
                      <a:pt x="520" y="222"/>
                    </a:lnTo>
                    <a:lnTo>
                      <a:pt x="497" y="237"/>
                    </a:lnTo>
                    <a:lnTo>
                      <a:pt x="477" y="286"/>
                    </a:lnTo>
                    <a:lnTo>
                      <a:pt x="482" y="247"/>
                    </a:lnTo>
                    <a:lnTo>
                      <a:pt x="469" y="221"/>
                    </a:lnTo>
                    <a:lnTo>
                      <a:pt x="484" y="217"/>
                    </a:lnTo>
                    <a:lnTo>
                      <a:pt x="500" y="227"/>
                    </a:lnTo>
                    <a:lnTo>
                      <a:pt x="533" y="196"/>
                    </a:lnTo>
                    <a:lnTo>
                      <a:pt x="524" y="165"/>
                    </a:lnTo>
                    <a:lnTo>
                      <a:pt x="524" y="152"/>
                    </a:lnTo>
                    <a:lnTo>
                      <a:pt x="516" y="142"/>
                    </a:lnTo>
                    <a:lnTo>
                      <a:pt x="497" y="142"/>
                    </a:lnTo>
                    <a:lnTo>
                      <a:pt x="516" y="132"/>
                    </a:lnTo>
                    <a:lnTo>
                      <a:pt x="564" y="122"/>
                    </a:lnTo>
                    <a:lnTo>
                      <a:pt x="578" y="113"/>
                    </a:lnTo>
                    <a:lnTo>
                      <a:pt x="578" y="103"/>
                    </a:lnTo>
                    <a:lnTo>
                      <a:pt x="493" y="21"/>
                    </a:lnTo>
                    <a:lnTo>
                      <a:pt x="474" y="5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" name="Freeform 78"/>
              <p:cNvSpPr>
                <a:spLocks/>
              </p:cNvSpPr>
              <p:nvPr/>
            </p:nvSpPr>
            <p:spPr bwMode="auto">
              <a:xfrm>
                <a:off x="3298" y="1362"/>
                <a:ext cx="303" cy="310"/>
              </a:xfrm>
              <a:custGeom>
                <a:avLst/>
                <a:gdLst>
                  <a:gd name="T0" fmla="*/ 35 w 606"/>
                  <a:gd name="T1" fmla="*/ 9 h 621"/>
                  <a:gd name="T2" fmla="*/ 36 w 606"/>
                  <a:gd name="T3" fmla="*/ 11 h 621"/>
                  <a:gd name="T4" fmla="*/ 31 w 606"/>
                  <a:gd name="T5" fmla="*/ 6 h 621"/>
                  <a:gd name="T6" fmla="*/ 24 w 606"/>
                  <a:gd name="T7" fmla="*/ 7 h 621"/>
                  <a:gd name="T8" fmla="*/ 29 w 606"/>
                  <a:gd name="T9" fmla="*/ 12 h 621"/>
                  <a:gd name="T10" fmla="*/ 28 w 606"/>
                  <a:gd name="T11" fmla="*/ 18 h 621"/>
                  <a:gd name="T12" fmla="*/ 22 w 606"/>
                  <a:gd name="T13" fmla="*/ 22 h 621"/>
                  <a:gd name="T14" fmla="*/ 22 w 606"/>
                  <a:gd name="T15" fmla="*/ 26 h 621"/>
                  <a:gd name="T16" fmla="*/ 19 w 606"/>
                  <a:gd name="T17" fmla="*/ 29 h 621"/>
                  <a:gd name="T18" fmla="*/ 19 w 606"/>
                  <a:gd name="T19" fmla="*/ 28 h 621"/>
                  <a:gd name="T20" fmla="*/ 17 w 606"/>
                  <a:gd name="T21" fmla="*/ 26 h 621"/>
                  <a:gd name="T22" fmla="*/ 15 w 606"/>
                  <a:gd name="T23" fmla="*/ 31 h 621"/>
                  <a:gd name="T24" fmla="*/ 14 w 606"/>
                  <a:gd name="T25" fmla="*/ 33 h 621"/>
                  <a:gd name="T26" fmla="*/ 14 w 606"/>
                  <a:gd name="T27" fmla="*/ 37 h 621"/>
                  <a:gd name="T28" fmla="*/ 11 w 606"/>
                  <a:gd name="T29" fmla="*/ 37 h 621"/>
                  <a:gd name="T30" fmla="*/ 10 w 606"/>
                  <a:gd name="T31" fmla="*/ 37 h 621"/>
                  <a:gd name="T32" fmla="*/ 8 w 606"/>
                  <a:gd name="T33" fmla="*/ 38 h 621"/>
                  <a:gd name="T34" fmla="*/ 4 w 606"/>
                  <a:gd name="T35" fmla="*/ 34 h 621"/>
                  <a:gd name="T36" fmla="*/ 2 w 606"/>
                  <a:gd name="T37" fmla="*/ 28 h 621"/>
                  <a:gd name="T38" fmla="*/ 0 w 606"/>
                  <a:gd name="T39" fmla="*/ 23 h 621"/>
                  <a:gd name="T40" fmla="*/ 1 w 606"/>
                  <a:gd name="T41" fmla="*/ 21 h 621"/>
                  <a:gd name="T42" fmla="*/ 2 w 606"/>
                  <a:gd name="T43" fmla="*/ 21 h 621"/>
                  <a:gd name="T44" fmla="*/ 4 w 606"/>
                  <a:gd name="T45" fmla="*/ 17 h 621"/>
                  <a:gd name="T46" fmla="*/ 5 w 606"/>
                  <a:gd name="T47" fmla="*/ 17 h 621"/>
                  <a:gd name="T48" fmla="*/ 6 w 606"/>
                  <a:gd name="T49" fmla="*/ 19 h 621"/>
                  <a:gd name="T50" fmla="*/ 9 w 606"/>
                  <a:gd name="T51" fmla="*/ 14 h 621"/>
                  <a:gd name="T52" fmla="*/ 11 w 606"/>
                  <a:gd name="T53" fmla="*/ 14 h 621"/>
                  <a:gd name="T54" fmla="*/ 10 w 606"/>
                  <a:gd name="T55" fmla="*/ 18 h 621"/>
                  <a:gd name="T56" fmla="*/ 11 w 606"/>
                  <a:gd name="T57" fmla="*/ 20 h 621"/>
                  <a:gd name="T58" fmla="*/ 17 w 606"/>
                  <a:gd name="T59" fmla="*/ 16 h 621"/>
                  <a:gd name="T60" fmla="*/ 14 w 606"/>
                  <a:gd name="T61" fmla="*/ 22 h 621"/>
                  <a:gd name="T62" fmla="*/ 19 w 606"/>
                  <a:gd name="T63" fmla="*/ 16 h 621"/>
                  <a:gd name="T64" fmla="*/ 19 w 606"/>
                  <a:gd name="T65" fmla="*/ 18 h 621"/>
                  <a:gd name="T66" fmla="*/ 21 w 606"/>
                  <a:gd name="T67" fmla="*/ 16 h 621"/>
                  <a:gd name="T68" fmla="*/ 21 w 606"/>
                  <a:gd name="T69" fmla="*/ 11 h 621"/>
                  <a:gd name="T70" fmla="*/ 20 w 606"/>
                  <a:gd name="T71" fmla="*/ 11 h 621"/>
                  <a:gd name="T72" fmla="*/ 19 w 606"/>
                  <a:gd name="T73" fmla="*/ 10 h 621"/>
                  <a:gd name="T74" fmla="*/ 17 w 606"/>
                  <a:gd name="T75" fmla="*/ 13 h 621"/>
                  <a:gd name="T76" fmla="*/ 16 w 606"/>
                  <a:gd name="T77" fmla="*/ 8 h 621"/>
                  <a:gd name="T78" fmla="*/ 18 w 606"/>
                  <a:gd name="T79" fmla="*/ 5 h 621"/>
                  <a:gd name="T80" fmla="*/ 14 w 606"/>
                  <a:gd name="T81" fmla="*/ 7 h 621"/>
                  <a:gd name="T82" fmla="*/ 11 w 606"/>
                  <a:gd name="T83" fmla="*/ 8 h 621"/>
                  <a:gd name="T84" fmla="*/ 10 w 606"/>
                  <a:gd name="T85" fmla="*/ 7 h 621"/>
                  <a:gd name="T86" fmla="*/ 8 w 606"/>
                  <a:gd name="T87" fmla="*/ 10 h 621"/>
                  <a:gd name="T88" fmla="*/ 4 w 606"/>
                  <a:gd name="T89" fmla="*/ 10 h 621"/>
                  <a:gd name="T90" fmla="*/ 2 w 606"/>
                  <a:gd name="T91" fmla="*/ 11 h 621"/>
                  <a:gd name="T92" fmla="*/ 1 w 606"/>
                  <a:gd name="T93" fmla="*/ 13 h 621"/>
                  <a:gd name="T94" fmla="*/ 4 w 606"/>
                  <a:gd name="T95" fmla="*/ 7 h 621"/>
                  <a:gd name="T96" fmla="*/ 11 w 606"/>
                  <a:gd name="T97" fmla="*/ 2 h 621"/>
                  <a:gd name="T98" fmla="*/ 22 w 606"/>
                  <a:gd name="T99" fmla="*/ 0 h 621"/>
                  <a:gd name="T100" fmla="*/ 33 w 606"/>
                  <a:gd name="T101" fmla="*/ 2 h 621"/>
                  <a:gd name="T102" fmla="*/ 37 w 606"/>
                  <a:gd name="T103" fmla="*/ 6 h 621"/>
                  <a:gd name="T104" fmla="*/ 36 w 606"/>
                  <a:gd name="T105" fmla="*/ 7 h 621"/>
                  <a:gd name="T106" fmla="*/ 33 w 606"/>
                  <a:gd name="T107" fmla="*/ 6 h 6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06" h="621">
                    <a:moveTo>
                      <a:pt x="501" y="101"/>
                    </a:moveTo>
                    <a:lnTo>
                      <a:pt x="524" y="122"/>
                    </a:lnTo>
                    <a:lnTo>
                      <a:pt x="549" y="150"/>
                    </a:lnTo>
                    <a:lnTo>
                      <a:pt x="576" y="189"/>
                    </a:lnTo>
                    <a:lnTo>
                      <a:pt x="606" y="241"/>
                    </a:lnTo>
                    <a:lnTo>
                      <a:pt x="570" y="189"/>
                    </a:lnTo>
                    <a:lnTo>
                      <a:pt x="541" y="156"/>
                    </a:lnTo>
                    <a:lnTo>
                      <a:pt x="511" y="130"/>
                    </a:lnTo>
                    <a:lnTo>
                      <a:pt x="485" y="106"/>
                    </a:lnTo>
                    <a:lnTo>
                      <a:pt x="439" y="114"/>
                    </a:lnTo>
                    <a:lnTo>
                      <a:pt x="400" y="117"/>
                    </a:lnTo>
                    <a:lnTo>
                      <a:pt x="371" y="117"/>
                    </a:lnTo>
                    <a:lnTo>
                      <a:pt x="411" y="143"/>
                    </a:lnTo>
                    <a:lnTo>
                      <a:pt x="439" y="174"/>
                    </a:lnTo>
                    <a:lnTo>
                      <a:pt x="451" y="202"/>
                    </a:lnTo>
                    <a:lnTo>
                      <a:pt x="451" y="235"/>
                    </a:lnTo>
                    <a:lnTo>
                      <a:pt x="444" y="276"/>
                    </a:lnTo>
                    <a:lnTo>
                      <a:pt x="434" y="297"/>
                    </a:lnTo>
                    <a:lnTo>
                      <a:pt x="413" y="323"/>
                    </a:lnTo>
                    <a:lnTo>
                      <a:pt x="385" y="338"/>
                    </a:lnTo>
                    <a:lnTo>
                      <a:pt x="349" y="353"/>
                    </a:lnTo>
                    <a:lnTo>
                      <a:pt x="335" y="359"/>
                    </a:lnTo>
                    <a:lnTo>
                      <a:pt x="346" y="393"/>
                    </a:lnTo>
                    <a:lnTo>
                      <a:pt x="346" y="418"/>
                    </a:lnTo>
                    <a:lnTo>
                      <a:pt x="335" y="447"/>
                    </a:lnTo>
                    <a:lnTo>
                      <a:pt x="320" y="462"/>
                    </a:lnTo>
                    <a:lnTo>
                      <a:pt x="304" y="475"/>
                    </a:lnTo>
                    <a:lnTo>
                      <a:pt x="315" y="457"/>
                    </a:lnTo>
                    <a:lnTo>
                      <a:pt x="320" y="441"/>
                    </a:lnTo>
                    <a:lnTo>
                      <a:pt x="300" y="452"/>
                    </a:lnTo>
                    <a:lnTo>
                      <a:pt x="286" y="433"/>
                    </a:lnTo>
                    <a:lnTo>
                      <a:pt x="295" y="405"/>
                    </a:lnTo>
                    <a:lnTo>
                      <a:pt x="263" y="424"/>
                    </a:lnTo>
                    <a:lnTo>
                      <a:pt x="235" y="454"/>
                    </a:lnTo>
                    <a:lnTo>
                      <a:pt x="227" y="480"/>
                    </a:lnTo>
                    <a:lnTo>
                      <a:pt x="225" y="509"/>
                    </a:lnTo>
                    <a:lnTo>
                      <a:pt x="227" y="532"/>
                    </a:lnTo>
                    <a:lnTo>
                      <a:pt x="233" y="559"/>
                    </a:lnTo>
                    <a:lnTo>
                      <a:pt x="214" y="537"/>
                    </a:lnTo>
                    <a:lnTo>
                      <a:pt x="209" y="567"/>
                    </a:lnTo>
                    <a:lnTo>
                      <a:pt x="210" y="588"/>
                    </a:lnTo>
                    <a:lnTo>
                      <a:pt x="217" y="601"/>
                    </a:lnTo>
                    <a:lnTo>
                      <a:pt x="196" y="609"/>
                    </a:lnTo>
                    <a:lnTo>
                      <a:pt x="183" y="608"/>
                    </a:lnTo>
                    <a:lnTo>
                      <a:pt x="170" y="598"/>
                    </a:lnTo>
                    <a:lnTo>
                      <a:pt x="153" y="576"/>
                    </a:lnTo>
                    <a:lnTo>
                      <a:pt x="153" y="588"/>
                    </a:lnTo>
                    <a:lnTo>
                      <a:pt x="156" y="601"/>
                    </a:lnTo>
                    <a:lnTo>
                      <a:pt x="166" y="616"/>
                    </a:lnTo>
                    <a:lnTo>
                      <a:pt x="158" y="621"/>
                    </a:lnTo>
                    <a:lnTo>
                      <a:pt x="124" y="608"/>
                    </a:lnTo>
                    <a:lnTo>
                      <a:pt x="85" y="596"/>
                    </a:lnTo>
                    <a:lnTo>
                      <a:pt x="63" y="576"/>
                    </a:lnTo>
                    <a:lnTo>
                      <a:pt x="54" y="555"/>
                    </a:lnTo>
                    <a:lnTo>
                      <a:pt x="45" y="523"/>
                    </a:lnTo>
                    <a:lnTo>
                      <a:pt x="45" y="496"/>
                    </a:lnTo>
                    <a:lnTo>
                      <a:pt x="22" y="457"/>
                    </a:lnTo>
                    <a:lnTo>
                      <a:pt x="9" y="424"/>
                    </a:lnTo>
                    <a:lnTo>
                      <a:pt x="3" y="397"/>
                    </a:lnTo>
                    <a:lnTo>
                      <a:pt x="0" y="369"/>
                    </a:lnTo>
                    <a:lnTo>
                      <a:pt x="0" y="333"/>
                    </a:lnTo>
                    <a:lnTo>
                      <a:pt x="3" y="302"/>
                    </a:lnTo>
                    <a:lnTo>
                      <a:pt x="6" y="336"/>
                    </a:lnTo>
                    <a:lnTo>
                      <a:pt x="9" y="361"/>
                    </a:lnTo>
                    <a:lnTo>
                      <a:pt x="18" y="380"/>
                    </a:lnTo>
                    <a:lnTo>
                      <a:pt x="22" y="351"/>
                    </a:lnTo>
                    <a:lnTo>
                      <a:pt x="29" y="328"/>
                    </a:lnTo>
                    <a:lnTo>
                      <a:pt x="42" y="307"/>
                    </a:lnTo>
                    <a:lnTo>
                      <a:pt x="54" y="287"/>
                    </a:lnTo>
                    <a:lnTo>
                      <a:pt x="62" y="266"/>
                    </a:lnTo>
                    <a:lnTo>
                      <a:pt x="65" y="268"/>
                    </a:lnTo>
                    <a:lnTo>
                      <a:pt x="72" y="279"/>
                    </a:lnTo>
                    <a:lnTo>
                      <a:pt x="72" y="297"/>
                    </a:lnTo>
                    <a:lnTo>
                      <a:pt x="72" y="322"/>
                    </a:lnTo>
                    <a:lnTo>
                      <a:pt x="91" y="307"/>
                    </a:lnTo>
                    <a:lnTo>
                      <a:pt x="116" y="276"/>
                    </a:lnTo>
                    <a:lnTo>
                      <a:pt x="130" y="250"/>
                    </a:lnTo>
                    <a:lnTo>
                      <a:pt x="140" y="227"/>
                    </a:lnTo>
                    <a:lnTo>
                      <a:pt x="148" y="196"/>
                    </a:lnTo>
                    <a:lnTo>
                      <a:pt x="160" y="214"/>
                    </a:lnTo>
                    <a:lnTo>
                      <a:pt x="163" y="232"/>
                    </a:lnTo>
                    <a:lnTo>
                      <a:pt x="163" y="253"/>
                    </a:lnTo>
                    <a:lnTo>
                      <a:pt x="163" y="276"/>
                    </a:lnTo>
                    <a:lnTo>
                      <a:pt x="156" y="302"/>
                    </a:lnTo>
                    <a:lnTo>
                      <a:pt x="145" y="333"/>
                    </a:lnTo>
                    <a:lnTo>
                      <a:pt x="122" y="375"/>
                    </a:lnTo>
                    <a:lnTo>
                      <a:pt x="174" y="323"/>
                    </a:lnTo>
                    <a:lnTo>
                      <a:pt x="191" y="297"/>
                    </a:lnTo>
                    <a:lnTo>
                      <a:pt x="210" y="253"/>
                    </a:lnTo>
                    <a:lnTo>
                      <a:pt x="261" y="268"/>
                    </a:lnTo>
                    <a:lnTo>
                      <a:pt x="255" y="294"/>
                    </a:lnTo>
                    <a:lnTo>
                      <a:pt x="238" y="328"/>
                    </a:lnTo>
                    <a:lnTo>
                      <a:pt x="217" y="353"/>
                    </a:lnTo>
                    <a:lnTo>
                      <a:pt x="255" y="331"/>
                    </a:lnTo>
                    <a:lnTo>
                      <a:pt x="281" y="297"/>
                    </a:lnTo>
                    <a:lnTo>
                      <a:pt x="290" y="268"/>
                    </a:lnTo>
                    <a:lnTo>
                      <a:pt x="297" y="241"/>
                    </a:lnTo>
                    <a:lnTo>
                      <a:pt x="300" y="268"/>
                    </a:lnTo>
                    <a:lnTo>
                      <a:pt x="297" y="289"/>
                    </a:lnTo>
                    <a:lnTo>
                      <a:pt x="294" y="313"/>
                    </a:lnTo>
                    <a:lnTo>
                      <a:pt x="312" y="290"/>
                    </a:lnTo>
                    <a:lnTo>
                      <a:pt x="325" y="268"/>
                    </a:lnTo>
                    <a:lnTo>
                      <a:pt x="330" y="235"/>
                    </a:lnTo>
                    <a:lnTo>
                      <a:pt x="330" y="209"/>
                    </a:lnTo>
                    <a:lnTo>
                      <a:pt x="335" y="186"/>
                    </a:lnTo>
                    <a:lnTo>
                      <a:pt x="346" y="165"/>
                    </a:lnTo>
                    <a:lnTo>
                      <a:pt x="325" y="176"/>
                    </a:lnTo>
                    <a:lnTo>
                      <a:pt x="310" y="189"/>
                    </a:lnTo>
                    <a:lnTo>
                      <a:pt x="300" y="210"/>
                    </a:lnTo>
                    <a:lnTo>
                      <a:pt x="295" y="186"/>
                    </a:lnTo>
                    <a:lnTo>
                      <a:pt x="300" y="168"/>
                    </a:lnTo>
                    <a:lnTo>
                      <a:pt x="277" y="181"/>
                    </a:lnTo>
                    <a:lnTo>
                      <a:pt x="268" y="196"/>
                    </a:lnTo>
                    <a:lnTo>
                      <a:pt x="261" y="210"/>
                    </a:lnTo>
                    <a:lnTo>
                      <a:pt x="251" y="199"/>
                    </a:lnTo>
                    <a:lnTo>
                      <a:pt x="243" y="171"/>
                    </a:lnTo>
                    <a:lnTo>
                      <a:pt x="246" y="139"/>
                    </a:lnTo>
                    <a:lnTo>
                      <a:pt x="253" y="117"/>
                    </a:lnTo>
                    <a:lnTo>
                      <a:pt x="261" y="101"/>
                    </a:lnTo>
                    <a:lnTo>
                      <a:pt x="274" y="85"/>
                    </a:lnTo>
                    <a:lnTo>
                      <a:pt x="248" y="94"/>
                    </a:lnTo>
                    <a:lnTo>
                      <a:pt x="230" y="111"/>
                    </a:lnTo>
                    <a:lnTo>
                      <a:pt x="217" y="127"/>
                    </a:lnTo>
                    <a:lnTo>
                      <a:pt x="199" y="165"/>
                    </a:lnTo>
                    <a:lnTo>
                      <a:pt x="170" y="156"/>
                    </a:lnTo>
                    <a:lnTo>
                      <a:pt x="171" y="137"/>
                    </a:lnTo>
                    <a:lnTo>
                      <a:pt x="178" y="122"/>
                    </a:lnTo>
                    <a:lnTo>
                      <a:pt x="186" y="104"/>
                    </a:lnTo>
                    <a:lnTo>
                      <a:pt x="158" y="114"/>
                    </a:lnTo>
                    <a:lnTo>
                      <a:pt x="143" y="130"/>
                    </a:lnTo>
                    <a:lnTo>
                      <a:pt x="135" y="143"/>
                    </a:lnTo>
                    <a:lnTo>
                      <a:pt x="125" y="165"/>
                    </a:lnTo>
                    <a:lnTo>
                      <a:pt x="49" y="196"/>
                    </a:lnTo>
                    <a:lnTo>
                      <a:pt x="49" y="186"/>
                    </a:lnTo>
                    <a:lnTo>
                      <a:pt x="54" y="163"/>
                    </a:lnTo>
                    <a:lnTo>
                      <a:pt x="63" y="139"/>
                    </a:lnTo>
                    <a:lnTo>
                      <a:pt x="42" y="156"/>
                    </a:lnTo>
                    <a:lnTo>
                      <a:pt x="22" y="188"/>
                    </a:lnTo>
                    <a:lnTo>
                      <a:pt x="13" y="220"/>
                    </a:lnTo>
                    <a:lnTo>
                      <a:pt x="6" y="266"/>
                    </a:lnTo>
                    <a:lnTo>
                      <a:pt x="9" y="215"/>
                    </a:lnTo>
                    <a:lnTo>
                      <a:pt x="24" y="173"/>
                    </a:lnTo>
                    <a:lnTo>
                      <a:pt x="42" y="139"/>
                    </a:lnTo>
                    <a:lnTo>
                      <a:pt x="62" y="114"/>
                    </a:lnTo>
                    <a:lnTo>
                      <a:pt x="88" y="91"/>
                    </a:lnTo>
                    <a:lnTo>
                      <a:pt x="119" y="57"/>
                    </a:lnTo>
                    <a:lnTo>
                      <a:pt x="161" y="32"/>
                    </a:lnTo>
                    <a:lnTo>
                      <a:pt x="210" y="13"/>
                    </a:lnTo>
                    <a:lnTo>
                      <a:pt x="273" y="0"/>
                    </a:lnTo>
                    <a:lnTo>
                      <a:pt x="349" y="0"/>
                    </a:lnTo>
                    <a:lnTo>
                      <a:pt x="413" y="13"/>
                    </a:lnTo>
                    <a:lnTo>
                      <a:pt x="467" y="32"/>
                    </a:lnTo>
                    <a:lnTo>
                      <a:pt x="516" y="34"/>
                    </a:lnTo>
                    <a:lnTo>
                      <a:pt x="555" y="55"/>
                    </a:lnTo>
                    <a:lnTo>
                      <a:pt x="576" y="76"/>
                    </a:lnTo>
                    <a:lnTo>
                      <a:pt x="583" y="104"/>
                    </a:lnTo>
                    <a:lnTo>
                      <a:pt x="581" y="127"/>
                    </a:lnTo>
                    <a:lnTo>
                      <a:pt x="572" y="137"/>
                    </a:lnTo>
                    <a:lnTo>
                      <a:pt x="562" y="112"/>
                    </a:lnTo>
                    <a:lnTo>
                      <a:pt x="557" y="134"/>
                    </a:lnTo>
                    <a:lnTo>
                      <a:pt x="545" y="117"/>
                    </a:lnTo>
                    <a:lnTo>
                      <a:pt x="526" y="107"/>
                    </a:lnTo>
                    <a:lnTo>
                      <a:pt x="501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" name="Line 79"/>
              <p:cNvSpPr>
                <a:spLocks noChangeShapeType="1"/>
              </p:cNvSpPr>
              <p:nvPr/>
            </p:nvSpPr>
            <p:spPr bwMode="auto">
              <a:xfrm>
                <a:off x="3474" y="1554"/>
                <a:ext cx="30" cy="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" name="Line 80"/>
              <p:cNvSpPr>
                <a:spLocks noChangeShapeType="1"/>
              </p:cNvSpPr>
              <p:nvPr/>
            </p:nvSpPr>
            <p:spPr bwMode="auto">
              <a:xfrm>
                <a:off x="3487" y="1561"/>
                <a:ext cx="28" cy="4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" name="Line 81"/>
              <p:cNvSpPr>
                <a:spLocks noChangeShapeType="1"/>
              </p:cNvSpPr>
              <p:nvPr/>
            </p:nvSpPr>
            <p:spPr bwMode="auto">
              <a:xfrm>
                <a:off x="3502" y="1573"/>
                <a:ext cx="23" cy="3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" name="Line 82"/>
              <p:cNvSpPr>
                <a:spLocks noChangeShapeType="1"/>
              </p:cNvSpPr>
              <p:nvPr/>
            </p:nvSpPr>
            <p:spPr bwMode="auto">
              <a:xfrm>
                <a:off x="3515" y="1578"/>
                <a:ext cx="16" cy="2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" name="Line 83"/>
              <p:cNvSpPr>
                <a:spLocks noChangeShapeType="1"/>
              </p:cNvSpPr>
              <p:nvPr/>
            </p:nvSpPr>
            <p:spPr bwMode="auto">
              <a:xfrm>
                <a:off x="3528" y="1582"/>
                <a:ext cx="9" cy="1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" name="Freeform 84"/>
              <p:cNvSpPr>
                <a:spLocks/>
              </p:cNvSpPr>
              <p:nvPr/>
            </p:nvSpPr>
            <p:spPr bwMode="auto">
              <a:xfrm>
                <a:off x="3418" y="1583"/>
                <a:ext cx="53" cy="40"/>
              </a:xfrm>
              <a:custGeom>
                <a:avLst/>
                <a:gdLst>
                  <a:gd name="T0" fmla="*/ 5 w 106"/>
                  <a:gd name="T1" fmla="*/ 0 h 81"/>
                  <a:gd name="T2" fmla="*/ 5 w 106"/>
                  <a:gd name="T3" fmla="*/ 2 h 81"/>
                  <a:gd name="T4" fmla="*/ 7 w 106"/>
                  <a:gd name="T5" fmla="*/ 4 h 81"/>
                  <a:gd name="T6" fmla="*/ 4 w 106"/>
                  <a:gd name="T7" fmla="*/ 4 h 81"/>
                  <a:gd name="T8" fmla="*/ 4 w 106"/>
                  <a:gd name="T9" fmla="*/ 3 h 81"/>
                  <a:gd name="T10" fmla="*/ 4 w 106"/>
                  <a:gd name="T11" fmla="*/ 1 h 81"/>
                  <a:gd name="T12" fmla="*/ 3 w 106"/>
                  <a:gd name="T13" fmla="*/ 1 h 81"/>
                  <a:gd name="T14" fmla="*/ 2 w 106"/>
                  <a:gd name="T15" fmla="*/ 2 h 81"/>
                  <a:gd name="T16" fmla="*/ 2 w 106"/>
                  <a:gd name="T17" fmla="*/ 3 h 81"/>
                  <a:gd name="T18" fmla="*/ 3 w 106"/>
                  <a:gd name="T19" fmla="*/ 5 h 81"/>
                  <a:gd name="T20" fmla="*/ 1 w 106"/>
                  <a:gd name="T21" fmla="*/ 3 h 81"/>
                  <a:gd name="T22" fmla="*/ 1 w 106"/>
                  <a:gd name="T23" fmla="*/ 1 h 81"/>
                  <a:gd name="T24" fmla="*/ 0 w 106"/>
                  <a:gd name="T25" fmla="*/ 1 h 81"/>
                  <a:gd name="T26" fmla="*/ 1 w 106"/>
                  <a:gd name="T27" fmla="*/ 0 h 81"/>
                  <a:gd name="T28" fmla="*/ 3 w 106"/>
                  <a:gd name="T29" fmla="*/ 0 h 81"/>
                  <a:gd name="T30" fmla="*/ 5 w 106"/>
                  <a:gd name="T31" fmla="*/ 0 h 81"/>
                  <a:gd name="T32" fmla="*/ 5 w 106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6" h="81">
                    <a:moveTo>
                      <a:pt x="77" y="15"/>
                    </a:moveTo>
                    <a:lnTo>
                      <a:pt x="77" y="43"/>
                    </a:lnTo>
                    <a:lnTo>
                      <a:pt x="106" y="67"/>
                    </a:lnTo>
                    <a:lnTo>
                      <a:pt x="64" y="76"/>
                    </a:lnTo>
                    <a:lnTo>
                      <a:pt x="55" y="53"/>
                    </a:lnTo>
                    <a:lnTo>
                      <a:pt x="57" y="18"/>
                    </a:lnTo>
                    <a:lnTo>
                      <a:pt x="34" y="23"/>
                    </a:lnTo>
                    <a:lnTo>
                      <a:pt x="26" y="32"/>
                    </a:lnTo>
                    <a:lnTo>
                      <a:pt x="26" y="49"/>
                    </a:lnTo>
                    <a:lnTo>
                      <a:pt x="37" y="81"/>
                    </a:lnTo>
                    <a:lnTo>
                      <a:pt x="15" y="49"/>
                    </a:lnTo>
                    <a:lnTo>
                      <a:pt x="15" y="23"/>
                    </a:lnTo>
                    <a:lnTo>
                      <a:pt x="0" y="20"/>
                    </a:lnTo>
                    <a:lnTo>
                      <a:pt x="16" y="5"/>
                    </a:lnTo>
                    <a:lnTo>
                      <a:pt x="41" y="0"/>
                    </a:lnTo>
                    <a:lnTo>
                      <a:pt x="68" y="2"/>
                    </a:lnTo>
                    <a:lnTo>
                      <a:pt x="7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" name="Freeform 85"/>
              <p:cNvSpPr>
                <a:spLocks/>
              </p:cNvSpPr>
              <p:nvPr/>
            </p:nvSpPr>
            <p:spPr bwMode="auto">
              <a:xfrm>
                <a:off x="3103" y="1660"/>
                <a:ext cx="497" cy="775"/>
              </a:xfrm>
              <a:custGeom>
                <a:avLst/>
                <a:gdLst>
                  <a:gd name="T0" fmla="*/ 62 w 993"/>
                  <a:gd name="T1" fmla="*/ 70 h 1549"/>
                  <a:gd name="T2" fmla="*/ 58 w 993"/>
                  <a:gd name="T3" fmla="*/ 52 h 1549"/>
                  <a:gd name="T4" fmla="*/ 53 w 993"/>
                  <a:gd name="T5" fmla="*/ 38 h 1549"/>
                  <a:gd name="T6" fmla="*/ 45 w 993"/>
                  <a:gd name="T7" fmla="*/ 24 h 1549"/>
                  <a:gd name="T8" fmla="*/ 36 w 993"/>
                  <a:gd name="T9" fmla="*/ 10 h 1549"/>
                  <a:gd name="T10" fmla="*/ 25 w 993"/>
                  <a:gd name="T11" fmla="*/ 6 h 1549"/>
                  <a:gd name="T12" fmla="*/ 11 w 993"/>
                  <a:gd name="T13" fmla="*/ 16 h 1549"/>
                  <a:gd name="T14" fmla="*/ 5 w 993"/>
                  <a:gd name="T15" fmla="*/ 25 h 1549"/>
                  <a:gd name="T16" fmla="*/ 5 w 993"/>
                  <a:gd name="T17" fmla="*/ 40 h 1549"/>
                  <a:gd name="T18" fmla="*/ 4 w 993"/>
                  <a:gd name="T19" fmla="*/ 51 h 1549"/>
                  <a:gd name="T20" fmla="*/ 3 w 993"/>
                  <a:gd name="T21" fmla="*/ 56 h 1549"/>
                  <a:gd name="T22" fmla="*/ 2 w 993"/>
                  <a:gd name="T23" fmla="*/ 69 h 1549"/>
                  <a:gd name="T24" fmla="*/ 1 w 993"/>
                  <a:gd name="T25" fmla="*/ 84 h 1549"/>
                  <a:gd name="T26" fmla="*/ 7 w 993"/>
                  <a:gd name="T27" fmla="*/ 95 h 1549"/>
                  <a:gd name="T28" fmla="*/ 16 w 993"/>
                  <a:gd name="T29" fmla="*/ 97 h 1549"/>
                  <a:gd name="T30" fmla="*/ 53 w 993"/>
                  <a:gd name="T31" fmla="*/ 95 h 1549"/>
                  <a:gd name="T32" fmla="*/ 61 w 993"/>
                  <a:gd name="T33" fmla="*/ 94 h 1549"/>
                  <a:gd name="T34" fmla="*/ 55 w 993"/>
                  <a:gd name="T35" fmla="*/ 91 h 1549"/>
                  <a:gd name="T36" fmla="*/ 57 w 993"/>
                  <a:gd name="T37" fmla="*/ 82 h 1549"/>
                  <a:gd name="T38" fmla="*/ 54 w 993"/>
                  <a:gd name="T39" fmla="*/ 89 h 1549"/>
                  <a:gd name="T40" fmla="*/ 52 w 993"/>
                  <a:gd name="T41" fmla="*/ 90 h 1549"/>
                  <a:gd name="T42" fmla="*/ 51 w 993"/>
                  <a:gd name="T43" fmla="*/ 93 h 1549"/>
                  <a:gd name="T44" fmla="*/ 25 w 993"/>
                  <a:gd name="T45" fmla="*/ 92 h 1549"/>
                  <a:gd name="T46" fmla="*/ 23 w 993"/>
                  <a:gd name="T47" fmla="*/ 91 h 1549"/>
                  <a:gd name="T48" fmla="*/ 18 w 993"/>
                  <a:gd name="T49" fmla="*/ 95 h 1549"/>
                  <a:gd name="T50" fmla="*/ 12 w 993"/>
                  <a:gd name="T51" fmla="*/ 95 h 1549"/>
                  <a:gd name="T52" fmla="*/ 10 w 993"/>
                  <a:gd name="T53" fmla="*/ 93 h 1549"/>
                  <a:gd name="T54" fmla="*/ 10 w 993"/>
                  <a:gd name="T55" fmla="*/ 88 h 1549"/>
                  <a:gd name="T56" fmla="*/ 6 w 993"/>
                  <a:gd name="T57" fmla="*/ 89 h 1549"/>
                  <a:gd name="T58" fmla="*/ 4 w 993"/>
                  <a:gd name="T59" fmla="*/ 83 h 1549"/>
                  <a:gd name="T60" fmla="*/ 6 w 993"/>
                  <a:gd name="T61" fmla="*/ 78 h 1549"/>
                  <a:gd name="T62" fmla="*/ 5 w 993"/>
                  <a:gd name="T63" fmla="*/ 77 h 1549"/>
                  <a:gd name="T64" fmla="*/ 3 w 993"/>
                  <a:gd name="T65" fmla="*/ 75 h 1549"/>
                  <a:gd name="T66" fmla="*/ 4 w 993"/>
                  <a:gd name="T67" fmla="*/ 65 h 1549"/>
                  <a:gd name="T68" fmla="*/ 6 w 993"/>
                  <a:gd name="T69" fmla="*/ 57 h 1549"/>
                  <a:gd name="T70" fmla="*/ 5 w 993"/>
                  <a:gd name="T71" fmla="*/ 51 h 1549"/>
                  <a:gd name="T72" fmla="*/ 7 w 993"/>
                  <a:gd name="T73" fmla="*/ 44 h 1549"/>
                  <a:gd name="T74" fmla="*/ 7 w 993"/>
                  <a:gd name="T75" fmla="*/ 37 h 1549"/>
                  <a:gd name="T76" fmla="*/ 6 w 993"/>
                  <a:gd name="T77" fmla="*/ 28 h 1549"/>
                  <a:gd name="T78" fmla="*/ 7 w 993"/>
                  <a:gd name="T79" fmla="*/ 19 h 1549"/>
                  <a:gd name="T80" fmla="*/ 12 w 993"/>
                  <a:gd name="T81" fmla="*/ 21 h 1549"/>
                  <a:gd name="T82" fmla="*/ 12 w 993"/>
                  <a:gd name="T83" fmla="*/ 20 h 1549"/>
                  <a:gd name="T84" fmla="*/ 13 w 993"/>
                  <a:gd name="T85" fmla="*/ 16 h 1549"/>
                  <a:gd name="T86" fmla="*/ 20 w 993"/>
                  <a:gd name="T87" fmla="*/ 11 h 1549"/>
                  <a:gd name="T88" fmla="*/ 29 w 993"/>
                  <a:gd name="T89" fmla="*/ 5 h 1549"/>
                  <a:gd name="T90" fmla="*/ 34 w 993"/>
                  <a:gd name="T91" fmla="*/ 10 h 1549"/>
                  <a:gd name="T92" fmla="*/ 45 w 993"/>
                  <a:gd name="T93" fmla="*/ 29 h 1549"/>
                  <a:gd name="T94" fmla="*/ 54 w 993"/>
                  <a:gd name="T95" fmla="*/ 47 h 1549"/>
                  <a:gd name="T96" fmla="*/ 59 w 993"/>
                  <a:gd name="T97" fmla="*/ 65 h 1549"/>
                  <a:gd name="T98" fmla="*/ 61 w 993"/>
                  <a:gd name="T99" fmla="*/ 78 h 15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93" h="1549">
                    <a:moveTo>
                      <a:pt x="993" y="1252"/>
                    </a:moveTo>
                    <a:lnTo>
                      <a:pt x="977" y="1113"/>
                    </a:lnTo>
                    <a:lnTo>
                      <a:pt x="954" y="969"/>
                    </a:lnTo>
                    <a:lnTo>
                      <a:pt x="918" y="824"/>
                    </a:lnTo>
                    <a:lnTo>
                      <a:pt x="879" y="704"/>
                    </a:lnTo>
                    <a:lnTo>
                      <a:pt x="833" y="598"/>
                    </a:lnTo>
                    <a:lnTo>
                      <a:pt x="769" y="476"/>
                    </a:lnTo>
                    <a:lnTo>
                      <a:pt x="706" y="378"/>
                    </a:lnTo>
                    <a:lnTo>
                      <a:pt x="626" y="247"/>
                    </a:lnTo>
                    <a:lnTo>
                      <a:pt x="573" y="146"/>
                    </a:lnTo>
                    <a:lnTo>
                      <a:pt x="500" y="0"/>
                    </a:lnTo>
                    <a:lnTo>
                      <a:pt x="394" y="90"/>
                    </a:lnTo>
                    <a:lnTo>
                      <a:pt x="269" y="181"/>
                    </a:lnTo>
                    <a:lnTo>
                      <a:pt x="171" y="242"/>
                    </a:lnTo>
                    <a:lnTo>
                      <a:pt x="90" y="289"/>
                    </a:lnTo>
                    <a:lnTo>
                      <a:pt x="67" y="397"/>
                    </a:lnTo>
                    <a:lnTo>
                      <a:pt x="67" y="520"/>
                    </a:lnTo>
                    <a:lnTo>
                      <a:pt x="78" y="629"/>
                    </a:lnTo>
                    <a:lnTo>
                      <a:pt x="72" y="734"/>
                    </a:lnTo>
                    <a:lnTo>
                      <a:pt x="52" y="801"/>
                    </a:lnTo>
                    <a:lnTo>
                      <a:pt x="39" y="858"/>
                    </a:lnTo>
                    <a:lnTo>
                      <a:pt x="42" y="894"/>
                    </a:lnTo>
                    <a:lnTo>
                      <a:pt x="59" y="936"/>
                    </a:lnTo>
                    <a:lnTo>
                      <a:pt x="19" y="1093"/>
                    </a:lnTo>
                    <a:lnTo>
                      <a:pt x="0" y="1273"/>
                    </a:lnTo>
                    <a:lnTo>
                      <a:pt x="6" y="1340"/>
                    </a:lnTo>
                    <a:lnTo>
                      <a:pt x="39" y="1412"/>
                    </a:lnTo>
                    <a:lnTo>
                      <a:pt x="109" y="1515"/>
                    </a:lnTo>
                    <a:lnTo>
                      <a:pt x="171" y="1543"/>
                    </a:lnTo>
                    <a:lnTo>
                      <a:pt x="248" y="1549"/>
                    </a:lnTo>
                    <a:lnTo>
                      <a:pt x="467" y="1538"/>
                    </a:lnTo>
                    <a:lnTo>
                      <a:pt x="846" y="1520"/>
                    </a:lnTo>
                    <a:lnTo>
                      <a:pt x="863" y="1499"/>
                    </a:lnTo>
                    <a:lnTo>
                      <a:pt x="970" y="1495"/>
                    </a:lnTo>
                    <a:lnTo>
                      <a:pt x="871" y="1487"/>
                    </a:lnTo>
                    <a:lnTo>
                      <a:pt x="871" y="1441"/>
                    </a:lnTo>
                    <a:lnTo>
                      <a:pt x="879" y="1389"/>
                    </a:lnTo>
                    <a:lnTo>
                      <a:pt x="905" y="1309"/>
                    </a:lnTo>
                    <a:lnTo>
                      <a:pt x="871" y="1368"/>
                    </a:lnTo>
                    <a:lnTo>
                      <a:pt x="856" y="1417"/>
                    </a:lnTo>
                    <a:lnTo>
                      <a:pt x="846" y="1453"/>
                    </a:lnTo>
                    <a:lnTo>
                      <a:pt x="823" y="1437"/>
                    </a:lnTo>
                    <a:lnTo>
                      <a:pt x="813" y="1468"/>
                    </a:lnTo>
                    <a:lnTo>
                      <a:pt x="804" y="1486"/>
                    </a:lnTo>
                    <a:lnTo>
                      <a:pt x="797" y="1495"/>
                    </a:lnTo>
                    <a:lnTo>
                      <a:pt x="387" y="1468"/>
                    </a:lnTo>
                    <a:lnTo>
                      <a:pt x="367" y="1456"/>
                    </a:lnTo>
                    <a:lnTo>
                      <a:pt x="358" y="1441"/>
                    </a:lnTo>
                    <a:lnTo>
                      <a:pt x="310" y="1492"/>
                    </a:lnTo>
                    <a:lnTo>
                      <a:pt x="274" y="1512"/>
                    </a:lnTo>
                    <a:lnTo>
                      <a:pt x="230" y="1512"/>
                    </a:lnTo>
                    <a:lnTo>
                      <a:pt x="191" y="1508"/>
                    </a:lnTo>
                    <a:lnTo>
                      <a:pt x="158" y="1492"/>
                    </a:lnTo>
                    <a:lnTo>
                      <a:pt x="148" y="1474"/>
                    </a:lnTo>
                    <a:lnTo>
                      <a:pt x="206" y="1355"/>
                    </a:lnTo>
                    <a:lnTo>
                      <a:pt x="148" y="1402"/>
                    </a:lnTo>
                    <a:lnTo>
                      <a:pt x="101" y="1410"/>
                    </a:lnTo>
                    <a:lnTo>
                      <a:pt x="81" y="1412"/>
                    </a:lnTo>
                    <a:lnTo>
                      <a:pt x="59" y="1371"/>
                    </a:lnTo>
                    <a:lnTo>
                      <a:pt x="52" y="1327"/>
                    </a:lnTo>
                    <a:lnTo>
                      <a:pt x="59" y="1278"/>
                    </a:lnTo>
                    <a:lnTo>
                      <a:pt x="81" y="1242"/>
                    </a:lnTo>
                    <a:lnTo>
                      <a:pt x="121" y="1209"/>
                    </a:lnTo>
                    <a:lnTo>
                      <a:pt x="67" y="1231"/>
                    </a:lnTo>
                    <a:lnTo>
                      <a:pt x="36" y="1249"/>
                    </a:lnTo>
                    <a:lnTo>
                      <a:pt x="36" y="1187"/>
                    </a:lnTo>
                    <a:lnTo>
                      <a:pt x="42" y="1113"/>
                    </a:lnTo>
                    <a:lnTo>
                      <a:pt x="62" y="1035"/>
                    </a:lnTo>
                    <a:lnTo>
                      <a:pt x="85" y="946"/>
                    </a:lnTo>
                    <a:lnTo>
                      <a:pt x="90" y="907"/>
                    </a:lnTo>
                    <a:lnTo>
                      <a:pt x="78" y="858"/>
                    </a:lnTo>
                    <a:lnTo>
                      <a:pt x="78" y="804"/>
                    </a:lnTo>
                    <a:lnTo>
                      <a:pt x="85" y="753"/>
                    </a:lnTo>
                    <a:lnTo>
                      <a:pt x="98" y="704"/>
                    </a:lnTo>
                    <a:lnTo>
                      <a:pt x="101" y="652"/>
                    </a:lnTo>
                    <a:lnTo>
                      <a:pt x="101" y="582"/>
                    </a:lnTo>
                    <a:lnTo>
                      <a:pt x="98" y="515"/>
                    </a:lnTo>
                    <a:lnTo>
                      <a:pt x="90" y="438"/>
                    </a:lnTo>
                    <a:lnTo>
                      <a:pt x="98" y="358"/>
                    </a:lnTo>
                    <a:lnTo>
                      <a:pt x="109" y="301"/>
                    </a:lnTo>
                    <a:lnTo>
                      <a:pt x="143" y="304"/>
                    </a:lnTo>
                    <a:lnTo>
                      <a:pt x="188" y="329"/>
                    </a:lnTo>
                    <a:lnTo>
                      <a:pt x="219" y="355"/>
                    </a:lnTo>
                    <a:lnTo>
                      <a:pt x="183" y="312"/>
                    </a:lnTo>
                    <a:lnTo>
                      <a:pt x="135" y="281"/>
                    </a:lnTo>
                    <a:lnTo>
                      <a:pt x="202" y="253"/>
                    </a:lnTo>
                    <a:lnTo>
                      <a:pt x="266" y="217"/>
                    </a:lnTo>
                    <a:lnTo>
                      <a:pt x="318" y="175"/>
                    </a:lnTo>
                    <a:lnTo>
                      <a:pt x="387" y="124"/>
                    </a:lnTo>
                    <a:lnTo>
                      <a:pt x="452" y="74"/>
                    </a:lnTo>
                    <a:lnTo>
                      <a:pt x="500" y="30"/>
                    </a:lnTo>
                    <a:lnTo>
                      <a:pt x="542" y="146"/>
                    </a:lnTo>
                    <a:lnTo>
                      <a:pt x="621" y="304"/>
                    </a:lnTo>
                    <a:lnTo>
                      <a:pt x="706" y="449"/>
                    </a:lnTo>
                    <a:lnTo>
                      <a:pt x="794" y="593"/>
                    </a:lnTo>
                    <a:lnTo>
                      <a:pt x="859" y="750"/>
                    </a:lnTo>
                    <a:lnTo>
                      <a:pt x="910" y="891"/>
                    </a:lnTo>
                    <a:lnTo>
                      <a:pt x="944" y="1031"/>
                    </a:lnTo>
                    <a:lnTo>
                      <a:pt x="970" y="1175"/>
                    </a:lnTo>
                    <a:lnTo>
                      <a:pt x="970" y="1239"/>
                    </a:lnTo>
                    <a:lnTo>
                      <a:pt x="993" y="12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" name="Freeform 86"/>
              <p:cNvSpPr>
                <a:spLocks/>
              </p:cNvSpPr>
              <p:nvPr/>
            </p:nvSpPr>
            <p:spPr bwMode="auto">
              <a:xfrm>
                <a:off x="3211" y="1864"/>
                <a:ext cx="409" cy="542"/>
              </a:xfrm>
              <a:custGeom>
                <a:avLst/>
                <a:gdLst>
                  <a:gd name="T0" fmla="*/ 9 w 817"/>
                  <a:gd name="T1" fmla="*/ 7 h 1083"/>
                  <a:gd name="T2" fmla="*/ 15 w 817"/>
                  <a:gd name="T3" fmla="*/ 17 h 1083"/>
                  <a:gd name="T4" fmla="*/ 17 w 817"/>
                  <a:gd name="T5" fmla="*/ 31 h 1083"/>
                  <a:gd name="T6" fmla="*/ 19 w 817"/>
                  <a:gd name="T7" fmla="*/ 39 h 1083"/>
                  <a:gd name="T8" fmla="*/ 21 w 817"/>
                  <a:gd name="T9" fmla="*/ 42 h 1083"/>
                  <a:gd name="T10" fmla="*/ 26 w 817"/>
                  <a:gd name="T11" fmla="*/ 43 h 1083"/>
                  <a:gd name="T12" fmla="*/ 41 w 817"/>
                  <a:gd name="T13" fmla="*/ 53 h 1083"/>
                  <a:gd name="T14" fmla="*/ 40 w 817"/>
                  <a:gd name="T15" fmla="*/ 40 h 1083"/>
                  <a:gd name="T16" fmla="*/ 34 w 817"/>
                  <a:gd name="T17" fmla="*/ 26 h 1083"/>
                  <a:gd name="T18" fmla="*/ 26 w 817"/>
                  <a:gd name="T19" fmla="*/ 13 h 1083"/>
                  <a:gd name="T20" fmla="*/ 31 w 817"/>
                  <a:gd name="T21" fmla="*/ 20 h 1083"/>
                  <a:gd name="T22" fmla="*/ 42 w 817"/>
                  <a:gd name="T23" fmla="*/ 42 h 1083"/>
                  <a:gd name="T24" fmla="*/ 46 w 817"/>
                  <a:gd name="T25" fmla="*/ 53 h 1083"/>
                  <a:gd name="T26" fmla="*/ 49 w 817"/>
                  <a:gd name="T27" fmla="*/ 55 h 1083"/>
                  <a:gd name="T28" fmla="*/ 52 w 817"/>
                  <a:gd name="T29" fmla="*/ 56 h 1083"/>
                  <a:gd name="T30" fmla="*/ 49 w 817"/>
                  <a:gd name="T31" fmla="*/ 60 h 1083"/>
                  <a:gd name="T32" fmla="*/ 48 w 817"/>
                  <a:gd name="T33" fmla="*/ 66 h 1083"/>
                  <a:gd name="T34" fmla="*/ 48 w 817"/>
                  <a:gd name="T35" fmla="*/ 66 h 1083"/>
                  <a:gd name="T36" fmla="*/ 49 w 817"/>
                  <a:gd name="T37" fmla="*/ 59 h 1083"/>
                  <a:gd name="T38" fmla="*/ 45 w 817"/>
                  <a:gd name="T39" fmla="*/ 55 h 1083"/>
                  <a:gd name="T40" fmla="*/ 17 w 817"/>
                  <a:gd name="T41" fmla="*/ 52 h 1083"/>
                  <a:gd name="T42" fmla="*/ 14 w 817"/>
                  <a:gd name="T43" fmla="*/ 50 h 1083"/>
                  <a:gd name="T44" fmla="*/ 8 w 817"/>
                  <a:gd name="T45" fmla="*/ 52 h 1083"/>
                  <a:gd name="T46" fmla="*/ 11 w 817"/>
                  <a:gd name="T47" fmla="*/ 49 h 1083"/>
                  <a:gd name="T48" fmla="*/ 5 w 817"/>
                  <a:gd name="T49" fmla="*/ 49 h 1083"/>
                  <a:gd name="T50" fmla="*/ 0 w 817"/>
                  <a:gd name="T51" fmla="*/ 53 h 1083"/>
                  <a:gd name="T52" fmla="*/ 4 w 817"/>
                  <a:gd name="T53" fmla="*/ 47 h 1083"/>
                  <a:gd name="T54" fmla="*/ 10 w 817"/>
                  <a:gd name="T55" fmla="*/ 47 h 1083"/>
                  <a:gd name="T56" fmla="*/ 11 w 817"/>
                  <a:gd name="T57" fmla="*/ 44 h 1083"/>
                  <a:gd name="T58" fmla="*/ 13 w 817"/>
                  <a:gd name="T59" fmla="*/ 20 h 1083"/>
                  <a:gd name="T60" fmla="*/ 11 w 817"/>
                  <a:gd name="T61" fmla="*/ 11 h 1083"/>
                  <a:gd name="T62" fmla="*/ 5 w 817"/>
                  <a:gd name="T63" fmla="*/ 0 h 10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17" h="1083">
                    <a:moveTo>
                      <a:pt x="74" y="0"/>
                    </a:moveTo>
                    <a:lnTo>
                      <a:pt x="139" y="98"/>
                    </a:lnTo>
                    <a:lnTo>
                      <a:pt x="182" y="170"/>
                    </a:lnTo>
                    <a:lnTo>
                      <a:pt x="226" y="266"/>
                    </a:lnTo>
                    <a:lnTo>
                      <a:pt x="250" y="367"/>
                    </a:lnTo>
                    <a:lnTo>
                      <a:pt x="270" y="482"/>
                    </a:lnTo>
                    <a:lnTo>
                      <a:pt x="277" y="560"/>
                    </a:lnTo>
                    <a:lnTo>
                      <a:pt x="290" y="622"/>
                    </a:lnTo>
                    <a:lnTo>
                      <a:pt x="304" y="648"/>
                    </a:lnTo>
                    <a:lnTo>
                      <a:pt x="327" y="661"/>
                    </a:lnTo>
                    <a:lnTo>
                      <a:pt x="370" y="668"/>
                    </a:lnTo>
                    <a:lnTo>
                      <a:pt x="406" y="673"/>
                    </a:lnTo>
                    <a:lnTo>
                      <a:pt x="429" y="822"/>
                    </a:lnTo>
                    <a:lnTo>
                      <a:pt x="652" y="836"/>
                    </a:lnTo>
                    <a:lnTo>
                      <a:pt x="648" y="743"/>
                    </a:lnTo>
                    <a:lnTo>
                      <a:pt x="628" y="634"/>
                    </a:lnTo>
                    <a:lnTo>
                      <a:pt x="594" y="537"/>
                    </a:lnTo>
                    <a:lnTo>
                      <a:pt x="535" y="410"/>
                    </a:lnTo>
                    <a:lnTo>
                      <a:pt x="476" y="302"/>
                    </a:lnTo>
                    <a:lnTo>
                      <a:pt x="411" y="196"/>
                    </a:lnTo>
                    <a:lnTo>
                      <a:pt x="327" y="72"/>
                    </a:lnTo>
                    <a:lnTo>
                      <a:pt x="491" y="310"/>
                    </a:lnTo>
                    <a:lnTo>
                      <a:pt x="594" y="482"/>
                    </a:lnTo>
                    <a:lnTo>
                      <a:pt x="670" y="657"/>
                    </a:lnTo>
                    <a:lnTo>
                      <a:pt x="711" y="787"/>
                    </a:lnTo>
                    <a:lnTo>
                      <a:pt x="723" y="836"/>
                    </a:lnTo>
                    <a:lnTo>
                      <a:pt x="773" y="840"/>
                    </a:lnTo>
                    <a:lnTo>
                      <a:pt x="778" y="876"/>
                    </a:lnTo>
                    <a:lnTo>
                      <a:pt x="817" y="876"/>
                    </a:lnTo>
                    <a:lnTo>
                      <a:pt x="817" y="892"/>
                    </a:lnTo>
                    <a:lnTo>
                      <a:pt x="798" y="912"/>
                    </a:lnTo>
                    <a:lnTo>
                      <a:pt x="778" y="954"/>
                    </a:lnTo>
                    <a:lnTo>
                      <a:pt x="768" y="985"/>
                    </a:lnTo>
                    <a:lnTo>
                      <a:pt x="765" y="1044"/>
                    </a:lnTo>
                    <a:lnTo>
                      <a:pt x="765" y="1083"/>
                    </a:lnTo>
                    <a:lnTo>
                      <a:pt x="762" y="1044"/>
                    </a:lnTo>
                    <a:lnTo>
                      <a:pt x="765" y="985"/>
                    </a:lnTo>
                    <a:lnTo>
                      <a:pt x="773" y="944"/>
                    </a:lnTo>
                    <a:lnTo>
                      <a:pt x="788" y="889"/>
                    </a:lnTo>
                    <a:lnTo>
                      <a:pt x="711" y="879"/>
                    </a:lnTo>
                    <a:lnTo>
                      <a:pt x="719" y="849"/>
                    </a:lnTo>
                    <a:lnTo>
                      <a:pt x="257" y="827"/>
                    </a:lnTo>
                    <a:lnTo>
                      <a:pt x="237" y="799"/>
                    </a:lnTo>
                    <a:lnTo>
                      <a:pt x="211" y="794"/>
                    </a:lnTo>
                    <a:lnTo>
                      <a:pt x="167" y="799"/>
                    </a:lnTo>
                    <a:lnTo>
                      <a:pt x="125" y="827"/>
                    </a:lnTo>
                    <a:lnTo>
                      <a:pt x="69" y="833"/>
                    </a:lnTo>
                    <a:lnTo>
                      <a:pt x="175" y="774"/>
                    </a:lnTo>
                    <a:lnTo>
                      <a:pt x="121" y="766"/>
                    </a:lnTo>
                    <a:lnTo>
                      <a:pt x="69" y="778"/>
                    </a:lnTo>
                    <a:lnTo>
                      <a:pt x="33" y="800"/>
                    </a:lnTo>
                    <a:lnTo>
                      <a:pt x="0" y="833"/>
                    </a:lnTo>
                    <a:lnTo>
                      <a:pt x="18" y="774"/>
                    </a:lnTo>
                    <a:lnTo>
                      <a:pt x="59" y="750"/>
                    </a:lnTo>
                    <a:lnTo>
                      <a:pt x="103" y="748"/>
                    </a:lnTo>
                    <a:lnTo>
                      <a:pt x="152" y="750"/>
                    </a:lnTo>
                    <a:lnTo>
                      <a:pt x="116" y="704"/>
                    </a:lnTo>
                    <a:lnTo>
                      <a:pt x="175" y="696"/>
                    </a:lnTo>
                    <a:lnTo>
                      <a:pt x="198" y="392"/>
                    </a:lnTo>
                    <a:lnTo>
                      <a:pt x="198" y="305"/>
                    </a:lnTo>
                    <a:lnTo>
                      <a:pt x="187" y="232"/>
                    </a:lnTo>
                    <a:lnTo>
                      <a:pt x="167" y="161"/>
                    </a:lnTo>
                    <a:lnTo>
                      <a:pt x="136" y="10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" name="Freeform 87"/>
              <p:cNvSpPr>
                <a:spLocks/>
              </p:cNvSpPr>
              <p:nvPr/>
            </p:nvSpPr>
            <p:spPr bwMode="auto">
              <a:xfrm>
                <a:off x="3307" y="1743"/>
                <a:ext cx="50" cy="85"/>
              </a:xfrm>
              <a:custGeom>
                <a:avLst/>
                <a:gdLst>
                  <a:gd name="T0" fmla="*/ 2 w 99"/>
                  <a:gd name="T1" fmla="*/ 0 h 170"/>
                  <a:gd name="T2" fmla="*/ 0 w 99"/>
                  <a:gd name="T3" fmla="*/ 8 h 170"/>
                  <a:gd name="T4" fmla="*/ 6 w 99"/>
                  <a:gd name="T5" fmla="*/ 11 h 170"/>
                  <a:gd name="T6" fmla="*/ 7 w 99"/>
                  <a:gd name="T7" fmla="*/ 10 h 170"/>
                  <a:gd name="T8" fmla="*/ 1 w 99"/>
                  <a:gd name="T9" fmla="*/ 8 h 170"/>
                  <a:gd name="T10" fmla="*/ 2 w 99"/>
                  <a:gd name="T11" fmla="*/ 0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9" h="170">
                    <a:moveTo>
                      <a:pt x="22" y="0"/>
                    </a:moveTo>
                    <a:lnTo>
                      <a:pt x="0" y="126"/>
                    </a:lnTo>
                    <a:lnTo>
                      <a:pt x="85" y="170"/>
                    </a:lnTo>
                    <a:lnTo>
                      <a:pt x="99" y="148"/>
                    </a:lnTo>
                    <a:lnTo>
                      <a:pt x="11" y="11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" name="Freeform 88"/>
              <p:cNvSpPr>
                <a:spLocks/>
              </p:cNvSpPr>
              <p:nvPr/>
            </p:nvSpPr>
            <p:spPr bwMode="auto">
              <a:xfrm>
                <a:off x="3477" y="1779"/>
                <a:ext cx="179" cy="493"/>
              </a:xfrm>
              <a:custGeom>
                <a:avLst/>
                <a:gdLst>
                  <a:gd name="T0" fmla="*/ 0 w 358"/>
                  <a:gd name="T1" fmla="*/ 7 h 987"/>
                  <a:gd name="T2" fmla="*/ 2 w 358"/>
                  <a:gd name="T3" fmla="*/ 6 h 987"/>
                  <a:gd name="T4" fmla="*/ 3 w 358"/>
                  <a:gd name="T5" fmla="*/ 4 h 987"/>
                  <a:gd name="T6" fmla="*/ 4 w 358"/>
                  <a:gd name="T7" fmla="*/ 2 h 987"/>
                  <a:gd name="T8" fmla="*/ 5 w 358"/>
                  <a:gd name="T9" fmla="*/ 0 h 987"/>
                  <a:gd name="T10" fmla="*/ 8 w 358"/>
                  <a:gd name="T11" fmla="*/ 0 h 987"/>
                  <a:gd name="T12" fmla="*/ 9 w 358"/>
                  <a:gd name="T13" fmla="*/ 1 h 987"/>
                  <a:gd name="T14" fmla="*/ 11 w 358"/>
                  <a:gd name="T15" fmla="*/ 2 h 987"/>
                  <a:gd name="T16" fmla="*/ 9 w 358"/>
                  <a:gd name="T17" fmla="*/ 1 h 987"/>
                  <a:gd name="T18" fmla="*/ 7 w 358"/>
                  <a:gd name="T19" fmla="*/ 0 h 987"/>
                  <a:gd name="T20" fmla="*/ 6 w 358"/>
                  <a:gd name="T21" fmla="*/ 0 h 987"/>
                  <a:gd name="T22" fmla="*/ 5 w 358"/>
                  <a:gd name="T23" fmla="*/ 3 h 987"/>
                  <a:gd name="T24" fmla="*/ 6 w 358"/>
                  <a:gd name="T25" fmla="*/ 4 h 987"/>
                  <a:gd name="T26" fmla="*/ 8 w 358"/>
                  <a:gd name="T27" fmla="*/ 5 h 987"/>
                  <a:gd name="T28" fmla="*/ 10 w 358"/>
                  <a:gd name="T29" fmla="*/ 4 h 987"/>
                  <a:gd name="T30" fmla="*/ 10 w 358"/>
                  <a:gd name="T31" fmla="*/ 2 h 987"/>
                  <a:gd name="T32" fmla="*/ 11 w 358"/>
                  <a:gd name="T33" fmla="*/ 5 h 987"/>
                  <a:gd name="T34" fmla="*/ 10 w 358"/>
                  <a:gd name="T35" fmla="*/ 5 h 987"/>
                  <a:gd name="T36" fmla="*/ 11 w 358"/>
                  <a:gd name="T37" fmla="*/ 8 h 987"/>
                  <a:gd name="T38" fmla="*/ 12 w 358"/>
                  <a:gd name="T39" fmla="*/ 12 h 987"/>
                  <a:gd name="T40" fmla="*/ 14 w 358"/>
                  <a:gd name="T41" fmla="*/ 19 h 987"/>
                  <a:gd name="T42" fmla="*/ 15 w 358"/>
                  <a:gd name="T43" fmla="*/ 28 h 987"/>
                  <a:gd name="T44" fmla="*/ 16 w 358"/>
                  <a:gd name="T45" fmla="*/ 33 h 987"/>
                  <a:gd name="T46" fmla="*/ 17 w 358"/>
                  <a:gd name="T47" fmla="*/ 39 h 987"/>
                  <a:gd name="T48" fmla="*/ 19 w 358"/>
                  <a:gd name="T49" fmla="*/ 44 h 987"/>
                  <a:gd name="T50" fmla="*/ 21 w 358"/>
                  <a:gd name="T51" fmla="*/ 49 h 987"/>
                  <a:gd name="T52" fmla="*/ 22 w 358"/>
                  <a:gd name="T53" fmla="*/ 51 h 987"/>
                  <a:gd name="T54" fmla="*/ 23 w 358"/>
                  <a:gd name="T55" fmla="*/ 61 h 987"/>
                  <a:gd name="T56" fmla="*/ 20 w 358"/>
                  <a:gd name="T57" fmla="*/ 49 h 987"/>
                  <a:gd name="T58" fmla="*/ 18 w 358"/>
                  <a:gd name="T59" fmla="*/ 42 h 987"/>
                  <a:gd name="T60" fmla="*/ 16 w 358"/>
                  <a:gd name="T61" fmla="*/ 35 h 987"/>
                  <a:gd name="T62" fmla="*/ 14 w 358"/>
                  <a:gd name="T63" fmla="*/ 28 h 987"/>
                  <a:gd name="T64" fmla="*/ 13 w 358"/>
                  <a:gd name="T65" fmla="*/ 20 h 987"/>
                  <a:gd name="T66" fmla="*/ 12 w 358"/>
                  <a:gd name="T67" fmla="*/ 15 h 987"/>
                  <a:gd name="T68" fmla="*/ 11 w 358"/>
                  <a:gd name="T69" fmla="*/ 10 h 987"/>
                  <a:gd name="T70" fmla="*/ 10 w 358"/>
                  <a:gd name="T71" fmla="*/ 9 h 987"/>
                  <a:gd name="T72" fmla="*/ 9 w 358"/>
                  <a:gd name="T73" fmla="*/ 7 h 987"/>
                  <a:gd name="T74" fmla="*/ 7 w 358"/>
                  <a:gd name="T75" fmla="*/ 7 h 987"/>
                  <a:gd name="T76" fmla="*/ 7 w 358"/>
                  <a:gd name="T77" fmla="*/ 7 h 987"/>
                  <a:gd name="T78" fmla="*/ 7 w 358"/>
                  <a:gd name="T79" fmla="*/ 9 h 987"/>
                  <a:gd name="T80" fmla="*/ 7 w 358"/>
                  <a:gd name="T81" fmla="*/ 13 h 987"/>
                  <a:gd name="T82" fmla="*/ 7 w 358"/>
                  <a:gd name="T83" fmla="*/ 18 h 987"/>
                  <a:gd name="T84" fmla="*/ 8 w 358"/>
                  <a:gd name="T85" fmla="*/ 24 h 987"/>
                  <a:gd name="T86" fmla="*/ 9 w 358"/>
                  <a:gd name="T87" fmla="*/ 30 h 987"/>
                  <a:gd name="T88" fmla="*/ 8 w 358"/>
                  <a:gd name="T89" fmla="*/ 29 h 987"/>
                  <a:gd name="T90" fmla="*/ 7 w 358"/>
                  <a:gd name="T91" fmla="*/ 22 h 987"/>
                  <a:gd name="T92" fmla="*/ 6 w 358"/>
                  <a:gd name="T93" fmla="*/ 16 h 987"/>
                  <a:gd name="T94" fmla="*/ 6 w 358"/>
                  <a:gd name="T95" fmla="*/ 12 h 987"/>
                  <a:gd name="T96" fmla="*/ 6 w 358"/>
                  <a:gd name="T97" fmla="*/ 8 h 987"/>
                  <a:gd name="T98" fmla="*/ 6 w 358"/>
                  <a:gd name="T99" fmla="*/ 7 h 987"/>
                  <a:gd name="T100" fmla="*/ 4 w 358"/>
                  <a:gd name="T101" fmla="*/ 5 h 987"/>
                  <a:gd name="T102" fmla="*/ 3 w 358"/>
                  <a:gd name="T103" fmla="*/ 6 h 987"/>
                  <a:gd name="T104" fmla="*/ 1 w 358"/>
                  <a:gd name="T105" fmla="*/ 7 h 987"/>
                  <a:gd name="T106" fmla="*/ 1 w 358"/>
                  <a:gd name="T107" fmla="*/ 8 h 987"/>
                  <a:gd name="T108" fmla="*/ 0 w 358"/>
                  <a:gd name="T109" fmla="*/ 7 h 98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58" h="987">
                    <a:moveTo>
                      <a:pt x="0" y="123"/>
                    </a:moveTo>
                    <a:lnTo>
                      <a:pt x="27" y="96"/>
                    </a:lnTo>
                    <a:lnTo>
                      <a:pt x="46" y="65"/>
                    </a:lnTo>
                    <a:lnTo>
                      <a:pt x="63" y="39"/>
                    </a:lnTo>
                    <a:lnTo>
                      <a:pt x="77" y="0"/>
                    </a:lnTo>
                    <a:lnTo>
                      <a:pt x="113" y="3"/>
                    </a:lnTo>
                    <a:lnTo>
                      <a:pt x="144" y="18"/>
                    </a:lnTo>
                    <a:lnTo>
                      <a:pt x="162" y="33"/>
                    </a:lnTo>
                    <a:lnTo>
                      <a:pt x="138" y="20"/>
                    </a:lnTo>
                    <a:lnTo>
                      <a:pt x="110" y="13"/>
                    </a:lnTo>
                    <a:lnTo>
                      <a:pt x="82" y="8"/>
                    </a:lnTo>
                    <a:lnTo>
                      <a:pt x="71" y="51"/>
                    </a:lnTo>
                    <a:lnTo>
                      <a:pt x="90" y="74"/>
                    </a:lnTo>
                    <a:lnTo>
                      <a:pt x="113" y="88"/>
                    </a:lnTo>
                    <a:lnTo>
                      <a:pt x="152" y="77"/>
                    </a:lnTo>
                    <a:lnTo>
                      <a:pt x="149" y="44"/>
                    </a:lnTo>
                    <a:lnTo>
                      <a:pt x="164" y="82"/>
                    </a:lnTo>
                    <a:lnTo>
                      <a:pt x="152" y="87"/>
                    </a:lnTo>
                    <a:lnTo>
                      <a:pt x="174" y="137"/>
                    </a:lnTo>
                    <a:lnTo>
                      <a:pt x="192" y="204"/>
                    </a:lnTo>
                    <a:lnTo>
                      <a:pt x="210" y="304"/>
                    </a:lnTo>
                    <a:lnTo>
                      <a:pt x="231" y="449"/>
                    </a:lnTo>
                    <a:lnTo>
                      <a:pt x="246" y="533"/>
                    </a:lnTo>
                    <a:lnTo>
                      <a:pt x="268" y="628"/>
                    </a:lnTo>
                    <a:lnTo>
                      <a:pt x="296" y="716"/>
                    </a:lnTo>
                    <a:lnTo>
                      <a:pt x="324" y="784"/>
                    </a:lnTo>
                    <a:lnTo>
                      <a:pt x="342" y="829"/>
                    </a:lnTo>
                    <a:lnTo>
                      <a:pt x="358" y="987"/>
                    </a:lnTo>
                    <a:lnTo>
                      <a:pt x="309" y="794"/>
                    </a:lnTo>
                    <a:lnTo>
                      <a:pt x="278" y="683"/>
                    </a:lnTo>
                    <a:lnTo>
                      <a:pt x="247" y="572"/>
                    </a:lnTo>
                    <a:lnTo>
                      <a:pt x="219" y="448"/>
                    </a:lnTo>
                    <a:lnTo>
                      <a:pt x="197" y="329"/>
                    </a:lnTo>
                    <a:lnTo>
                      <a:pt x="185" y="245"/>
                    </a:lnTo>
                    <a:lnTo>
                      <a:pt x="167" y="173"/>
                    </a:lnTo>
                    <a:lnTo>
                      <a:pt x="149" y="144"/>
                    </a:lnTo>
                    <a:lnTo>
                      <a:pt x="131" y="123"/>
                    </a:lnTo>
                    <a:lnTo>
                      <a:pt x="110" y="114"/>
                    </a:lnTo>
                    <a:lnTo>
                      <a:pt x="105" y="114"/>
                    </a:lnTo>
                    <a:lnTo>
                      <a:pt x="100" y="150"/>
                    </a:lnTo>
                    <a:lnTo>
                      <a:pt x="100" y="222"/>
                    </a:lnTo>
                    <a:lnTo>
                      <a:pt x="108" y="301"/>
                    </a:lnTo>
                    <a:lnTo>
                      <a:pt x="115" y="386"/>
                    </a:lnTo>
                    <a:lnTo>
                      <a:pt x="131" y="481"/>
                    </a:lnTo>
                    <a:lnTo>
                      <a:pt x="120" y="467"/>
                    </a:lnTo>
                    <a:lnTo>
                      <a:pt x="105" y="355"/>
                    </a:lnTo>
                    <a:lnTo>
                      <a:pt x="94" y="265"/>
                    </a:lnTo>
                    <a:lnTo>
                      <a:pt x="94" y="199"/>
                    </a:lnTo>
                    <a:lnTo>
                      <a:pt x="94" y="134"/>
                    </a:lnTo>
                    <a:lnTo>
                      <a:pt x="94" y="113"/>
                    </a:lnTo>
                    <a:lnTo>
                      <a:pt x="54" y="85"/>
                    </a:lnTo>
                    <a:lnTo>
                      <a:pt x="36" y="106"/>
                    </a:lnTo>
                    <a:lnTo>
                      <a:pt x="15" y="124"/>
                    </a:lnTo>
                    <a:lnTo>
                      <a:pt x="9" y="13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" name="Freeform 89"/>
              <p:cNvSpPr>
                <a:spLocks/>
              </p:cNvSpPr>
              <p:nvPr/>
            </p:nvSpPr>
            <p:spPr bwMode="auto">
              <a:xfrm>
                <a:off x="3537" y="1718"/>
                <a:ext cx="317" cy="644"/>
              </a:xfrm>
              <a:custGeom>
                <a:avLst/>
                <a:gdLst>
                  <a:gd name="T0" fmla="*/ 1 w 634"/>
                  <a:gd name="T1" fmla="*/ 1 h 1288"/>
                  <a:gd name="T2" fmla="*/ 3 w 634"/>
                  <a:gd name="T3" fmla="*/ 7 h 1288"/>
                  <a:gd name="T4" fmla="*/ 6 w 634"/>
                  <a:gd name="T5" fmla="*/ 15 h 1288"/>
                  <a:gd name="T6" fmla="*/ 8 w 634"/>
                  <a:gd name="T7" fmla="*/ 23 h 1288"/>
                  <a:gd name="T8" fmla="*/ 11 w 634"/>
                  <a:gd name="T9" fmla="*/ 33 h 1288"/>
                  <a:gd name="T10" fmla="*/ 13 w 634"/>
                  <a:gd name="T11" fmla="*/ 45 h 1288"/>
                  <a:gd name="T12" fmla="*/ 14 w 634"/>
                  <a:gd name="T13" fmla="*/ 56 h 1288"/>
                  <a:gd name="T14" fmla="*/ 15 w 634"/>
                  <a:gd name="T15" fmla="*/ 65 h 1288"/>
                  <a:gd name="T16" fmla="*/ 16 w 634"/>
                  <a:gd name="T17" fmla="*/ 72 h 1288"/>
                  <a:gd name="T18" fmla="*/ 24 w 634"/>
                  <a:gd name="T19" fmla="*/ 69 h 1288"/>
                  <a:gd name="T20" fmla="*/ 35 w 634"/>
                  <a:gd name="T21" fmla="*/ 72 h 1288"/>
                  <a:gd name="T22" fmla="*/ 40 w 634"/>
                  <a:gd name="T23" fmla="*/ 81 h 1288"/>
                  <a:gd name="T24" fmla="*/ 35 w 634"/>
                  <a:gd name="T25" fmla="*/ 73 h 1288"/>
                  <a:gd name="T26" fmla="*/ 24 w 634"/>
                  <a:gd name="T27" fmla="*/ 70 h 1288"/>
                  <a:gd name="T28" fmla="*/ 16 w 634"/>
                  <a:gd name="T29" fmla="*/ 73 h 1288"/>
                  <a:gd name="T30" fmla="*/ 9 w 634"/>
                  <a:gd name="T31" fmla="*/ 76 h 1288"/>
                  <a:gd name="T32" fmla="*/ 10 w 634"/>
                  <a:gd name="T33" fmla="*/ 75 h 1288"/>
                  <a:gd name="T34" fmla="*/ 15 w 634"/>
                  <a:gd name="T35" fmla="*/ 72 h 1288"/>
                  <a:gd name="T36" fmla="*/ 14 w 634"/>
                  <a:gd name="T37" fmla="*/ 55 h 1288"/>
                  <a:gd name="T38" fmla="*/ 11 w 634"/>
                  <a:gd name="T39" fmla="*/ 42 h 1288"/>
                  <a:gd name="T40" fmla="*/ 9 w 634"/>
                  <a:gd name="T41" fmla="*/ 27 h 1288"/>
                  <a:gd name="T42" fmla="*/ 6 w 634"/>
                  <a:gd name="T43" fmla="*/ 15 h 1288"/>
                  <a:gd name="T44" fmla="*/ 3 w 634"/>
                  <a:gd name="T45" fmla="*/ 6 h 1288"/>
                  <a:gd name="T46" fmla="*/ 0 w 634"/>
                  <a:gd name="T47" fmla="*/ 0 h 1288"/>
                  <a:gd name="T48" fmla="*/ 1 w 634"/>
                  <a:gd name="T49" fmla="*/ 1 h 1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4" h="1288">
                    <a:moveTo>
                      <a:pt x="7" y="8"/>
                    </a:moveTo>
                    <a:lnTo>
                      <a:pt x="46" y="98"/>
                    </a:lnTo>
                    <a:lnTo>
                      <a:pt x="90" y="227"/>
                    </a:lnTo>
                    <a:lnTo>
                      <a:pt x="126" y="368"/>
                    </a:lnTo>
                    <a:lnTo>
                      <a:pt x="162" y="517"/>
                    </a:lnTo>
                    <a:lnTo>
                      <a:pt x="198" y="709"/>
                    </a:lnTo>
                    <a:lnTo>
                      <a:pt x="224" y="883"/>
                    </a:lnTo>
                    <a:lnTo>
                      <a:pt x="237" y="1026"/>
                    </a:lnTo>
                    <a:lnTo>
                      <a:pt x="244" y="1147"/>
                    </a:lnTo>
                    <a:lnTo>
                      <a:pt x="375" y="1100"/>
                    </a:lnTo>
                    <a:lnTo>
                      <a:pt x="559" y="1147"/>
                    </a:lnTo>
                    <a:lnTo>
                      <a:pt x="634" y="1288"/>
                    </a:lnTo>
                    <a:lnTo>
                      <a:pt x="551" y="1157"/>
                    </a:lnTo>
                    <a:lnTo>
                      <a:pt x="375" y="1113"/>
                    </a:lnTo>
                    <a:lnTo>
                      <a:pt x="241" y="1162"/>
                    </a:lnTo>
                    <a:lnTo>
                      <a:pt x="141" y="1206"/>
                    </a:lnTo>
                    <a:lnTo>
                      <a:pt x="156" y="1188"/>
                    </a:lnTo>
                    <a:lnTo>
                      <a:pt x="231" y="1149"/>
                    </a:lnTo>
                    <a:lnTo>
                      <a:pt x="211" y="876"/>
                    </a:lnTo>
                    <a:lnTo>
                      <a:pt x="175" y="660"/>
                    </a:lnTo>
                    <a:lnTo>
                      <a:pt x="133" y="432"/>
                    </a:lnTo>
                    <a:lnTo>
                      <a:pt x="84" y="239"/>
                    </a:lnTo>
                    <a:lnTo>
                      <a:pt x="35" y="92"/>
                    </a:lnTo>
                    <a:lnTo>
                      <a:pt x="0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" name="Freeform 90"/>
              <p:cNvSpPr>
                <a:spLocks/>
              </p:cNvSpPr>
              <p:nvPr/>
            </p:nvSpPr>
            <p:spPr bwMode="auto">
              <a:xfrm>
                <a:off x="3563" y="1712"/>
                <a:ext cx="437" cy="697"/>
              </a:xfrm>
              <a:custGeom>
                <a:avLst/>
                <a:gdLst>
                  <a:gd name="T0" fmla="*/ 8 w 876"/>
                  <a:gd name="T1" fmla="*/ 4 h 1396"/>
                  <a:gd name="T2" fmla="*/ 23 w 876"/>
                  <a:gd name="T3" fmla="*/ 16 h 1396"/>
                  <a:gd name="T4" fmla="*/ 27 w 876"/>
                  <a:gd name="T5" fmla="*/ 29 h 1396"/>
                  <a:gd name="T6" fmla="*/ 35 w 876"/>
                  <a:gd name="T7" fmla="*/ 44 h 1396"/>
                  <a:gd name="T8" fmla="*/ 47 w 876"/>
                  <a:gd name="T9" fmla="*/ 60 h 1396"/>
                  <a:gd name="T10" fmla="*/ 46 w 876"/>
                  <a:gd name="T11" fmla="*/ 59 h 1396"/>
                  <a:gd name="T12" fmla="*/ 27 w 876"/>
                  <a:gd name="T13" fmla="*/ 49 h 1396"/>
                  <a:gd name="T14" fmla="*/ 34 w 876"/>
                  <a:gd name="T15" fmla="*/ 58 h 1396"/>
                  <a:gd name="T16" fmla="*/ 39 w 876"/>
                  <a:gd name="T17" fmla="*/ 65 h 1396"/>
                  <a:gd name="T18" fmla="*/ 41 w 876"/>
                  <a:gd name="T19" fmla="*/ 69 h 1396"/>
                  <a:gd name="T20" fmla="*/ 43 w 876"/>
                  <a:gd name="T21" fmla="*/ 68 h 1396"/>
                  <a:gd name="T22" fmla="*/ 35 w 876"/>
                  <a:gd name="T23" fmla="*/ 72 h 1396"/>
                  <a:gd name="T24" fmla="*/ 34 w 876"/>
                  <a:gd name="T25" fmla="*/ 75 h 1396"/>
                  <a:gd name="T26" fmla="*/ 39 w 876"/>
                  <a:gd name="T27" fmla="*/ 72 h 1396"/>
                  <a:gd name="T28" fmla="*/ 40 w 876"/>
                  <a:gd name="T29" fmla="*/ 79 h 1396"/>
                  <a:gd name="T30" fmla="*/ 44 w 876"/>
                  <a:gd name="T31" fmla="*/ 74 h 1396"/>
                  <a:gd name="T32" fmla="*/ 43 w 876"/>
                  <a:gd name="T33" fmla="*/ 81 h 1396"/>
                  <a:gd name="T34" fmla="*/ 46 w 876"/>
                  <a:gd name="T35" fmla="*/ 78 h 1396"/>
                  <a:gd name="T36" fmla="*/ 46 w 876"/>
                  <a:gd name="T37" fmla="*/ 80 h 1396"/>
                  <a:gd name="T38" fmla="*/ 49 w 876"/>
                  <a:gd name="T39" fmla="*/ 83 h 1396"/>
                  <a:gd name="T40" fmla="*/ 52 w 876"/>
                  <a:gd name="T41" fmla="*/ 77 h 1396"/>
                  <a:gd name="T42" fmla="*/ 50 w 876"/>
                  <a:gd name="T43" fmla="*/ 83 h 1396"/>
                  <a:gd name="T44" fmla="*/ 54 w 876"/>
                  <a:gd name="T45" fmla="*/ 80 h 1396"/>
                  <a:gd name="T46" fmla="*/ 53 w 876"/>
                  <a:gd name="T47" fmla="*/ 76 h 1396"/>
                  <a:gd name="T48" fmla="*/ 54 w 876"/>
                  <a:gd name="T49" fmla="*/ 76 h 1396"/>
                  <a:gd name="T50" fmla="*/ 54 w 876"/>
                  <a:gd name="T51" fmla="*/ 81 h 1396"/>
                  <a:gd name="T52" fmla="*/ 50 w 876"/>
                  <a:gd name="T53" fmla="*/ 86 h 1396"/>
                  <a:gd name="T54" fmla="*/ 46 w 876"/>
                  <a:gd name="T55" fmla="*/ 87 h 1396"/>
                  <a:gd name="T56" fmla="*/ 44 w 876"/>
                  <a:gd name="T57" fmla="*/ 85 h 1396"/>
                  <a:gd name="T58" fmla="*/ 39 w 876"/>
                  <a:gd name="T59" fmla="*/ 84 h 1396"/>
                  <a:gd name="T60" fmla="*/ 37 w 876"/>
                  <a:gd name="T61" fmla="*/ 82 h 1396"/>
                  <a:gd name="T62" fmla="*/ 35 w 876"/>
                  <a:gd name="T63" fmla="*/ 77 h 1396"/>
                  <a:gd name="T64" fmla="*/ 33 w 876"/>
                  <a:gd name="T65" fmla="*/ 73 h 1396"/>
                  <a:gd name="T66" fmla="*/ 27 w 876"/>
                  <a:gd name="T67" fmla="*/ 64 h 1396"/>
                  <a:gd name="T68" fmla="*/ 20 w 876"/>
                  <a:gd name="T69" fmla="*/ 62 h 1396"/>
                  <a:gd name="T70" fmla="*/ 19 w 876"/>
                  <a:gd name="T71" fmla="*/ 70 h 1396"/>
                  <a:gd name="T72" fmla="*/ 19 w 876"/>
                  <a:gd name="T73" fmla="*/ 55 h 1396"/>
                  <a:gd name="T74" fmla="*/ 16 w 876"/>
                  <a:gd name="T75" fmla="*/ 52 h 1396"/>
                  <a:gd name="T76" fmla="*/ 16 w 876"/>
                  <a:gd name="T77" fmla="*/ 30 h 1396"/>
                  <a:gd name="T78" fmla="*/ 13 w 876"/>
                  <a:gd name="T79" fmla="*/ 19 h 1396"/>
                  <a:gd name="T80" fmla="*/ 17 w 876"/>
                  <a:gd name="T81" fmla="*/ 29 h 1396"/>
                  <a:gd name="T82" fmla="*/ 23 w 876"/>
                  <a:gd name="T83" fmla="*/ 31 h 1396"/>
                  <a:gd name="T84" fmla="*/ 28 w 876"/>
                  <a:gd name="T85" fmla="*/ 46 h 1396"/>
                  <a:gd name="T86" fmla="*/ 26 w 876"/>
                  <a:gd name="T87" fmla="*/ 28 h 1396"/>
                  <a:gd name="T88" fmla="*/ 21 w 876"/>
                  <a:gd name="T89" fmla="*/ 16 h 1396"/>
                  <a:gd name="T90" fmla="*/ 5 w 876"/>
                  <a:gd name="T91" fmla="*/ 3 h 1396"/>
                  <a:gd name="T92" fmla="*/ 1 w 876"/>
                  <a:gd name="T93" fmla="*/ 0 h 13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76" h="1396">
                    <a:moveTo>
                      <a:pt x="25" y="0"/>
                    </a:moveTo>
                    <a:lnTo>
                      <a:pt x="64" y="28"/>
                    </a:lnTo>
                    <a:lnTo>
                      <a:pt x="136" y="67"/>
                    </a:lnTo>
                    <a:lnTo>
                      <a:pt x="206" y="96"/>
                    </a:lnTo>
                    <a:lnTo>
                      <a:pt x="324" y="139"/>
                    </a:lnTo>
                    <a:lnTo>
                      <a:pt x="369" y="270"/>
                    </a:lnTo>
                    <a:lnTo>
                      <a:pt x="409" y="353"/>
                    </a:lnTo>
                    <a:lnTo>
                      <a:pt x="461" y="420"/>
                    </a:lnTo>
                    <a:lnTo>
                      <a:pt x="446" y="464"/>
                    </a:lnTo>
                    <a:lnTo>
                      <a:pt x="464" y="526"/>
                    </a:lnTo>
                    <a:lnTo>
                      <a:pt x="512" y="619"/>
                    </a:lnTo>
                    <a:lnTo>
                      <a:pt x="569" y="716"/>
                    </a:lnTo>
                    <a:lnTo>
                      <a:pt x="616" y="739"/>
                    </a:lnTo>
                    <a:lnTo>
                      <a:pt x="709" y="863"/>
                    </a:lnTo>
                    <a:lnTo>
                      <a:pt x="757" y="972"/>
                    </a:lnTo>
                    <a:lnTo>
                      <a:pt x="793" y="1070"/>
                    </a:lnTo>
                    <a:lnTo>
                      <a:pt x="820" y="1147"/>
                    </a:lnTo>
                    <a:lnTo>
                      <a:pt x="739" y="948"/>
                    </a:lnTo>
                    <a:lnTo>
                      <a:pt x="695" y="876"/>
                    </a:lnTo>
                    <a:lnTo>
                      <a:pt x="605" y="773"/>
                    </a:lnTo>
                    <a:lnTo>
                      <a:pt x="440" y="794"/>
                    </a:lnTo>
                    <a:lnTo>
                      <a:pt x="418" y="843"/>
                    </a:lnTo>
                    <a:lnTo>
                      <a:pt x="485" y="930"/>
                    </a:lnTo>
                    <a:lnTo>
                      <a:pt x="554" y="935"/>
                    </a:lnTo>
                    <a:lnTo>
                      <a:pt x="515" y="1000"/>
                    </a:lnTo>
                    <a:lnTo>
                      <a:pt x="572" y="982"/>
                    </a:lnTo>
                    <a:lnTo>
                      <a:pt x="632" y="1043"/>
                    </a:lnTo>
                    <a:lnTo>
                      <a:pt x="598" y="1043"/>
                    </a:lnTo>
                    <a:lnTo>
                      <a:pt x="632" y="1119"/>
                    </a:lnTo>
                    <a:lnTo>
                      <a:pt x="659" y="1105"/>
                    </a:lnTo>
                    <a:lnTo>
                      <a:pt x="698" y="1087"/>
                    </a:lnTo>
                    <a:lnTo>
                      <a:pt x="724" y="1098"/>
                    </a:lnTo>
                    <a:lnTo>
                      <a:pt x="698" y="1095"/>
                    </a:lnTo>
                    <a:lnTo>
                      <a:pt x="652" y="1126"/>
                    </a:lnTo>
                    <a:lnTo>
                      <a:pt x="619" y="1144"/>
                    </a:lnTo>
                    <a:lnTo>
                      <a:pt x="572" y="1160"/>
                    </a:lnTo>
                    <a:lnTo>
                      <a:pt x="559" y="1175"/>
                    </a:lnTo>
                    <a:lnTo>
                      <a:pt x="548" y="1200"/>
                    </a:lnTo>
                    <a:lnTo>
                      <a:pt x="554" y="1214"/>
                    </a:lnTo>
                    <a:lnTo>
                      <a:pt x="587" y="1242"/>
                    </a:lnTo>
                    <a:lnTo>
                      <a:pt x="601" y="1206"/>
                    </a:lnTo>
                    <a:lnTo>
                      <a:pt x="628" y="1160"/>
                    </a:lnTo>
                    <a:lnTo>
                      <a:pt x="608" y="1224"/>
                    </a:lnTo>
                    <a:lnTo>
                      <a:pt x="605" y="1250"/>
                    </a:lnTo>
                    <a:lnTo>
                      <a:pt x="644" y="1275"/>
                    </a:lnTo>
                    <a:lnTo>
                      <a:pt x="659" y="1267"/>
                    </a:lnTo>
                    <a:lnTo>
                      <a:pt x="688" y="1236"/>
                    </a:lnTo>
                    <a:lnTo>
                      <a:pt x="714" y="1188"/>
                    </a:lnTo>
                    <a:lnTo>
                      <a:pt x="695" y="1239"/>
                    </a:lnTo>
                    <a:lnTo>
                      <a:pt x="670" y="1280"/>
                    </a:lnTo>
                    <a:lnTo>
                      <a:pt x="703" y="1307"/>
                    </a:lnTo>
                    <a:lnTo>
                      <a:pt x="724" y="1293"/>
                    </a:lnTo>
                    <a:lnTo>
                      <a:pt x="742" y="1275"/>
                    </a:lnTo>
                    <a:lnTo>
                      <a:pt x="752" y="1250"/>
                    </a:lnTo>
                    <a:lnTo>
                      <a:pt x="771" y="1201"/>
                    </a:lnTo>
                    <a:lnTo>
                      <a:pt x="763" y="1252"/>
                    </a:lnTo>
                    <a:lnTo>
                      <a:pt x="752" y="1286"/>
                    </a:lnTo>
                    <a:lnTo>
                      <a:pt x="745" y="1309"/>
                    </a:lnTo>
                    <a:lnTo>
                      <a:pt x="763" y="1329"/>
                    </a:lnTo>
                    <a:lnTo>
                      <a:pt x="788" y="1332"/>
                    </a:lnTo>
                    <a:lnTo>
                      <a:pt x="811" y="1329"/>
                    </a:lnTo>
                    <a:lnTo>
                      <a:pt x="833" y="1280"/>
                    </a:lnTo>
                    <a:lnTo>
                      <a:pt x="840" y="1245"/>
                    </a:lnTo>
                    <a:lnTo>
                      <a:pt x="833" y="1288"/>
                    </a:lnTo>
                    <a:lnTo>
                      <a:pt x="817" y="1329"/>
                    </a:lnTo>
                    <a:lnTo>
                      <a:pt x="814" y="1343"/>
                    </a:lnTo>
                    <a:lnTo>
                      <a:pt x="837" y="1343"/>
                    </a:lnTo>
                    <a:lnTo>
                      <a:pt x="853" y="1329"/>
                    </a:lnTo>
                    <a:lnTo>
                      <a:pt x="865" y="1296"/>
                    </a:lnTo>
                    <a:lnTo>
                      <a:pt x="868" y="1236"/>
                    </a:lnTo>
                    <a:lnTo>
                      <a:pt x="861" y="1218"/>
                    </a:lnTo>
                    <a:lnTo>
                      <a:pt x="851" y="1218"/>
                    </a:lnTo>
                    <a:lnTo>
                      <a:pt x="847" y="1211"/>
                    </a:lnTo>
                    <a:lnTo>
                      <a:pt x="858" y="1214"/>
                    </a:lnTo>
                    <a:lnTo>
                      <a:pt x="865" y="1218"/>
                    </a:lnTo>
                    <a:lnTo>
                      <a:pt x="873" y="1231"/>
                    </a:lnTo>
                    <a:lnTo>
                      <a:pt x="876" y="1263"/>
                    </a:lnTo>
                    <a:lnTo>
                      <a:pt x="873" y="1309"/>
                    </a:lnTo>
                    <a:lnTo>
                      <a:pt x="861" y="1343"/>
                    </a:lnTo>
                    <a:lnTo>
                      <a:pt x="851" y="1360"/>
                    </a:lnTo>
                    <a:lnTo>
                      <a:pt x="811" y="1386"/>
                    </a:lnTo>
                    <a:lnTo>
                      <a:pt x="796" y="1386"/>
                    </a:lnTo>
                    <a:lnTo>
                      <a:pt x="784" y="1383"/>
                    </a:lnTo>
                    <a:lnTo>
                      <a:pt x="752" y="1396"/>
                    </a:lnTo>
                    <a:lnTo>
                      <a:pt x="735" y="1396"/>
                    </a:lnTo>
                    <a:lnTo>
                      <a:pt x="717" y="1389"/>
                    </a:lnTo>
                    <a:lnTo>
                      <a:pt x="709" y="1376"/>
                    </a:lnTo>
                    <a:lnTo>
                      <a:pt x="673" y="1383"/>
                    </a:lnTo>
                    <a:lnTo>
                      <a:pt x="649" y="1376"/>
                    </a:lnTo>
                    <a:lnTo>
                      <a:pt x="637" y="1360"/>
                    </a:lnTo>
                    <a:lnTo>
                      <a:pt x="637" y="1338"/>
                    </a:lnTo>
                    <a:lnTo>
                      <a:pt x="611" y="1338"/>
                    </a:lnTo>
                    <a:lnTo>
                      <a:pt x="593" y="1325"/>
                    </a:lnTo>
                    <a:lnTo>
                      <a:pt x="587" y="1307"/>
                    </a:lnTo>
                    <a:lnTo>
                      <a:pt x="587" y="1275"/>
                    </a:lnTo>
                    <a:lnTo>
                      <a:pt x="562" y="1245"/>
                    </a:lnTo>
                    <a:lnTo>
                      <a:pt x="536" y="1214"/>
                    </a:lnTo>
                    <a:lnTo>
                      <a:pt x="530" y="1200"/>
                    </a:lnTo>
                    <a:lnTo>
                      <a:pt x="533" y="1182"/>
                    </a:lnTo>
                    <a:lnTo>
                      <a:pt x="544" y="1160"/>
                    </a:lnTo>
                    <a:lnTo>
                      <a:pt x="489" y="1070"/>
                    </a:lnTo>
                    <a:lnTo>
                      <a:pt x="443" y="1026"/>
                    </a:lnTo>
                    <a:lnTo>
                      <a:pt x="425" y="990"/>
                    </a:lnTo>
                    <a:lnTo>
                      <a:pt x="330" y="920"/>
                    </a:lnTo>
                    <a:lnTo>
                      <a:pt x="320" y="997"/>
                    </a:lnTo>
                    <a:lnTo>
                      <a:pt x="314" y="1070"/>
                    </a:lnTo>
                    <a:lnTo>
                      <a:pt x="314" y="1116"/>
                    </a:lnTo>
                    <a:lnTo>
                      <a:pt x="306" y="1123"/>
                    </a:lnTo>
                    <a:lnTo>
                      <a:pt x="306" y="1036"/>
                    </a:lnTo>
                    <a:lnTo>
                      <a:pt x="311" y="951"/>
                    </a:lnTo>
                    <a:lnTo>
                      <a:pt x="314" y="883"/>
                    </a:lnTo>
                    <a:lnTo>
                      <a:pt x="284" y="832"/>
                    </a:lnTo>
                    <a:lnTo>
                      <a:pt x="284" y="1000"/>
                    </a:lnTo>
                    <a:lnTo>
                      <a:pt x="270" y="843"/>
                    </a:lnTo>
                    <a:lnTo>
                      <a:pt x="265" y="688"/>
                    </a:lnTo>
                    <a:lnTo>
                      <a:pt x="270" y="569"/>
                    </a:lnTo>
                    <a:lnTo>
                      <a:pt x="265" y="482"/>
                    </a:lnTo>
                    <a:lnTo>
                      <a:pt x="255" y="381"/>
                    </a:lnTo>
                    <a:lnTo>
                      <a:pt x="152" y="371"/>
                    </a:lnTo>
                    <a:lnTo>
                      <a:pt x="216" y="317"/>
                    </a:lnTo>
                    <a:lnTo>
                      <a:pt x="173" y="366"/>
                    </a:lnTo>
                    <a:lnTo>
                      <a:pt x="262" y="373"/>
                    </a:lnTo>
                    <a:lnTo>
                      <a:pt x="278" y="472"/>
                    </a:lnTo>
                    <a:lnTo>
                      <a:pt x="360" y="472"/>
                    </a:lnTo>
                    <a:lnTo>
                      <a:pt x="399" y="458"/>
                    </a:lnTo>
                    <a:lnTo>
                      <a:pt x="378" y="510"/>
                    </a:lnTo>
                    <a:lnTo>
                      <a:pt x="317" y="619"/>
                    </a:lnTo>
                    <a:lnTo>
                      <a:pt x="369" y="598"/>
                    </a:lnTo>
                    <a:lnTo>
                      <a:pt x="464" y="749"/>
                    </a:lnTo>
                    <a:lnTo>
                      <a:pt x="562" y="739"/>
                    </a:lnTo>
                    <a:lnTo>
                      <a:pt x="458" y="546"/>
                    </a:lnTo>
                    <a:lnTo>
                      <a:pt x="428" y="461"/>
                    </a:lnTo>
                    <a:lnTo>
                      <a:pt x="446" y="420"/>
                    </a:lnTo>
                    <a:lnTo>
                      <a:pt x="396" y="356"/>
                    </a:lnTo>
                    <a:lnTo>
                      <a:pt x="351" y="270"/>
                    </a:lnTo>
                    <a:lnTo>
                      <a:pt x="317" y="157"/>
                    </a:lnTo>
                    <a:lnTo>
                      <a:pt x="193" y="111"/>
                    </a:lnTo>
                    <a:lnTo>
                      <a:pt x="93" y="61"/>
                    </a:lnTo>
                    <a:lnTo>
                      <a:pt x="25" y="16"/>
                    </a:lnTo>
                    <a:lnTo>
                      <a:pt x="0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" name="Freeform 91"/>
              <p:cNvSpPr>
                <a:spLocks/>
              </p:cNvSpPr>
              <p:nvPr/>
            </p:nvSpPr>
            <p:spPr bwMode="auto">
              <a:xfrm>
                <a:off x="3549" y="1715"/>
                <a:ext cx="100" cy="117"/>
              </a:xfrm>
              <a:custGeom>
                <a:avLst/>
                <a:gdLst>
                  <a:gd name="T0" fmla="*/ 0 w 199"/>
                  <a:gd name="T1" fmla="*/ 1 h 233"/>
                  <a:gd name="T2" fmla="*/ 4 w 199"/>
                  <a:gd name="T3" fmla="*/ 4 h 233"/>
                  <a:gd name="T4" fmla="*/ 9 w 199"/>
                  <a:gd name="T5" fmla="*/ 9 h 233"/>
                  <a:gd name="T6" fmla="*/ 11 w 199"/>
                  <a:gd name="T7" fmla="*/ 13 h 233"/>
                  <a:gd name="T8" fmla="*/ 13 w 199"/>
                  <a:gd name="T9" fmla="*/ 15 h 233"/>
                  <a:gd name="T10" fmla="*/ 11 w 199"/>
                  <a:gd name="T11" fmla="*/ 11 h 233"/>
                  <a:gd name="T12" fmla="*/ 8 w 199"/>
                  <a:gd name="T13" fmla="*/ 7 h 233"/>
                  <a:gd name="T14" fmla="*/ 6 w 199"/>
                  <a:gd name="T15" fmla="*/ 4 h 233"/>
                  <a:gd name="T16" fmla="*/ 3 w 199"/>
                  <a:gd name="T17" fmla="*/ 2 h 233"/>
                  <a:gd name="T18" fmla="*/ 2 w 199"/>
                  <a:gd name="T19" fmla="*/ 0 h 233"/>
                  <a:gd name="T20" fmla="*/ 0 w 199"/>
                  <a:gd name="T21" fmla="*/ 1 h 2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9" h="233">
                    <a:moveTo>
                      <a:pt x="0" y="3"/>
                    </a:moveTo>
                    <a:lnTo>
                      <a:pt x="62" y="63"/>
                    </a:lnTo>
                    <a:lnTo>
                      <a:pt x="131" y="137"/>
                    </a:lnTo>
                    <a:lnTo>
                      <a:pt x="173" y="194"/>
                    </a:lnTo>
                    <a:lnTo>
                      <a:pt x="199" y="233"/>
                    </a:lnTo>
                    <a:lnTo>
                      <a:pt x="162" y="166"/>
                    </a:lnTo>
                    <a:lnTo>
                      <a:pt x="122" y="104"/>
                    </a:lnTo>
                    <a:lnTo>
                      <a:pt x="83" y="57"/>
                    </a:lnTo>
                    <a:lnTo>
                      <a:pt x="47" y="21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" name="Freeform 92"/>
              <p:cNvSpPr>
                <a:spLocks/>
              </p:cNvSpPr>
              <p:nvPr/>
            </p:nvSpPr>
            <p:spPr bwMode="auto">
              <a:xfrm>
                <a:off x="3925" y="2266"/>
                <a:ext cx="60" cy="49"/>
              </a:xfrm>
              <a:custGeom>
                <a:avLst/>
                <a:gdLst>
                  <a:gd name="T0" fmla="*/ 8 w 119"/>
                  <a:gd name="T1" fmla="*/ 7 h 98"/>
                  <a:gd name="T2" fmla="*/ 8 w 119"/>
                  <a:gd name="T3" fmla="*/ 6 h 98"/>
                  <a:gd name="T4" fmla="*/ 7 w 119"/>
                  <a:gd name="T5" fmla="*/ 5 h 98"/>
                  <a:gd name="T6" fmla="*/ 6 w 119"/>
                  <a:gd name="T7" fmla="*/ 5 h 98"/>
                  <a:gd name="T8" fmla="*/ 5 w 119"/>
                  <a:gd name="T9" fmla="*/ 5 h 98"/>
                  <a:gd name="T10" fmla="*/ 5 w 119"/>
                  <a:gd name="T11" fmla="*/ 3 h 98"/>
                  <a:gd name="T12" fmla="*/ 4 w 119"/>
                  <a:gd name="T13" fmla="*/ 2 h 98"/>
                  <a:gd name="T14" fmla="*/ 3 w 119"/>
                  <a:gd name="T15" fmla="*/ 2 h 98"/>
                  <a:gd name="T16" fmla="*/ 1 w 119"/>
                  <a:gd name="T17" fmla="*/ 2 h 98"/>
                  <a:gd name="T18" fmla="*/ 0 w 119"/>
                  <a:gd name="T19" fmla="*/ 0 h 98"/>
                  <a:gd name="T20" fmla="*/ 1 w 119"/>
                  <a:gd name="T21" fmla="*/ 1 h 98"/>
                  <a:gd name="T22" fmla="*/ 3 w 119"/>
                  <a:gd name="T23" fmla="*/ 1 h 98"/>
                  <a:gd name="T24" fmla="*/ 5 w 119"/>
                  <a:gd name="T25" fmla="*/ 2 h 98"/>
                  <a:gd name="T26" fmla="*/ 5 w 119"/>
                  <a:gd name="T27" fmla="*/ 3 h 98"/>
                  <a:gd name="T28" fmla="*/ 6 w 119"/>
                  <a:gd name="T29" fmla="*/ 4 h 98"/>
                  <a:gd name="T30" fmla="*/ 7 w 119"/>
                  <a:gd name="T31" fmla="*/ 4 h 98"/>
                  <a:gd name="T32" fmla="*/ 8 w 119"/>
                  <a:gd name="T33" fmla="*/ 5 h 98"/>
                  <a:gd name="T34" fmla="*/ 8 w 119"/>
                  <a:gd name="T35" fmla="*/ 6 h 98"/>
                  <a:gd name="T36" fmla="*/ 8 w 119"/>
                  <a:gd name="T37" fmla="*/ 7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9" h="98">
                    <a:moveTo>
                      <a:pt x="117" y="98"/>
                    </a:moveTo>
                    <a:lnTo>
                      <a:pt x="114" y="82"/>
                    </a:lnTo>
                    <a:lnTo>
                      <a:pt x="107" y="75"/>
                    </a:lnTo>
                    <a:lnTo>
                      <a:pt x="88" y="69"/>
                    </a:lnTo>
                    <a:lnTo>
                      <a:pt x="76" y="72"/>
                    </a:lnTo>
                    <a:lnTo>
                      <a:pt x="70" y="39"/>
                    </a:lnTo>
                    <a:lnTo>
                      <a:pt x="55" y="28"/>
                    </a:lnTo>
                    <a:lnTo>
                      <a:pt x="36" y="20"/>
                    </a:lnTo>
                    <a:lnTo>
                      <a:pt x="6" y="18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39" y="13"/>
                    </a:lnTo>
                    <a:lnTo>
                      <a:pt x="65" y="21"/>
                    </a:lnTo>
                    <a:lnTo>
                      <a:pt x="76" y="34"/>
                    </a:lnTo>
                    <a:lnTo>
                      <a:pt x="83" y="59"/>
                    </a:lnTo>
                    <a:lnTo>
                      <a:pt x="103" y="62"/>
                    </a:lnTo>
                    <a:lnTo>
                      <a:pt x="117" y="75"/>
                    </a:lnTo>
                    <a:lnTo>
                      <a:pt x="119" y="92"/>
                    </a:lnTo>
                    <a:lnTo>
                      <a:pt x="117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" name="Freeform 93"/>
              <p:cNvSpPr>
                <a:spLocks/>
              </p:cNvSpPr>
              <p:nvPr/>
            </p:nvSpPr>
            <p:spPr bwMode="auto">
              <a:xfrm>
                <a:off x="3594" y="2302"/>
                <a:ext cx="250" cy="116"/>
              </a:xfrm>
              <a:custGeom>
                <a:avLst/>
                <a:gdLst>
                  <a:gd name="T0" fmla="*/ 1 w 500"/>
                  <a:gd name="T1" fmla="*/ 11 h 232"/>
                  <a:gd name="T2" fmla="*/ 2 w 500"/>
                  <a:gd name="T3" fmla="*/ 12 h 232"/>
                  <a:gd name="T4" fmla="*/ 4 w 500"/>
                  <a:gd name="T5" fmla="*/ 13 h 232"/>
                  <a:gd name="T6" fmla="*/ 7 w 500"/>
                  <a:gd name="T7" fmla="*/ 13 h 232"/>
                  <a:gd name="T8" fmla="*/ 12 w 500"/>
                  <a:gd name="T9" fmla="*/ 13 h 232"/>
                  <a:gd name="T10" fmla="*/ 18 w 500"/>
                  <a:gd name="T11" fmla="*/ 14 h 232"/>
                  <a:gd name="T12" fmla="*/ 20 w 500"/>
                  <a:gd name="T13" fmla="*/ 14 h 232"/>
                  <a:gd name="T14" fmla="*/ 21 w 500"/>
                  <a:gd name="T15" fmla="*/ 13 h 232"/>
                  <a:gd name="T16" fmla="*/ 21 w 500"/>
                  <a:gd name="T17" fmla="*/ 12 h 232"/>
                  <a:gd name="T18" fmla="*/ 21 w 500"/>
                  <a:gd name="T19" fmla="*/ 11 h 232"/>
                  <a:gd name="T20" fmla="*/ 19 w 500"/>
                  <a:gd name="T21" fmla="*/ 10 h 232"/>
                  <a:gd name="T22" fmla="*/ 22 w 500"/>
                  <a:gd name="T23" fmla="*/ 11 h 232"/>
                  <a:gd name="T24" fmla="*/ 23 w 500"/>
                  <a:gd name="T25" fmla="*/ 11 h 232"/>
                  <a:gd name="T26" fmla="*/ 24 w 500"/>
                  <a:gd name="T27" fmla="*/ 10 h 232"/>
                  <a:gd name="T28" fmla="*/ 24 w 500"/>
                  <a:gd name="T29" fmla="*/ 9 h 232"/>
                  <a:gd name="T30" fmla="*/ 24 w 500"/>
                  <a:gd name="T31" fmla="*/ 8 h 232"/>
                  <a:gd name="T32" fmla="*/ 22 w 500"/>
                  <a:gd name="T33" fmla="*/ 7 h 232"/>
                  <a:gd name="T34" fmla="*/ 18 w 500"/>
                  <a:gd name="T35" fmla="*/ 5 h 232"/>
                  <a:gd name="T36" fmla="*/ 25 w 500"/>
                  <a:gd name="T37" fmla="*/ 7 h 232"/>
                  <a:gd name="T38" fmla="*/ 26 w 500"/>
                  <a:gd name="T39" fmla="*/ 8 h 232"/>
                  <a:gd name="T40" fmla="*/ 25 w 500"/>
                  <a:gd name="T41" fmla="*/ 8 h 232"/>
                  <a:gd name="T42" fmla="*/ 25 w 500"/>
                  <a:gd name="T43" fmla="*/ 9 h 232"/>
                  <a:gd name="T44" fmla="*/ 25 w 500"/>
                  <a:gd name="T45" fmla="*/ 9 h 232"/>
                  <a:gd name="T46" fmla="*/ 24 w 500"/>
                  <a:gd name="T47" fmla="*/ 10 h 232"/>
                  <a:gd name="T48" fmla="*/ 25 w 500"/>
                  <a:gd name="T49" fmla="*/ 12 h 232"/>
                  <a:gd name="T50" fmla="*/ 26 w 500"/>
                  <a:gd name="T51" fmla="*/ 11 h 232"/>
                  <a:gd name="T52" fmla="*/ 27 w 500"/>
                  <a:gd name="T53" fmla="*/ 11 h 232"/>
                  <a:gd name="T54" fmla="*/ 27 w 500"/>
                  <a:gd name="T55" fmla="*/ 10 h 232"/>
                  <a:gd name="T56" fmla="*/ 27 w 500"/>
                  <a:gd name="T57" fmla="*/ 5 h 232"/>
                  <a:gd name="T58" fmla="*/ 26 w 500"/>
                  <a:gd name="T59" fmla="*/ 4 h 232"/>
                  <a:gd name="T60" fmla="*/ 17 w 500"/>
                  <a:gd name="T61" fmla="*/ 0 h 232"/>
                  <a:gd name="T62" fmla="*/ 27 w 500"/>
                  <a:gd name="T63" fmla="*/ 4 h 232"/>
                  <a:gd name="T64" fmla="*/ 28 w 500"/>
                  <a:gd name="T65" fmla="*/ 5 h 232"/>
                  <a:gd name="T66" fmla="*/ 29 w 500"/>
                  <a:gd name="T67" fmla="*/ 7 h 232"/>
                  <a:gd name="T68" fmla="*/ 30 w 500"/>
                  <a:gd name="T69" fmla="*/ 8 h 232"/>
                  <a:gd name="T70" fmla="*/ 32 w 500"/>
                  <a:gd name="T71" fmla="*/ 8 h 232"/>
                  <a:gd name="T72" fmla="*/ 31 w 500"/>
                  <a:gd name="T73" fmla="*/ 9 h 232"/>
                  <a:gd name="T74" fmla="*/ 30 w 500"/>
                  <a:gd name="T75" fmla="*/ 8 h 232"/>
                  <a:gd name="T76" fmla="*/ 28 w 500"/>
                  <a:gd name="T77" fmla="*/ 7 h 232"/>
                  <a:gd name="T78" fmla="*/ 28 w 500"/>
                  <a:gd name="T79" fmla="*/ 10 h 232"/>
                  <a:gd name="T80" fmla="*/ 27 w 500"/>
                  <a:gd name="T81" fmla="*/ 11 h 232"/>
                  <a:gd name="T82" fmla="*/ 26 w 500"/>
                  <a:gd name="T83" fmla="*/ 12 h 232"/>
                  <a:gd name="T84" fmla="*/ 25 w 500"/>
                  <a:gd name="T85" fmla="*/ 12 h 232"/>
                  <a:gd name="T86" fmla="*/ 24 w 500"/>
                  <a:gd name="T87" fmla="*/ 12 h 232"/>
                  <a:gd name="T88" fmla="*/ 23 w 500"/>
                  <a:gd name="T89" fmla="*/ 12 h 232"/>
                  <a:gd name="T90" fmla="*/ 23 w 500"/>
                  <a:gd name="T91" fmla="*/ 13 h 232"/>
                  <a:gd name="T92" fmla="*/ 22 w 500"/>
                  <a:gd name="T93" fmla="*/ 14 h 232"/>
                  <a:gd name="T94" fmla="*/ 20 w 500"/>
                  <a:gd name="T95" fmla="*/ 15 h 232"/>
                  <a:gd name="T96" fmla="*/ 19 w 500"/>
                  <a:gd name="T97" fmla="*/ 15 h 232"/>
                  <a:gd name="T98" fmla="*/ 17 w 500"/>
                  <a:gd name="T99" fmla="*/ 14 h 232"/>
                  <a:gd name="T100" fmla="*/ 14 w 500"/>
                  <a:gd name="T101" fmla="*/ 14 h 232"/>
                  <a:gd name="T102" fmla="*/ 10 w 500"/>
                  <a:gd name="T103" fmla="*/ 14 h 232"/>
                  <a:gd name="T104" fmla="*/ 7 w 500"/>
                  <a:gd name="T105" fmla="*/ 14 h 232"/>
                  <a:gd name="T106" fmla="*/ 5 w 500"/>
                  <a:gd name="T107" fmla="*/ 14 h 232"/>
                  <a:gd name="T108" fmla="*/ 3 w 500"/>
                  <a:gd name="T109" fmla="*/ 13 h 232"/>
                  <a:gd name="T110" fmla="*/ 2 w 500"/>
                  <a:gd name="T111" fmla="*/ 13 h 232"/>
                  <a:gd name="T112" fmla="*/ 1 w 500"/>
                  <a:gd name="T113" fmla="*/ 12 h 232"/>
                  <a:gd name="T114" fmla="*/ 0 w 500"/>
                  <a:gd name="T115" fmla="*/ 12 h 232"/>
                  <a:gd name="T116" fmla="*/ 1 w 500"/>
                  <a:gd name="T117" fmla="*/ 11 h 2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00" h="232">
                    <a:moveTo>
                      <a:pt x="2" y="176"/>
                    </a:moveTo>
                    <a:lnTo>
                      <a:pt x="23" y="189"/>
                    </a:lnTo>
                    <a:lnTo>
                      <a:pt x="52" y="202"/>
                    </a:lnTo>
                    <a:lnTo>
                      <a:pt x="101" y="207"/>
                    </a:lnTo>
                    <a:lnTo>
                      <a:pt x="177" y="207"/>
                    </a:lnTo>
                    <a:lnTo>
                      <a:pt x="286" y="214"/>
                    </a:lnTo>
                    <a:lnTo>
                      <a:pt x="306" y="212"/>
                    </a:lnTo>
                    <a:lnTo>
                      <a:pt x="324" y="202"/>
                    </a:lnTo>
                    <a:lnTo>
                      <a:pt x="329" y="188"/>
                    </a:lnTo>
                    <a:lnTo>
                      <a:pt x="327" y="176"/>
                    </a:lnTo>
                    <a:lnTo>
                      <a:pt x="289" y="147"/>
                    </a:lnTo>
                    <a:lnTo>
                      <a:pt x="340" y="163"/>
                    </a:lnTo>
                    <a:lnTo>
                      <a:pt x="363" y="161"/>
                    </a:lnTo>
                    <a:lnTo>
                      <a:pt x="374" y="147"/>
                    </a:lnTo>
                    <a:lnTo>
                      <a:pt x="376" y="132"/>
                    </a:lnTo>
                    <a:lnTo>
                      <a:pt x="369" y="119"/>
                    </a:lnTo>
                    <a:lnTo>
                      <a:pt x="347" y="106"/>
                    </a:lnTo>
                    <a:lnTo>
                      <a:pt x="276" y="71"/>
                    </a:lnTo>
                    <a:lnTo>
                      <a:pt x="386" y="112"/>
                    </a:lnTo>
                    <a:lnTo>
                      <a:pt x="407" y="119"/>
                    </a:lnTo>
                    <a:lnTo>
                      <a:pt x="389" y="124"/>
                    </a:lnTo>
                    <a:lnTo>
                      <a:pt x="392" y="132"/>
                    </a:lnTo>
                    <a:lnTo>
                      <a:pt x="391" y="143"/>
                    </a:lnTo>
                    <a:lnTo>
                      <a:pt x="384" y="152"/>
                    </a:lnTo>
                    <a:lnTo>
                      <a:pt x="392" y="179"/>
                    </a:lnTo>
                    <a:lnTo>
                      <a:pt x="409" y="174"/>
                    </a:lnTo>
                    <a:lnTo>
                      <a:pt x="422" y="163"/>
                    </a:lnTo>
                    <a:lnTo>
                      <a:pt x="427" y="152"/>
                    </a:lnTo>
                    <a:lnTo>
                      <a:pt x="422" y="68"/>
                    </a:lnTo>
                    <a:lnTo>
                      <a:pt x="414" y="58"/>
                    </a:lnTo>
                    <a:lnTo>
                      <a:pt x="268" y="0"/>
                    </a:lnTo>
                    <a:lnTo>
                      <a:pt x="422" y="54"/>
                    </a:lnTo>
                    <a:lnTo>
                      <a:pt x="436" y="68"/>
                    </a:lnTo>
                    <a:lnTo>
                      <a:pt x="464" y="106"/>
                    </a:lnTo>
                    <a:lnTo>
                      <a:pt x="479" y="119"/>
                    </a:lnTo>
                    <a:lnTo>
                      <a:pt x="500" y="127"/>
                    </a:lnTo>
                    <a:lnTo>
                      <a:pt x="486" y="130"/>
                    </a:lnTo>
                    <a:lnTo>
                      <a:pt x="469" y="125"/>
                    </a:lnTo>
                    <a:lnTo>
                      <a:pt x="443" y="103"/>
                    </a:lnTo>
                    <a:lnTo>
                      <a:pt x="436" y="156"/>
                    </a:lnTo>
                    <a:lnTo>
                      <a:pt x="427" y="170"/>
                    </a:lnTo>
                    <a:lnTo>
                      <a:pt x="412" y="181"/>
                    </a:lnTo>
                    <a:lnTo>
                      <a:pt x="392" y="189"/>
                    </a:lnTo>
                    <a:lnTo>
                      <a:pt x="383" y="189"/>
                    </a:lnTo>
                    <a:lnTo>
                      <a:pt x="363" y="189"/>
                    </a:lnTo>
                    <a:lnTo>
                      <a:pt x="353" y="207"/>
                    </a:lnTo>
                    <a:lnTo>
                      <a:pt x="340" y="219"/>
                    </a:lnTo>
                    <a:lnTo>
                      <a:pt x="316" y="228"/>
                    </a:lnTo>
                    <a:lnTo>
                      <a:pt x="296" y="232"/>
                    </a:lnTo>
                    <a:lnTo>
                      <a:pt x="268" y="223"/>
                    </a:lnTo>
                    <a:lnTo>
                      <a:pt x="214" y="219"/>
                    </a:lnTo>
                    <a:lnTo>
                      <a:pt x="157" y="217"/>
                    </a:lnTo>
                    <a:lnTo>
                      <a:pt x="98" y="217"/>
                    </a:lnTo>
                    <a:lnTo>
                      <a:pt x="67" y="214"/>
                    </a:lnTo>
                    <a:lnTo>
                      <a:pt x="43" y="207"/>
                    </a:lnTo>
                    <a:lnTo>
                      <a:pt x="23" y="199"/>
                    </a:lnTo>
                    <a:lnTo>
                      <a:pt x="7" y="189"/>
                    </a:lnTo>
                    <a:lnTo>
                      <a:pt x="0" y="183"/>
                    </a:lnTo>
                    <a:lnTo>
                      <a:pt x="2" y="1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" name="Freeform 94"/>
              <p:cNvSpPr>
                <a:spLocks/>
              </p:cNvSpPr>
              <p:nvPr/>
            </p:nvSpPr>
            <p:spPr bwMode="auto">
              <a:xfrm>
                <a:off x="4063" y="1714"/>
                <a:ext cx="133" cy="55"/>
              </a:xfrm>
              <a:custGeom>
                <a:avLst/>
                <a:gdLst>
                  <a:gd name="T0" fmla="*/ 6 w 265"/>
                  <a:gd name="T1" fmla="*/ 0 h 109"/>
                  <a:gd name="T2" fmla="*/ 7 w 265"/>
                  <a:gd name="T3" fmla="*/ 1 h 109"/>
                  <a:gd name="T4" fmla="*/ 9 w 265"/>
                  <a:gd name="T5" fmla="*/ 1 h 109"/>
                  <a:gd name="T6" fmla="*/ 11 w 265"/>
                  <a:gd name="T7" fmla="*/ 2 h 109"/>
                  <a:gd name="T8" fmla="*/ 12 w 265"/>
                  <a:gd name="T9" fmla="*/ 4 h 109"/>
                  <a:gd name="T10" fmla="*/ 13 w 265"/>
                  <a:gd name="T11" fmla="*/ 5 h 109"/>
                  <a:gd name="T12" fmla="*/ 13 w 265"/>
                  <a:gd name="T13" fmla="*/ 6 h 109"/>
                  <a:gd name="T14" fmla="*/ 15 w 265"/>
                  <a:gd name="T15" fmla="*/ 6 h 109"/>
                  <a:gd name="T16" fmla="*/ 16 w 265"/>
                  <a:gd name="T17" fmla="*/ 4 h 109"/>
                  <a:gd name="T18" fmla="*/ 17 w 265"/>
                  <a:gd name="T19" fmla="*/ 4 h 109"/>
                  <a:gd name="T20" fmla="*/ 17 w 265"/>
                  <a:gd name="T21" fmla="*/ 4 h 109"/>
                  <a:gd name="T22" fmla="*/ 16 w 265"/>
                  <a:gd name="T23" fmla="*/ 5 h 109"/>
                  <a:gd name="T24" fmla="*/ 15 w 265"/>
                  <a:gd name="T25" fmla="*/ 6 h 109"/>
                  <a:gd name="T26" fmla="*/ 13 w 265"/>
                  <a:gd name="T27" fmla="*/ 7 h 109"/>
                  <a:gd name="T28" fmla="*/ 13 w 265"/>
                  <a:gd name="T29" fmla="*/ 7 h 109"/>
                  <a:gd name="T30" fmla="*/ 12 w 265"/>
                  <a:gd name="T31" fmla="*/ 6 h 109"/>
                  <a:gd name="T32" fmla="*/ 12 w 265"/>
                  <a:gd name="T33" fmla="*/ 6 h 109"/>
                  <a:gd name="T34" fmla="*/ 12 w 265"/>
                  <a:gd name="T35" fmla="*/ 4 h 109"/>
                  <a:gd name="T36" fmla="*/ 11 w 265"/>
                  <a:gd name="T37" fmla="*/ 3 h 109"/>
                  <a:gd name="T38" fmla="*/ 10 w 265"/>
                  <a:gd name="T39" fmla="*/ 2 h 109"/>
                  <a:gd name="T40" fmla="*/ 9 w 265"/>
                  <a:gd name="T41" fmla="*/ 2 h 109"/>
                  <a:gd name="T42" fmla="*/ 8 w 265"/>
                  <a:gd name="T43" fmla="*/ 2 h 109"/>
                  <a:gd name="T44" fmla="*/ 6 w 265"/>
                  <a:gd name="T45" fmla="*/ 2 h 109"/>
                  <a:gd name="T46" fmla="*/ 5 w 265"/>
                  <a:gd name="T47" fmla="*/ 2 h 109"/>
                  <a:gd name="T48" fmla="*/ 4 w 265"/>
                  <a:gd name="T49" fmla="*/ 2 h 109"/>
                  <a:gd name="T50" fmla="*/ 1 w 265"/>
                  <a:gd name="T51" fmla="*/ 3 h 109"/>
                  <a:gd name="T52" fmla="*/ 1 w 265"/>
                  <a:gd name="T53" fmla="*/ 4 h 109"/>
                  <a:gd name="T54" fmla="*/ 1 w 265"/>
                  <a:gd name="T55" fmla="*/ 5 h 109"/>
                  <a:gd name="T56" fmla="*/ 1 w 265"/>
                  <a:gd name="T57" fmla="*/ 5 h 109"/>
                  <a:gd name="T58" fmla="*/ 0 w 265"/>
                  <a:gd name="T59" fmla="*/ 4 h 109"/>
                  <a:gd name="T60" fmla="*/ 0 w 265"/>
                  <a:gd name="T61" fmla="*/ 3 h 109"/>
                  <a:gd name="T62" fmla="*/ 1 w 265"/>
                  <a:gd name="T63" fmla="*/ 3 h 109"/>
                  <a:gd name="T64" fmla="*/ 3 w 265"/>
                  <a:gd name="T65" fmla="*/ 2 h 109"/>
                  <a:gd name="T66" fmla="*/ 5 w 265"/>
                  <a:gd name="T67" fmla="*/ 1 h 109"/>
                  <a:gd name="T68" fmla="*/ 6 w 265"/>
                  <a:gd name="T69" fmla="*/ 0 h 1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65" h="109">
                    <a:moveTo>
                      <a:pt x="83" y="0"/>
                    </a:moveTo>
                    <a:lnTo>
                      <a:pt x="111" y="3"/>
                    </a:lnTo>
                    <a:lnTo>
                      <a:pt x="139" y="13"/>
                    </a:lnTo>
                    <a:lnTo>
                      <a:pt x="162" y="29"/>
                    </a:lnTo>
                    <a:lnTo>
                      <a:pt x="183" y="56"/>
                    </a:lnTo>
                    <a:lnTo>
                      <a:pt x="194" y="77"/>
                    </a:lnTo>
                    <a:lnTo>
                      <a:pt x="199" y="90"/>
                    </a:lnTo>
                    <a:lnTo>
                      <a:pt x="229" y="90"/>
                    </a:lnTo>
                    <a:lnTo>
                      <a:pt x="245" y="52"/>
                    </a:lnTo>
                    <a:lnTo>
                      <a:pt x="265" y="52"/>
                    </a:lnTo>
                    <a:lnTo>
                      <a:pt x="263" y="62"/>
                    </a:lnTo>
                    <a:lnTo>
                      <a:pt x="250" y="69"/>
                    </a:lnTo>
                    <a:lnTo>
                      <a:pt x="233" y="95"/>
                    </a:lnTo>
                    <a:lnTo>
                      <a:pt x="201" y="103"/>
                    </a:lnTo>
                    <a:lnTo>
                      <a:pt x="194" y="109"/>
                    </a:lnTo>
                    <a:lnTo>
                      <a:pt x="183" y="95"/>
                    </a:lnTo>
                    <a:lnTo>
                      <a:pt x="188" y="85"/>
                    </a:lnTo>
                    <a:lnTo>
                      <a:pt x="178" y="60"/>
                    </a:lnTo>
                    <a:lnTo>
                      <a:pt x="165" y="42"/>
                    </a:lnTo>
                    <a:lnTo>
                      <a:pt x="149" y="29"/>
                    </a:lnTo>
                    <a:lnTo>
                      <a:pt x="135" y="23"/>
                    </a:lnTo>
                    <a:lnTo>
                      <a:pt x="113" y="20"/>
                    </a:lnTo>
                    <a:lnTo>
                      <a:pt x="90" y="20"/>
                    </a:lnTo>
                    <a:lnTo>
                      <a:pt x="75" y="20"/>
                    </a:lnTo>
                    <a:lnTo>
                      <a:pt x="64" y="21"/>
                    </a:lnTo>
                    <a:lnTo>
                      <a:pt x="16" y="46"/>
                    </a:lnTo>
                    <a:lnTo>
                      <a:pt x="15" y="59"/>
                    </a:lnTo>
                    <a:lnTo>
                      <a:pt x="16" y="77"/>
                    </a:lnTo>
                    <a:lnTo>
                      <a:pt x="8" y="67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5" y="39"/>
                    </a:lnTo>
                    <a:lnTo>
                      <a:pt x="41" y="21"/>
                    </a:lnTo>
                    <a:lnTo>
                      <a:pt x="70" y="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" name="Freeform 95"/>
              <p:cNvSpPr>
                <a:spLocks/>
              </p:cNvSpPr>
              <p:nvPr/>
            </p:nvSpPr>
            <p:spPr bwMode="auto">
              <a:xfrm>
                <a:off x="3972" y="1595"/>
                <a:ext cx="158" cy="319"/>
              </a:xfrm>
              <a:custGeom>
                <a:avLst/>
                <a:gdLst>
                  <a:gd name="T0" fmla="*/ 12 w 317"/>
                  <a:gd name="T1" fmla="*/ 7 h 639"/>
                  <a:gd name="T2" fmla="*/ 14 w 317"/>
                  <a:gd name="T3" fmla="*/ 11 h 639"/>
                  <a:gd name="T4" fmla="*/ 14 w 317"/>
                  <a:gd name="T5" fmla="*/ 12 h 639"/>
                  <a:gd name="T6" fmla="*/ 13 w 317"/>
                  <a:gd name="T7" fmla="*/ 13 h 639"/>
                  <a:gd name="T8" fmla="*/ 13 w 317"/>
                  <a:gd name="T9" fmla="*/ 15 h 639"/>
                  <a:gd name="T10" fmla="*/ 11 w 317"/>
                  <a:gd name="T11" fmla="*/ 14 h 639"/>
                  <a:gd name="T12" fmla="*/ 10 w 317"/>
                  <a:gd name="T13" fmla="*/ 12 h 639"/>
                  <a:gd name="T14" fmla="*/ 9 w 317"/>
                  <a:gd name="T15" fmla="*/ 13 h 639"/>
                  <a:gd name="T16" fmla="*/ 10 w 317"/>
                  <a:gd name="T17" fmla="*/ 15 h 639"/>
                  <a:gd name="T18" fmla="*/ 9 w 317"/>
                  <a:gd name="T19" fmla="*/ 16 h 639"/>
                  <a:gd name="T20" fmla="*/ 11 w 317"/>
                  <a:gd name="T21" fmla="*/ 20 h 639"/>
                  <a:gd name="T22" fmla="*/ 14 w 317"/>
                  <a:gd name="T23" fmla="*/ 23 h 639"/>
                  <a:gd name="T24" fmla="*/ 19 w 317"/>
                  <a:gd name="T25" fmla="*/ 24 h 639"/>
                  <a:gd name="T26" fmla="*/ 14 w 317"/>
                  <a:gd name="T27" fmla="*/ 25 h 639"/>
                  <a:gd name="T28" fmla="*/ 12 w 317"/>
                  <a:gd name="T29" fmla="*/ 26 h 639"/>
                  <a:gd name="T30" fmla="*/ 10 w 317"/>
                  <a:gd name="T31" fmla="*/ 28 h 639"/>
                  <a:gd name="T32" fmla="*/ 12 w 317"/>
                  <a:gd name="T33" fmla="*/ 32 h 639"/>
                  <a:gd name="T34" fmla="*/ 14 w 317"/>
                  <a:gd name="T35" fmla="*/ 36 h 639"/>
                  <a:gd name="T36" fmla="*/ 11 w 317"/>
                  <a:gd name="T37" fmla="*/ 35 h 639"/>
                  <a:gd name="T38" fmla="*/ 8 w 317"/>
                  <a:gd name="T39" fmla="*/ 38 h 639"/>
                  <a:gd name="T40" fmla="*/ 3 w 317"/>
                  <a:gd name="T41" fmla="*/ 39 h 639"/>
                  <a:gd name="T42" fmla="*/ 5 w 317"/>
                  <a:gd name="T43" fmla="*/ 37 h 639"/>
                  <a:gd name="T44" fmla="*/ 6 w 317"/>
                  <a:gd name="T45" fmla="*/ 34 h 639"/>
                  <a:gd name="T46" fmla="*/ 6 w 317"/>
                  <a:gd name="T47" fmla="*/ 30 h 639"/>
                  <a:gd name="T48" fmla="*/ 3 w 317"/>
                  <a:gd name="T49" fmla="*/ 23 h 639"/>
                  <a:gd name="T50" fmla="*/ 1 w 317"/>
                  <a:gd name="T51" fmla="*/ 18 h 639"/>
                  <a:gd name="T52" fmla="*/ 0 w 317"/>
                  <a:gd name="T53" fmla="*/ 14 h 639"/>
                  <a:gd name="T54" fmla="*/ 0 w 317"/>
                  <a:gd name="T55" fmla="*/ 9 h 639"/>
                  <a:gd name="T56" fmla="*/ 1 w 317"/>
                  <a:gd name="T57" fmla="*/ 5 h 639"/>
                  <a:gd name="T58" fmla="*/ 5 w 317"/>
                  <a:gd name="T59" fmla="*/ 0 h 639"/>
                  <a:gd name="T60" fmla="*/ 1 w 317"/>
                  <a:gd name="T61" fmla="*/ 6 h 639"/>
                  <a:gd name="T62" fmla="*/ 0 w 317"/>
                  <a:gd name="T63" fmla="*/ 10 h 639"/>
                  <a:gd name="T64" fmla="*/ 1 w 317"/>
                  <a:gd name="T65" fmla="*/ 13 h 639"/>
                  <a:gd name="T66" fmla="*/ 2 w 317"/>
                  <a:gd name="T67" fmla="*/ 15 h 639"/>
                  <a:gd name="T68" fmla="*/ 4 w 317"/>
                  <a:gd name="T69" fmla="*/ 17 h 639"/>
                  <a:gd name="T70" fmla="*/ 5 w 317"/>
                  <a:gd name="T71" fmla="*/ 16 h 639"/>
                  <a:gd name="T72" fmla="*/ 6 w 317"/>
                  <a:gd name="T73" fmla="*/ 14 h 639"/>
                  <a:gd name="T74" fmla="*/ 7 w 317"/>
                  <a:gd name="T75" fmla="*/ 10 h 639"/>
                  <a:gd name="T76" fmla="*/ 7 w 317"/>
                  <a:gd name="T77" fmla="*/ 11 h 639"/>
                  <a:gd name="T78" fmla="*/ 8 w 317"/>
                  <a:gd name="T79" fmla="*/ 11 h 639"/>
                  <a:gd name="T80" fmla="*/ 9 w 317"/>
                  <a:gd name="T81" fmla="*/ 15 h 639"/>
                  <a:gd name="T82" fmla="*/ 9 w 317"/>
                  <a:gd name="T83" fmla="*/ 6 h 639"/>
                  <a:gd name="T84" fmla="*/ 11 w 317"/>
                  <a:gd name="T85" fmla="*/ 12 h 639"/>
                  <a:gd name="T86" fmla="*/ 11 w 317"/>
                  <a:gd name="T87" fmla="*/ 7 h 639"/>
                  <a:gd name="T88" fmla="*/ 11 w 317"/>
                  <a:gd name="T89" fmla="*/ 5 h 6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17" h="639">
                    <a:moveTo>
                      <a:pt x="188" y="85"/>
                    </a:moveTo>
                    <a:lnTo>
                      <a:pt x="207" y="125"/>
                    </a:lnTo>
                    <a:lnTo>
                      <a:pt x="220" y="156"/>
                    </a:lnTo>
                    <a:lnTo>
                      <a:pt x="233" y="177"/>
                    </a:lnTo>
                    <a:lnTo>
                      <a:pt x="248" y="203"/>
                    </a:lnTo>
                    <a:lnTo>
                      <a:pt x="224" y="196"/>
                    </a:lnTo>
                    <a:lnTo>
                      <a:pt x="199" y="185"/>
                    </a:lnTo>
                    <a:lnTo>
                      <a:pt x="211" y="218"/>
                    </a:lnTo>
                    <a:lnTo>
                      <a:pt x="220" y="244"/>
                    </a:lnTo>
                    <a:lnTo>
                      <a:pt x="220" y="247"/>
                    </a:lnTo>
                    <a:lnTo>
                      <a:pt x="202" y="255"/>
                    </a:lnTo>
                    <a:lnTo>
                      <a:pt x="186" y="229"/>
                    </a:lnTo>
                    <a:lnTo>
                      <a:pt x="175" y="208"/>
                    </a:lnTo>
                    <a:lnTo>
                      <a:pt x="168" y="192"/>
                    </a:lnTo>
                    <a:lnTo>
                      <a:pt x="162" y="167"/>
                    </a:lnTo>
                    <a:lnTo>
                      <a:pt x="157" y="208"/>
                    </a:lnTo>
                    <a:lnTo>
                      <a:pt x="157" y="228"/>
                    </a:lnTo>
                    <a:lnTo>
                      <a:pt x="160" y="249"/>
                    </a:lnTo>
                    <a:lnTo>
                      <a:pt x="165" y="272"/>
                    </a:lnTo>
                    <a:lnTo>
                      <a:pt x="153" y="267"/>
                    </a:lnTo>
                    <a:lnTo>
                      <a:pt x="168" y="298"/>
                    </a:lnTo>
                    <a:lnTo>
                      <a:pt x="181" y="321"/>
                    </a:lnTo>
                    <a:lnTo>
                      <a:pt x="204" y="344"/>
                    </a:lnTo>
                    <a:lnTo>
                      <a:pt x="233" y="371"/>
                    </a:lnTo>
                    <a:lnTo>
                      <a:pt x="260" y="391"/>
                    </a:lnTo>
                    <a:lnTo>
                      <a:pt x="317" y="393"/>
                    </a:lnTo>
                    <a:lnTo>
                      <a:pt x="243" y="397"/>
                    </a:lnTo>
                    <a:lnTo>
                      <a:pt x="233" y="407"/>
                    </a:lnTo>
                    <a:lnTo>
                      <a:pt x="233" y="530"/>
                    </a:lnTo>
                    <a:lnTo>
                      <a:pt x="204" y="420"/>
                    </a:lnTo>
                    <a:lnTo>
                      <a:pt x="165" y="453"/>
                    </a:lnTo>
                    <a:lnTo>
                      <a:pt x="162" y="461"/>
                    </a:lnTo>
                    <a:lnTo>
                      <a:pt x="163" y="469"/>
                    </a:lnTo>
                    <a:lnTo>
                      <a:pt x="199" y="515"/>
                    </a:lnTo>
                    <a:lnTo>
                      <a:pt x="224" y="558"/>
                    </a:lnTo>
                    <a:lnTo>
                      <a:pt x="237" y="577"/>
                    </a:lnTo>
                    <a:lnTo>
                      <a:pt x="209" y="548"/>
                    </a:lnTo>
                    <a:lnTo>
                      <a:pt x="186" y="572"/>
                    </a:lnTo>
                    <a:lnTo>
                      <a:pt x="158" y="597"/>
                    </a:lnTo>
                    <a:lnTo>
                      <a:pt x="132" y="610"/>
                    </a:lnTo>
                    <a:lnTo>
                      <a:pt x="86" y="628"/>
                    </a:lnTo>
                    <a:lnTo>
                      <a:pt x="59" y="639"/>
                    </a:lnTo>
                    <a:lnTo>
                      <a:pt x="83" y="618"/>
                    </a:lnTo>
                    <a:lnTo>
                      <a:pt x="95" y="607"/>
                    </a:lnTo>
                    <a:lnTo>
                      <a:pt x="103" y="580"/>
                    </a:lnTo>
                    <a:lnTo>
                      <a:pt x="104" y="548"/>
                    </a:lnTo>
                    <a:lnTo>
                      <a:pt x="104" y="525"/>
                    </a:lnTo>
                    <a:lnTo>
                      <a:pt x="98" y="487"/>
                    </a:lnTo>
                    <a:lnTo>
                      <a:pt x="83" y="445"/>
                    </a:lnTo>
                    <a:lnTo>
                      <a:pt x="55" y="379"/>
                    </a:lnTo>
                    <a:lnTo>
                      <a:pt x="32" y="330"/>
                    </a:lnTo>
                    <a:lnTo>
                      <a:pt x="18" y="295"/>
                    </a:lnTo>
                    <a:lnTo>
                      <a:pt x="5" y="259"/>
                    </a:lnTo>
                    <a:lnTo>
                      <a:pt x="0" y="224"/>
                    </a:lnTo>
                    <a:lnTo>
                      <a:pt x="0" y="188"/>
                    </a:lnTo>
                    <a:lnTo>
                      <a:pt x="3" y="159"/>
                    </a:lnTo>
                    <a:lnTo>
                      <a:pt x="13" y="123"/>
                    </a:lnTo>
                    <a:lnTo>
                      <a:pt x="23" y="90"/>
                    </a:lnTo>
                    <a:lnTo>
                      <a:pt x="47" y="49"/>
                    </a:lnTo>
                    <a:lnTo>
                      <a:pt x="80" y="0"/>
                    </a:lnTo>
                    <a:lnTo>
                      <a:pt x="42" y="64"/>
                    </a:lnTo>
                    <a:lnTo>
                      <a:pt x="23" y="108"/>
                    </a:lnTo>
                    <a:lnTo>
                      <a:pt x="16" y="138"/>
                    </a:lnTo>
                    <a:lnTo>
                      <a:pt x="13" y="169"/>
                    </a:lnTo>
                    <a:lnTo>
                      <a:pt x="13" y="192"/>
                    </a:lnTo>
                    <a:lnTo>
                      <a:pt x="16" y="221"/>
                    </a:lnTo>
                    <a:lnTo>
                      <a:pt x="34" y="192"/>
                    </a:lnTo>
                    <a:lnTo>
                      <a:pt x="39" y="249"/>
                    </a:lnTo>
                    <a:lnTo>
                      <a:pt x="57" y="229"/>
                    </a:lnTo>
                    <a:lnTo>
                      <a:pt x="67" y="280"/>
                    </a:lnTo>
                    <a:lnTo>
                      <a:pt x="90" y="226"/>
                    </a:lnTo>
                    <a:lnTo>
                      <a:pt x="90" y="262"/>
                    </a:lnTo>
                    <a:lnTo>
                      <a:pt x="96" y="249"/>
                    </a:lnTo>
                    <a:lnTo>
                      <a:pt x="104" y="232"/>
                    </a:lnTo>
                    <a:lnTo>
                      <a:pt x="109" y="208"/>
                    </a:lnTo>
                    <a:lnTo>
                      <a:pt x="116" y="174"/>
                    </a:lnTo>
                    <a:lnTo>
                      <a:pt x="119" y="154"/>
                    </a:lnTo>
                    <a:lnTo>
                      <a:pt x="122" y="188"/>
                    </a:lnTo>
                    <a:lnTo>
                      <a:pt x="124" y="213"/>
                    </a:lnTo>
                    <a:lnTo>
                      <a:pt x="134" y="185"/>
                    </a:lnTo>
                    <a:lnTo>
                      <a:pt x="137" y="214"/>
                    </a:lnTo>
                    <a:lnTo>
                      <a:pt x="144" y="245"/>
                    </a:lnTo>
                    <a:lnTo>
                      <a:pt x="144" y="162"/>
                    </a:lnTo>
                    <a:lnTo>
                      <a:pt x="148" y="98"/>
                    </a:lnTo>
                    <a:lnTo>
                      <a:pt x="162" y="146"/>
                    </a:lnTo>
                    <a:lnTo>
                      <a:pt x="181" y="192"/>
                    </a:lnTo>
                    <a:lnTo>
                      <a:pt x="186" y="157"/>
                    </a:lnTo>
                    <a:lnTo>
                      <a:pt x="183" y="121"/>
                    </a:lnTo>
                    <a:lnTo>
                      <a:pt x="178" y="69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" name="Freeform 96"/>
              <p:cNvSpPr>
                <a:spLocks/>
              </p:cNvSpPr>
              <p:nvPr/>
            </p:nvSpPr>
            <p:spPr bwMode="auto">
              <a:xfrm>
                <a:off x="3991" y="1541"/>
                <a:ext cx="306" cy="358"/>
              </a:xfrm>
              <a:custGeom>
                <a:avLst/>
                <a:gdLst>
                  <a:gd name="T0" fmla="*/ 1 w 613"/>
                  <a:gd name="T1" fmla="*/ 10 h 718"/>
                  <a:gd name="T2" fmla="*/ 0 w 613"/>
                  <a:gd name="T3" fmla="*/ 16 h 718"/>
                  <a:gd name="T4" fmla="*/ 2 w 613"/>
                  <a:gd name="T5" fmla="*/ 18 h 718"/>
                  <a:gd name="T6" fmla="*/ 4 w 613"/>
                  <a:gd name="T7" fmla="*/ 12 h 718"/>
                  <a:gd name="T8" fmla="*/ 6 w 613"/>
                  <a:gd name="T9" fmla="*/ 14 h 718"/>
                  <a:gd name="T10" fmla="*/ 9 w 613"/>
                  <a:gd name="T11" fmla="*/ 19 h 718"/>
                  <a:gd name="T12" fmla="*/ 12 w 613"/>
                  <a:gd name="T13" fmla="*/ 14 h 718"/>
                  <a:gd name="T14" fmla="*/ 17 w 613"/>
                  <a:gd name="T15" fmla="*/ 15 h 718"/>
                  <a:gd name="T16" fmla="*/ 17 w 613"/>
                  <a:gd name="T17" fmla="*/ 13 h 718"/>
                  <a:gd name="T18" fmla="*/ 19 w 613"/>
                  <a:gd name="T19" fmla="*/ 13 h 718"/>
                  <a:gd name="T20" fmla="*/ 23 w 613"/>
                  <a:gd name="T21" fmla="*/ 13 h 718"/>
                  <a:gd name="T22" fmla="*/ 27 w 613"/>
                  <a:gd name="T23" fmla="*/ 13 h 718"/>
                  <a:gd name="T24" fmla="*/ 31 w 613"/>
                  <a:gd name="T25" fmla="*/ 18 h 718"/>
                  <a:gd name="T26" fmla="*/ 35 w 613"/>
                  <a:gd name="T27" fmla="*/ 27 h 718"/>
                  <a:gd name="T28" fmla="*/ 32 w 613"/>
                  <a:gd name="T29" fmla="*/ 33 h 718"/>
                  <a:gd name="T30" fmla="*/ 29 w 613"/>
                  <a:gd name="T31" fmla="*/ 37 h 718"/>
                  <a:gd name="T32" fmla="*/ 30 w 613"/>
                  <a:gd name="T33" fmla="*/ 37 h 718"/>
                  <a:gd name="T34" fmla="*/ 33 w 613"/>
                  <a:gd name="T35" fmla="*/ 34 h 718"/>
                  <a:gd name="T36" fmla="*/ 35 w 613"/>
                  <a:gd name="T37" fmla="*/ 29 h 718"/>
                  <a:gd name="T38" fmla="*/ 37 w 613"/>
                  <a:gd name="T39" fmla="*/ 33 h 718"/>
                  <a:gd name="T40" fmla="*/ 35 w 613"/>
                  <a:gd name="T41" fmla="*/ 41 h 718"/>
                  <a:gd name="T42" fmla="*/ 34 w 613"/>
                  <a:gd name="T43" fmla="*/ 43 h 718"/>
                  <a:gd name="T44" fmla="*/ 38 w 613"/>
                  <a:gd name="T45" fmla="*/ 38 h 718"/>
                  <a:gd name="T46" fmla="*/ 38 w 613"/>
                  <a:gd name="T47" fmla="*/ 33 h 718"/>
                  <a:gd name="T48" fmla="*/ 33 w 613"/>
                  <a:gd name="T49" fmla="*/ 21 h 718"/>
                  <a:gd name="T50" fmla="*/ 31 w 613"/>
                  <a:gd name="T51" fmla="*/ 14 h 718"/>
                  <a:gd name="T52" fmla="*/ 34 w 613"/>
                  <a:gd name="T53" fmla="*/ 15 h 718"/>
                  <a:gd name="T54" fmla="*/ 35 w 613"/>
                  <a:gd name="T55" fmla="*/ 19 h 718"/>
                  <a:gd name="T56" fmla="*/ 33 w 613"/>
                  <a:gd name="T57" fmla="*/ 10 h 718"/>
                  <a:gd name="T58" fmla="*/ 27 w 613"/>
                  <a:gd name="T59" fmla="*/ 2 h 718"/>
                  <a:gd name="T60" fmla="*/ 19 w 613"/>
                  <a:gd name="T61" fmla="*/ 0 h 718"/>
                  <a:gd name="T62" fmla="*/ 20 w 613"/>
                  <a:gd name="T63" fmla="*/ 1 h 718"/>
                  <a:gd name="T64" fmla="*/ 20 w 613"/>
                  <a:gd name="T65" fmla="*/ 3 h 718"/>
                  <a:gd name="T66" fmla="*/ 22 w 613"/>
                  <a:gd name="T67" fmla="*/ 6 h 718"/>
                  <a:gd name="T68" fmla="*/ 21 w 613"/>
                  <a:gd name="T69" fmla="*/ 7 h 718"/>
                  <a:gd name="T70" fmla="*/ 22 w 613"/>
                  <a:gd name="T71" fmla="*/ 9 h 718"/>
                  <a:gd name="T72" fmla="*/ 21 w 613"/>
                  <a:gd name="T73" fmla="*/ 10 h 718"/>
                  <a:gd name="T74" fmla="*/ 17 w 613"/>
                  <a:gd name="T75" fmla="*/ 10 h 718"/>
                  <a:gd name="T76" fmla="*/ 16 w 613"/>
                  <a:gd name="T77" fmla="*/ 10 h 718"/>
                  <a:gd name="T78" fmla="*/ 14 w 613"/>
                  <a:gd name="T79" fmla="*/ 8 h 718"/>
                  <a:gd name="T80" fmla="*/ 18 w 613"/>
                  <a:gd name="T81" fmla="*/ 6 h 718"/>
                  <a:gd name="T82" fmla="*/ 16 w 613"/>
                  <a:gd name="T83" fmla="*/ 3 h 718"/>
                  <a:gd name="T84" fmla="*/ 14 w 613"/>
                  <a:gd name="T85" fmla="*/ 3 h 718"/>
                  <a:gd name="T86" fmla="*/ 11 w 613"/>
                  <a:gd name="T87" fmla="*/ 2 h 718"/>
                  <a:gd name="T88" fmla="*/ 12 w 613"/>
                  <a:gd name="T89" fmla="*/ 0 h 718"/>
                  <a:gd name="T90" fmla="*/ 9 w 613"/>
                  <a:gd name="T91" fmla="*/ 1 h 718"/>
                  <a:gd name="T92" fmla="*/ 4 w 613"/>
                  <a:gd name="T93" fmla="*/ 4 h 7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13" h="718">
                    <a:moveTo>
                      <a:pt x="58" y="90"/>
                    </a:moveTo>
                    <a:lnTo>
                      <a:pt x="30" y="125"/>
                    </a:lnTo>
                    <a:lnTo>
                      <a:pt x="17" y="162"/>
                    </a:lnTo>
                    <a:lnTo>
                      <a:pt x="4" y="206"/>
                    </a:lnTo>
                    <a:lnTo>
                      <a:pt x="0" y="234"/>
                    </a:lnTo>
                    <a:lnTo>
                      <a:pt x="0" y="259"/>
                    </a:lnTo>
                    <a:lnTo>
                      <a:pt x="0" y="280"/>
                    </a:lnTo>
                    <a:lnTo>
                      <a:pt x="23" y="251"/>
                    </a:lnTo>
                    <a:lnTo>
                      <a:pt x="33" y="296"/>
                    </a:lnTo>
                    <a:lnTo>
                      <a:pt x="43" y="270"/>
                    </a:lnTo>
                    <a:lnTo>
                      <a:pt x="53" y="239"/>
                    </a:lnTo>
                    <a:lnTo>
                      <a:pt x="67" y="198"/>
                    </a:lnTo>
                    <a:lnTo>
                      <a:pt x="79" y="226"/>
                    </a:lnTo>
                    <a:lnTo>
                      <a:pt x="89" y="262"/>
                    </a:lnTo>
                    <a:lnTo>
                      <a:pt x="100" y="231"/>
                    </a:lnTo>
                    <a:lnTo>
                      <a:pt x="111" y="213"/>
                    </a:lnTo>
                    <a:lnTo>
                      <a:pt x="123" y="262"/>
                    </a:lnTo>
                    <a:lnTo>
                      <a:pt x="151" y="316"/>
                    </a:lnTo>
                    <a:lnTo>
                      <a:pt x="159" y="249"/>
                    </a:lnTo>
                    <a:lnTo>
                      <a:pt x="159" y="213"/>
                    </a:lnTo>
                    <a:lnTo>
                      <a:pt x="195" y="229"/>
                    </a:lnTo>
                    <a:lnTo>
                      <a:pt x="244" y="262"/>
                    </a:lnTo>
                    <a:lnTo>
                      <a:pt x="275" y="285"/>
                    </a:lnTo>
                    <a:lnTo>
                      <a:pt x="283" y="255"/>
                    </a:lnTo>
                    <a:lnTo>
                      <a:pt x="317" y="259"/>
                    </a:lnTo>
                    <a:lnTo>
                      <a:pt x="301" y="239"/>
                    </a:lnTo>
                    <a:lnTo>
                      <a:pt x="272" y="213"/>
                    </a:lnTo>
                    <a:lnTo>
                      <a:pt x="250" y="198"/>
                    </a:lnTo>
                    <a:lnTo>
                      <a:pt x="288" y="206"/>
                    </a:lnTo>
                    <a:lnTo>
                      <a:pt x="314" y="213"/>
                    </a:lnTo>
                    <a:lnTo>
                      <a:pt x="347" y="231"/>
                    </a:lnTo>
                    <a:lnTo>
                      <a:pt x="342" y="210"/>
                    </a:lnTo>
                    <a:lnTo>
                      <a:pt x="370" y="219"/>
                    </a:lnTo>
                    <a:lnTo>
                      <a:pt x="399" y="210"/>
                    </a:lnTo>
                    <a:lnTo>
                      <a:pt x="415" y="210"/>
                    </a:lnTo>
                    <a:lnTo>
                      <a:pt x="442" y="216"/>
                    </a:lnTo>
                    <a:lnTo>
                      <a:pt x="458" y="231"/>
                    </a:lnTo>
                    <a:lnTo>
                      <a:pt x="487" y="269"/>
                    </a:lnTo>
                    <a:lnTo>
                      <a:pt x="499" y="290"/>
                    </a:lnTo>
                    <a:lnTo>
                      <a:pt x="541" y="370"/>
                    </a:lnTo>
                    <a:lnTo>
                      <a:pt x="556" y="416"/>
                    </a:lnTo>
                    <a:lnTo>
                      <a:pt x="562" y="442"/>
                    </a:lnTo>
                    <a:lnTo>
                      <a:pt x="556" y="468"/>
                    </a:lnTo>
                    <a:lnTo>
                      <a:pt x="543" y="505"/>
                    </a:lnTo>
                    <a:lnTo>
                      <a:pt x="523" y="538"/>
                    </a:lnTo>
                    <a:lnTo>
                      <a:pt x="497" y="572"/>
                    </a:lnTo>
                    <a:lnTo>
                      <a:pt x="482" y="589"/>
                    </a:lnTo>
                    <a:lnTo>
                      <a:pt x="468" y="594"/>
                    </a:lnTo>
                    <a:lnTo>
                      <a:pt x="458" y="595"/>
                    </a:lnTo>
                    <a:lnTo>
                      <a:pt x="469" y="615"/>
                    </a:lnTo>
                    <a:lnTo>
                      <a:pt x="491" y="604"/>
                    </a:lnTo>
                    <a:lnTo>
                      <a:pt x="505" y="594"/>
                    </a:lnTo>
                    <a:lnTo>
                      <a:pt x="523" y="576"/>
                    </a:lnTo>
                    <a:lnTo>
                      <a:pt x="536" y="556"/>
                    </a:lnTo>
                    <a:lnTo>
                      <a:pt x="554" y="525"/>
                    </a:lnTo>
                    <a:lnTo>
                      <a:pt x="566" y="494"/>
                    </a:lnTo>
                    <a:lnTo>
                      <a:pt x="569" y="470"/>
                    </a:lnTo>
                    <a:lnTo>
                      <a:pt x="576" y="450"/>
                    </a:lnTo>
                    <a:lnTo>
                      <a:pt x="602" y="522"/>
                    </a:lnTo>
                    <a:lnTo>
                      <a:pt x="605" y="540"/>
                    </a:lnTo>
                    <a:lnTo>
                      <a:pt x="602" y="571"/>
                    </a:lnTo>
                    <a:lnTo>
                      <a:pt x="582" y="638"/>
                    </a:lnTo>
                    <a:lnTo>
                      <a:pt x="567" y="671"/>
                    </a:lnTo>
                    <a:lnTo>
                      <a:pt x="549" y="695"/>
                    </a:lnTo>
                    <a:lnTo>
                      <a:pt x="528" y="718"/>
                    </a:lnTo>
                    <a:lnTo>
                      <a:pt x="556" y="698"/>
                    </a:lnTo>
                    <a:lnTo>
                      <a:pt x="582" y="674"/>
                    </a:lnTo>
                    <a:lnTo>
                      <a:pt x="602" y="641"/>
                    </a:lnTo>
                    <a:lnTo>
                      <a:pt x="608" y="613"/>
                    </a:lnTo>
                    <a:lnTo>
                      <a:pt x="612" y="589"/>
                    </a:lnTo>
                    <a:lnTo>
                      <a:pt x="613" y="556"/>
                    </a:lnTo>
                    <a:lnTo>
                      <a:pt x="613" y="533"/>
                    </a:lnTo>
                    <a:lnTo>
                      <a:pt x="608" y="510"/>
                    </a:lnTo>
                    <a:lnTo>
                      <a:pt x="566" y="403"/>
                    </a:lnTo>
                    <a:lnTo>
                      <a:pt x="535" y="337"/>
                    </a:lnTo>
                    <a:lnTo>
                      <a:pt x="497" y="264"/>
                    </a:lnTo>
                    <a:lnTo>
                      <a:pt x="497" y="246"/>
                    </a:lnTo>
                    <a:lnTo>
                      <a:pt x="505" y="234"/>
                    </a:lnTo>
                    <a:lnTo>
                      <a:pt x="517" y="231"/>
                    </a:lnTo>
                    <a:lnTo>
                      <a:pt x="530" y="234"/>
                    </a:lnTo>
                    <a:lnTo>
                      <a:pt x="545" y="249"/>
                    </a:lnTo>
                    <a:lnTo>
                      <a:pt x="553" y="267"/>
                    </a:lnTo>
                    <a:lnTo>
                      <a:pt x="556" y="291"/>
                    </a:lnTo>
                    <a:lnTo>
                      <a:pt x="562" y="311"/>
                    </a:lnTo>
                    <a:lnTo>
                      <a:pt x="566" y="273"/>
                    </a:lnTo>
                    <a:lnTo>
                      <a:pt x="561" y="223"/>
                    </a:lnTo>
                    <a:lnTo>
                      <a:pt x="536" y="166"/>
                    </a:lnTo>
                    <a:lnTo>
                      <a:pt x="513" y="117"/>
                    </a:lnTo>
                    <a:lnTo>
                      <a:pt x="484" y="77"/>
                    </a:lnTo>
                    <a:lnTo>
                      <a:pt x="445" y="45"/>
                    </a:lnTo>
                    <a:lnTo>
                      <a:pt x="399" y="22"/>
                    </a:lnTo>
                    <a:lnTo>
                      <a:pt x="350" y="9"/>
                    </a:lnTo>
                    <a:lnTo>
                      <a:pt x="304" y="0"/>
                    </a:lnTo>
                    <a:lnTo>
                      <a:pt x="250" y="0"/>
                    </a:lnTo>
                    <a:lnTo>
                      <a:pt x="295" y="9"/>
                    </a:lnTo>
                    <a:lnTo>
                      <a:pt x="327" y="27"/>
                    </a:lnTo>
                    <a:lnTo>
                      <a:pt x="335" y="35"/>
                    </a:lnTo>
                    <a:lnTo>
                      <a:pt x="295" y="36"/>
                    </a:lnTo>
                    <a:lnTo>
                      <a:pt x="326" y="54"/>
                    </a:lnTo>
                    <a:lnTo>
                      <a:pt x="350" y="72"/>
                    </a:lnTo>
                    <a:lnTo>
                      <a:pt x="321" y="72"/>
                    </a:lnTo>
                    <a:lnTo>
                      <a:pt x="357" y="97"/>
                    </a:lnTo>
                    <a:lnTo>
                      <a:pt x="379" y="117"/>
                    </a:lnTo>
                    <a:lnTo>
                      <a:pt x="389" y="125"/>
                    </a:lnTo>
                    <a:lnTo>
                      <a:pt x="347" y="125"/>
                    </a:lnTo>
                    <a:lnTo>
                      <a:pt x="366" y="139"/>
                    </a:lnTo>
                    <a:lnTo>
                      <a:pt x="384" y="157"/>
                    </a:lnTo>
                    <a:lnTo>
                      <a:pt x="358" y="152"/>
                    </a:lnTo>
                    <a:lnTo>
                      <a:pt x="317" y="141"/>
                    </a:lnTo>
                    <a:lnTo>
                      <a:pt x="332" y="161"/>
                    </a:lnTo>
                    <a:lnTo>
                      <a:pt x="350" y="174"/>
                    </a:lnTo>
                    <a:lnTo>
                      <a:pt x="321" y="174"/>
                    </a:lnTo>
                    <a:lnTo>
                      <a:pt x="299" y="169"/>
                    </a:lnTo>
                    <a:lnTo>
                      <a:pt x="281" y="167"/>
                    </a:lnTo>
                    <a:lnTo>
                      <a:pt x="308" y="187"/>
                    </a:lnTo>
                    <a:lnTo>
                      <a:pt x="278" y="184"/>
                    </a:lnTo>
                    <a:lnTo>
                      <a:pt x="262" y="174"/>
                    </a:lnTo>
                    <a:lnTo>
                      <a:pt x="252" y="167"/>
                    </a:lnTo>
                    <a:lnTo>
                      <a:pt x="242" y="151"/>
                    </a:lnTo>
                    <a:lnTo>
                      <a:pt x="236" y="134"/>
                    </a:lnTo>
                    <a:lnTo>
                      <a:pt x="291" y="134"/>
                    </a:lnTo>
                    <a:lnTo>
                      <a:pt x="260" y="117"/>
                    </a:lnTo>
                    <a:lnTo>
                      <a:pt x="293" y="110"/>
                    </a:lnTo>
                    <a:lnTo>
                      <a:pt x="254" y="82"/>
                    </a:lnTo>
                    <a:lnTo>
                      <a:pt x="278" y="67"/>
                    </a:lnTo>
                    <a:lnTo>
                      <a:pt x="259" y="61"/>
                    </a:lnTo>
                    <a:lnTo>
                      <a:pt x="236" y="61"/>
                    </a:lnTo>
                    <a:lnTo>
                      <a:pt x="213" y="64"/>
                    </a:lnTo>
                    <a:lnTo>
                      <a:pt x="232" y="48"/>
                    </a:lnTo>
                    <a:lnTo>
                      <a:pt x="254" y="40"/>
                    </a:lnTo>
                    <a:lnTo>
                      <a:pt x="219" y="35"/>
                    </a:lnTo>
                    <a:lnTo>
                      <a:pt x="187" y="36"/>
                    </a:lnTo>
                    <a:lnTo>
                      <a:pt x="162" y="41"/>
                    </a:lnTo>
                    <a:lnTo>
                      <a:pt x="180" y="27"/>
                    </a:lnTo>
                    <a:lnTo>
                      <a:pt x="201" y="14"/>
                    </a:lnTo>
                    <a:lnTo>
                      <a:pt x="231" y="0"/>
                    </a:lnTo>
                    <a:lnTo>
                      <a:pt x="183" y="12"/>
                    </a:lnTo>
                    <a:lnTo>
                      <a:pt x="152" y="23"/>
                    </a:lnTo>
                    <a:lnTo>
                      <a:pt x="116" y="41"/>
                    </a:lnTo>
                    <a:lnTo>
                      <a:pt x="89" y="61"/>
                    </a:lnTo>
                    <a:lnTo>
                      <a:pt x="67" y="77"/>
                    </a:lnTo>
                    <a:lnTo>
                      <a:pt x="58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" name="Freeform 97"/>
              <p:cNvSpPr>
                <a:spLocks/>
              </p:cNvSpPr>
              <p:nvPr/>
            </p:nvSpPr>
            <p:spPr bwMode="auto">
              <a:xfrm>
                <a:off x="4139" y="1644"/>
                <a:ext cx="56" cy="40"/>
              </a:xfrm>
              <a:custGeom>
                <a:avLst/>
                <a:gdLst>
                  <a:gd name="T0" fmla="*/ 0 w 113"/>
                  <a:gd name="T1" fmla="*/ 5 h 80"/>
                  <a:gd name="T2" fmla="*/ 0 w 113"/>
                  <a:gd name="T3" fmla="*/ 5 h 80"/>
                  <a:gd name="T4" fmla="*/ 1 w 113"/>
                  <a:gd name="T5" fmla="*/ 4 h 80"/>
                  <a:gd name="T6" fmla="*/ 2 w 113"/>
                  <a:gd name="T7" fmla="*/ 3 h 80"/>
                  <a:gd name="T8" fmla="*/ 3 w 113"/>
                  <a:gd name="T9" fmla="*/ 2 h 80"/>
                  <a:gd name="T10" fmla="*/ 4 w 113"/>
                  <a:gd name="T11" fmla="*/ 1 h 80"/>
                  <a:gd name="T12" fmla="*/ 5 w 113"/>
                  <a:gd name="T13" fmla="*/ 0 h 80"/>
                  <a:gd name="T14" fmla="*/ 7 w 113"/>
                  <a:gd name="T15" fmla="*/ 0 h 80"/>
                  <a:gd name="T16" fmla="*/ 5 w 113"/>
                  <a:gd name="T17" fmla="*/ 1 h 80"/>
                  <a:gd name="T18" fmla="*/ 3 w 113"/>
                  <a:gd name="T19" fmla="*/ 2 h 80"/>
                  <a:gd name="T20" fmla="*/ 1 w 113"/>
                  <a:gd name="T21" fmla="*/ 4 h 80"/>
                  <a:gd name="T22" fmla="*/ 0 w 113"/>
                  <a:gd name="T23" fmla="*/ 5 h 80"/>
                  <a:gd name="T24" fmla="*/ 0 w 113"/>
                  <a:gd name="T25" fmla="*/ 5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0">
                    <a:moveTo>
                      <a:pt x="0" y="80"/>
                    </a:moveTo>
                    <a:lnTo>
                      <a:pt x="0" y="66"/>
                    </a:lnTo>
                    <a:lnTo>
                      <a:pt x="18" y="53"/>
                    </a:lnTo>
                    <a:lnTo>
                      <a:pt x="36" y="35"/>
                    </a:lnTo>
                    <a:lnTo>
                      <a:pt x="54" y="20"/>
                    </a:lnTo>
                    <a:lnTo>
                      <a:pt x="64" y="4"/>
                    </a:lnTo>
                    <a:lnTo>
                      <a:pt x="93" y="0"/>
                    </a:lnTo>
                    <a:lnTo>
                      <a:pt x="113" y="0"/>
                    </a:lnTo>
                    <a:lnTo>
                      <a:pt x="83" y="13"/>
                    </a:lnTo>
                    <a:lnTo>
                      <a:pt x="62" y="28"/>
                    </a:lnTo>
                    <a:lnTo>
                      <a:pt x="31" y="56"/>
                    </a:lnTo>
                    <a:lnTo>
                      <a:pt x="10" y="79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" name="Freeform 98"/>
              <p:cNvSpPr>
                <a:spLocks/>
              </p:cNvSpPr>
              <p:nvPr/>
            </p:nvSpPr>
            <p:spPr bwMode="auto">
              <a:xfrm>
                <a:off x="4175" y="1760"/>
                <a:ext cx="59" cy="43"/>
              </a:xfrm>
              <a:custGeom>
                <a:avLst/>
                <a:gdLst>
                  <a:gd name="T0" fmla="*/ 0 w 119"/>
                  <a:gd name="T1" fmla="*/ 5 h 87"/>
                  <a:gd name="T2" fmla="*/ 0 w 119"/>
                  <a:gd name="T3" fmla="*/ 4 h 87"/>
                  <a:gd name="T4" fmla="*/ 1 w 119"/>
                  <a:gd name="T5" fmla="*/ 3 h 87"/>
                  <a:gd name="T6" fmla="*/ 2 w 119"/>
                  <a:gd name="T7" fmla="*/ 2 h 87"/>
                  <a:gd name="T8" fmla="*/ 3 w 119"/>
                  <a:gd name="T9" fmla="*/ 1 h 87"/>
                  <a:gd name="T10" fmla="*/ 4 w 119"/>
                  <a:gd name="T11" fmla="*/ 0 h 87"/>
                  <a:gd name="T12" fmla="*/ 7 w 119"/>
                  <a:gd name="T13" fmla="*/ 0 h 87"/>
                  <a:gd name="T14" fmla="*/ 5 w 119"/>
                  <a:gd name="T15" fmla="*/ 0 h 87"/>
                  <a:gd name="T16" fmla="*/ 4 w 119"/>
                  <a:gd name="T17" fmla="*/ 1 h 87"/>
                  <a:gd name="T18" fmla="*/ 3 w 119"/>
                  <a:gd name="T19" fmla="*/ 2 h 87"/>
                  <a:gd name="T20" fmla="*/ 3 w 119"/>
                  <a:gd name="T21" fmla="*/ 3 h 87"/>
                  <a:gd name="T22" fmla="*/ 1 w 119"/>
                  <a:gd name="T23" fmla="*/ 3 h 87"/>
                  <a:gd name="T24" fmla="*/ 1 w 119"/>
                  <a:gd name="T25" fmla="*/ 4 h 87"/>
                  <a:gd name="T26" fmla="*/ 0 w 119"/>
                  <a:gd name="T27" fmla="*/ 5 h 87"/>
                  <a:gd name="T28" fmla="*/ 0 w 119"/>
                  <a:gd name="T29" fmla="*/ 5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9" h="87">
                    <a:moveTo>
                      <a:pt x="0" y="84"/>
                    </a:moveTo>
                    <a:lnTo>
                      <a:pt x="8" y="67"/>
                    </a:lnTo>
                    <a:lnTo>
                      <a:pt x="21" y="53"/>
                    </a:lnTo>
                    <a:lnTo>
                      <a:pt x="43" y="41"/>
                    </a:lnTo>
                    <a:lnTo>
                      <a:pt x="57" y="22"/>
                    </a:lnTo>
                    <a:lnTo>
                      <a:pt x="77" y="10"/>
                    </a:lnTo>
                    <a:lnTo>
                      <a:pt x="119" y="0"/>
                    </a:lnTo>
                    <a:lnTo>
                      <a:pt x="87" y="15"/>
                    </a:lnTo>
                    <a:lnTo>
                      <a:pt x="72" y="27"/>
                    </a:lnTo>
                    <a:lnTo>
                      <a:pt x="61" y="38"/>
                    </a:lnTo>
                    <a:lnTo>
                      <a:pt x="51" y="49"/>
                    </a:lnTo>
                    <a:lnTo>
                      <a:pt x="31" y="59"/>
                    </a:lnTo>
                    <a:lnTo>
                      <a:pt x="18" y="72"/>
                    </a:lnTo>
                    <a:lnTo>
                      <a:pt x="7" y="8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" name="Freeform 99"/>
              <p:cNvSpPr>
                <a:spLocks/>
              </p:cNvSpPr>
              <p:nvPr/>
            </p:nvSpPr>
            <p:spPr bwMode="auto">
              <a:xfrm>
                <a:off x="4192" y="1761"/>
                <a:ext cx="41" cy="45"/>
              </a:xfrm>
              <a:custGeom>
                <a:avLst/>
                <a:gdLst>
                  <a:gd name="T0" fmla="*/ 5 w 80"/>
                  <a:gd name="T1" fmla="*/ 0 h 92"/>
                  <a:gd name="T2" fmla="*/ 5 w 80"/>
                  <a:gd name="T3" fmla="*/ 1 h 92"/>
                  <a:gd name="T4" fmla="*/ 5 w 80"/>
                  <a:gd name="T5" fmla="*/ 1 h 92"/>
                  <a:gd name="T6" fmla="*/ 4 w 80"/>
                  <a:gd name="T7" fmla="*/ 2 h 92"/>
                  <a:gd name="T8" fmla="*/ 3 w 80"/>
                  <a:gd name="T9" fmla="*/ 3 h 92"/>
                  <a:gd name="T10" fmla="*/ 1 w 80"/>
                  <a:gd name="T11" fmla="*/ 4 h 92"/>
                  <a:gd name="T12" fmla="*/ 0 w 80"/>
                  <a:gd name="T13" fmla="*/ 5 h 92"/>
                  <a:gd name="T14" fmla="*/ 1 w 80"/>
                  <a:gd name="T15" fmla="*/ 5 h 92"/>
                  <a:gd name="T16" fmla="*/ 3 w 80"/>
                  <a:gd name="T17" fmla="*/ 4 h 92"/>
                  <a:gd name="T18" fmla="*/ 4 w 80"/>
                  <a:gd name="T19" fmla="*/ 3 h 92"/>
                  <a:gd name="T20" fmla="*/ 4 w 80"/>
                  <a:gd name="T21" fmla="*/ 3 h 92"/>
                  <a:gd name="T22" fmla="*/ 4 w 80"/>
                  <a:gd name="T23" fmla="*/ 3 h 92"/>
                  <a:gd name="T24" fmla="*/ 4 w 80"/>
                  <a:gd name="T25" fmla="*/ 4 h 92"/>
                  <a:gd name="T26" fmla="*/ 4 w 80"/>
                  <a:gd name="T27" fmla="*/ 4 h 92"/>
                  <a:gd name="T28" fmla="*/ 2 w 80"/>
                  <a:gd name="T29" fmla="*/ 5 h 92"/>
                  <a:gd name="T30" fmla="*/ 3 w 80"/>
                  <a:gd name="T31" fmla="*/ 5 h 92"/>
                  <a:gd name="T32" fmla="*/ 5 w 80"/>
                  <a:gd name="T33" fmla="*/ 4 h 92"/>
                  <a:gd name="T34" fmla="*/ 5 w 80"/>
                  <a:gd name="T35" fmla="*/ 3 h 92"/>
                  <a:gd name="T36" fmla="*/ 5 w 80"/>
                  <a:gd name="T37" fmla="*/ 3 h 92"/>
                  <a:gd name="T38" fmla="*/ 5 w 80"/>
                  <a:gd name="T39" fmla="*/ 2 h 92"/>
                  <a:gd name="T40" fmla="*/ 5 w 80"/>
                  <a:gd name="T41" fmla="*/ 1 h 92"/>
                  <a:gd name="T42" fmla="*/ 6 w 80"/>
                  <a:gd name="T43" fmla="*/ 0 h 92"/>
                  <a:gd name="T44" fmla="*/ 6 w 80"/>
                  <a:gd name="T45" fmla="*/ 0 h 92"/>
                  <a:gd name="T46" fmla="*/ 5 w 80"/>
                  <a:gd name="T47" fmla="*/ 0 h 9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0" h="92">
                    <a:moveTo>
                      <a:pt x="74" y="0"/>
                    </a:moveTo>
                    <a:lnTo>
                      <a:pt x="70" y="16"/>
                    </a:lnTo>
                    <a:lnTo>
                      <a:pt x="65" y="26"/>
                    </a:lnTo>
                    <a:lnTo>
                      <a:pt x="56" y="36"/>
                    </a:lnTo>
                    <a:lnTo>
                      <a:pt x="34" y="57"/>
                    </a:lnTo>
                    <a:lnTo>
                      <a:pt x="15" y="77"/>
                    </a:lnTo>
                    <a:lnTo>
                      <a:pt x="0" y="85"/>
                    </a:lnTo>
                    <a:lnTo>
                      <a:pt x="16" y="82"/>
                    </a:lnTo>
                    <a:lnTo>
                      <a:pt x="38" y="69"/>
                    </a:lnTo>
                    <a:lnTo>
                      <a:pt x="54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56" y="69"/>
                    </a:lnTo>
                    <a:lnTo>
                      <a:pt x="49" y="75"/>
                    </a:lnTo>
                    <a:lnTo>
                      <a:pt x="31" y="88"/>
                    </a:lnTo>
                    <a:lnTo>
                      <a:pt x="34" y="92"/>
                    </a:lnTo>
                    <a:lnTo>
                      <a:pt x="64" y="69"/>
                    </a:lnTo>
                    <a:lnTo>
                      <a:pt x="70" y="59"/>
                    </a:lnTo>
                    <a:lnTo>
                      <a:pt x="74" y="49"/>
                    </a:lnTo>
                    <a:lnTo>
                      <a:pt x="75" y="39"/>
                    </a:lnTo>
                    <a:lnTo>
                      <a:pt x="75" y="25"/>
                    </a:lnTo>
                    <a:lnTo>
                      <a:pt x="78" y="13"/>
                    </a:lnTo>
                    <a:lnTo>
                      <a:pt x="80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" name="Freeform 100"/>
              <p:cNvSpPr>
                <a:spLocks/>
              </p:cNvSpPr>
              <p:nvPr/>
            </p:nvSpPr>
            <p:spPr bwMode="auto">
              <a:xfrm>
                <a:off x="4085" y="1717"/>
                <a:ext cx="16" cy="48"/>
              </a:xfrm>
              <a:custGeom>
                <a:avLst/>
                <a:gdLst>
                  <a:gd name="T0" fmla="*/ 2 w 31"/>
                  <a:gd name="T1" fmla="*/ 0 h 97"/>
                  <a:gd name="T2" fmla="*/ 0 w 31"/>
                  <a:gd name="T3" fmla="*/ 3 h 97"/>
                  <a:gd name="T4" fmla="*/ 0 w 31"/>
                  <a:gd name="T5" fmla="*/ 5 h 97"/>
                  <a:gd name="T6" fmla="*/ 2 w 31"/>
                  <a:gd name="T7" fmla="*/ 6 h 97"/>
                  <a:gd name="T8" fmla="*/ 1 w 31"/>
                  <a:gd name="T9" fmla="*/ 5 h 97"/>
                  <a:gd name="T10" fmla="*/ 1 w 31"/>
                  <a:gd name="T11" fmla="*/ 3 h 97"/>
                  <a:gd name="T12" fmla="*/ 2 w 3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97">
                    <a:moveTo>
                      <a:pt x="31" y="0"/>
                    </a:moveTo>
                    <a:lnTo>
                      <a:pt x="0" y="50"/>
                    </a:lnTo>
                    <a:lnTo>
                      <a:pt x="0" y="89"/>
                    </a:lnTo>
                    <a:lnTo>
                      <a:pt x="29" y="97"/>
                    </a:lnTo>
                    <a:lnTo>
                      <a:pt x="10" y="82"/>
                    </a:lnTo>
                    <a:lnTo>
                      <a:pt x="10" y="5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" name="Freeform 101"/>
              <p:cNvSpPr>
                <a:spLocks/>
              </p:cNvSpPr>
              <p:nvPr/>
            </p:nvSpPr>
            <p:spPr bwMode="auto">
              <a:xfrm>
                <a:off x="4089" y="1730"/>
                <a:ext cx="41" cy="33"/>
              </a:xfrm>
              <a:custGeom>
                <a:avLst/>
                <a:gdLst>
                  <a:gd name="T0" fmla="*/ 0 w 84"/>
                  <a:gd name="T1" fmla="*/ 4 h 65"/>
                  <a:gd name="T2" fmla="*/ 1 w 84"/>
                  <a:gd name="T3" fmla="*/ 2 h 65"/>
                  <a:gd name="T4" fmla="*/ 3 w 84"/>
                  <a:gd name="T5" fmla="*/ 0 h 65"/>
                  <a:gd name="T6" fmla="*/ 5 w 84"/>
                  <a:gd name="T7" fmla="*/ 1 h 65"/>
                  <a:gd name="T8" fmla="*/ 4 w 84"/>
                  <a:gd name="T9" fmla="*/ 2 h 65"/>
                  <a:gd name="T10" fmla="*/ 4 w 84"/>
                  <a:gd name="T11" fmla="*/ 1 h 65"/>
                  <a:gd name="T12" fmla="*/ 3 w 84"/>
                  <a:gd name="T13" fmla="*/ 1 h 65"/>
                  <a:gd name="T14" fmla="*/ 2 w 84"/>
                  <a:gd name="T15" fmla="*/ 2 h 65"/>
                  <a:gd name="T16" fmla="*/ 2 w 84"/>
                  <a:gd name="T17" fmla="*/ 3 h 65"/>
                  <a:gd name="T18" fmla="*/ 3 w 84"/>
                  <a:gd name="T19" fmla="*/ 2 h 65"/>
                  <a:gd name="T20" fmla="*/ 2 w 84"/>
                  <a:gd name="T21" fmla="*/ 4 h 65"/>
                  <a:gd name="T22" fmla="*/ 1 w 84"/>
                  <a:gd name="T23" fmla="*/ 4 h 65"/>
                  <a:gd name="T24" fmla="*/ 0 w 84"/>
                  <a:gd name="T25" fmla="*/ 5 h 65"/>
                  <a:gd name="T26" fmla="*/ 0 w 84"/>
                  <a:gd name="T27" fmla="*/ 4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65">
                    <a:moveTo>
                      <a:pt x="0" y="52"/>
                    </a:moveTo>
                    <a:lnTo>
                      <a:pt x="20" y="26"/>
                    </a:lnTo>
                    <a:lnTo>
                      <a:pt x="59" y="0"/>
                    </a:lnTo>
                    <a:lnTo>
                      <a:pt x="84" y="3"/>
                    </a:lnTo>
                    <a:lnTo>
                      <a:pt x="66" y="26"/>
                    </a:lnTo>
                    <a:lnTo>
                      <a:pt x="66" y="9"/>
                    </a:lnTo>
                    <a:lnTo>
                      <a:pt x="56" y="8"/>
                    </a:lnTo>
                    <a:lnTo>
                      <a:pt x="40" y="19"/>
                    </a:lnTo>
                    <a:lnTo>
                      <a:pt x="48" y="39"/>
                    </a:lnTo>
                    <a:lnTo>
                      <a:pt x="61" y="31"/>
                    </a:lnTo>
                    <a:lnTo>
                      <a:pt x="40" y="57"/>
                    </a:lnTo>
                    <a:lnTo>
                      <a:pt x="25" y="60"/>
                    </a:lnTo>
                    <a:lnTo>
                      <a:pt x="9" y="6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" name="Freeform 102"/>
              <p:cNvSpPr>
                <a:spLocks/>
              </p:cNvSpPr>
              <p:nvPr/>
            </p:nvSpPr>
            <p:spPr bwMode="auto">
              <a:xfrm>
                <a:off x="4160" y="1661"/>
                <a:ext cx="41" cy="42"/>
              </a:xfrm>
              <a:custGeom>
                <a:avLst/>
                <a:gdLst>
                  <a:gd name="T0" fmla="*/ 0 w 81"/>
                  <a:gd name="T1" fmla="*/ 5 h 85"/>
                  <a:gd name="T2" fmla="*/ 1 w 81"/>
                  <a:gd name="T3" fmla="*/ 3 h 85"/>
                  <a:gd name="T4" fmla="*/ 3 w 81"/>
                  <a:gd name="T5" fmla="*/ 1 h 85"/>
                  <a:gd name="T6" fmla="*/ 4 w 81"/>
                  <a:gd name="T7" fmla="*/ 1 h 85"/>
                  <a:gd name="T8" fmla="*/ 3 w 81"/>
                  <a:gd name="T9" fmla="*/ 0 h 85"/>
                  <a:gd name="T10" fmla="*/ 2 w 81"/>
                  <a:gd name="T11" fmla="*/ 0 h 85"/>
                  <a:gd name="T12" fmla="*/ 3 w 81"/>
                  <a:gd name="T13" fmla="*/ 0 h 85"/>
                  <a:gd name="T14" fmla="*/ 6 w 81"/>
                  <a:gd name="T15" fmla="*/ 0 h 85"/>
                  <a:gd name="T16" fmla="*/ 4 w 81"/>
                  <a:gd name="T17" fmla="*/ 3 h 85"/>
                  <a:gd name="T18" fmla="*/ 4 w 81"/>
                  <a:gd name="T19" fmla="*/ 1 h 85"/>
                  <a:gd name="T20" fmla="*/ 3 w 81"/>
                  <a:gd name="T21" fmla="*/ 2 h 85"/>
                  <a:gd name="T22" fmla="*/ 2 w 81"/>
                  <a:gd name="T23" fmla="*/ 2 h 85"/>
                  <a:gd name="T24" fmla="*/ 3 w 81"/>
                  <a:gd name="T25" fmla="*/ 3 h 85"/>
                  <a:gd name="T26" fmla="*/ 1 w 81"/>
                  <a:gd name="T27" fmla="*/ 5 h 85"/>
                  <a:gd name="T28" fmla="*/ 0 w 81"/>
                  <a:gd name="T29" fmla="*/ 5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1" h="85">
                    <a:moveTo>
                      <a:pt x="0" y="85"/>
                    </a:moveTo>
                    <a:lnTo>
                      <a:pt x="1" y="52"/>
                    </a:lnTo>
                    <a:lnTo>
                      <a:pt x="40" y="21"/>
                    </a:lnTo>
                    <a:lnTo>
                      <a:pt x="57" y="18"/>
                    </a:lnTo>
                    <a:lnTo>
                      <a:pt x="45" y="8"/>
                    </a:lnTo>
                    <a:lnTo>
                      <a:pt x="18" y="14"/>
                    </a:lnTo>
                    <a:lnTo>
                      <a:pt x="47" y="0"/>
                    </a:lnTo>
                    <a:lnTo>
                      <a:pt x="81" y="5"/>
                    </a:lnTo>
                    <a:lnTo>
                      <a:pt x="60" y="49"/>
                    </a:lnTo>
                    <a:lnTo>
                      <a:pt x="60" y="24"/>
                    </a:lnTo>
                    <a:lnTo>
                      <a:pt x="39" y="32"/>
                    </a:lnTo>
                    <a:lnTo>
                      <a:pt x="32" y="41"/>
                    </a:lnTo>
                    <a:lnTo>
                      <a:pt x="36" y="63"/>
                    </a:lnTo>
                    <a:lnTo>
                      <a:pt x="11" y="8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Freeform 103"/>
              <p:cNvSpPr>
                <a:spLocks/>
              </p:cNvSpPr>
              <p:nvPr/>
            </p:nvSpPr>
            <p:spPr bwMode="auto">
              <a:xfrm>
                <a:off x="4153" y="1661"/>
                <a:ext cx="40" cy="31"/>
              </a:xfrm>
              <a:custGeom>
                <a:avLst/>
                <a:gdLst>
                  <a:gd name="T0" fmla="*/ 1 w 80"/>
                  <a:gd name="T1" fmla="*/ 4 h 62"/>
                  <a:gd name="T2" fmla="*/ 1 w 80"/>
                  <a:gd name="T3" fmla="*/ 4 h 62"/>
                  <a:gd name="T4" fmla="*/ 1 w 80"/>
                  <a:gd name="T5" fmla="*/ 2 h 62"/>
                  <a:gd name="T6" fmla="*/ 1 w 80"/>
                  <a:gd name="T7" fmla="*/ 2 h 62"/>
                  <a:gd name="T8" fmla="*/ 2 w 80"/>
                  <a:gd name="T9" fmla="*/ 1 h 62"/>
                  <a:gd name="T10" fmla="*/ 5 w 80"/>
                  <a:gd name="T11" fmla="*/ 1 h 62"/>
                  <a:gd name="T12" fmla="*/ 5 w 80"/>
                  <a:gd name="T13" fmla="*/ 1 h 62"/>
                  <a:gd name="T14" fmla="*/ 4 w 80"/>
                  <a:gd name="T15" fmla="*/ 0 h 62"/>
                  <a:gd name="T16" fmla="*/ 3 w 80"/>
                  <a:gd name="T17" fmla="*/ 1 h 62"/>
                  <a:gd name="T18" fmla="*/ 1 w 80"/>
                  <a:gd name="T19" fmla="*/ 1 h 62"/>
                  <a:gd name="T20" fmla="*/ 1 w 80"/>
                  <a:gd name="T21" fmla="*/ 2 h 62"/>
                  <a:gd name="T22" fmla="*/ 0 w 80"/>
                  <a:gd name="T23" fmla="*/ 3 h 62"/>
                  <a:gd name="T24" fmla="*/ 1 w 80"/>
                  <a:gd name="T25" fmla="*/ 4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0" h="62">
                    <a:moveTo>
                      <a:pt x="4" y="62"/>
                    </a:moveTo>
                    <a:lnTo>
                      <a:pt x="3" y="49"/>
                    </a:lnTo>
                    <a:lnTo>
                      <a:pt x="6" y="32"/>
                    </a:lnTo>
                    <a:lnTo>
                      <a:pt x="16" y="23"/>
                    </a:lnTo>
                    <a:lnTo>
                      <a:pt x="32" y="14"/>
                    </a:lnTo>
                    <a:lnTo>
                      <a:pt x="67" y="5"/>
                    </a:lnTo>
                    <a:lnTo>
                      <a:pt x="80" y="5"/>
                    </a:lnTo>
                    <a:lnTo>
                      <a:pt x="60" y="0"/>
                    </a:lnTo>
                    <a:lnTo>
                      <a:pt x="34" y="3"/>
                    </a:lnTo>
                    <a:lnTo>
                      <a:pt x="11" y="14"/>
                    </a:lnTo>
                    <a:lnTo>
                      <a:pt x="1" y="31"/>
                    </a:lnTo>
                    <a:lnTo>
                      <a:pt x="0" y="45"/>
                    </a:lnTo>
                    <a:lnTo>
                      <a:pt x="4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" name="Freeform 104"/>
              <p:cNvSpPr>
                <a:spLocks/>
              </p:cNvSpPr>
              <p:nvPr/>
            </p:nvSpPr>
            <p:spPr bwMode="auto">
              <a:xfrm>
                <a:off x="4256" y="1618"/>
                <a:ext cx="65" cy="151"/>
              </a:xfrm>
              <a:custGeom>
                <a:avLst/>
                <a:gdLst>
                  <a:gd name="T0" fmla="*/ 0 w 130"/>
                  <a:gd name="T1" fmla="*/ 0 h 300"/>
                  <a:gd name="T2" fmla="*/ 2 w 130"/>
                  <a:gd name="T3" fmla="*/ 4 h 300"/>
                  <a:gd name="T4" fmla="*/ 4 w 130"/>
                  <a:gd name="T5" fmla="*/ 7 h 300"/>
                  <a:gd name="T6" fmla="*/ 5 w 130"/>
                  <a:gd name="T7" fmla="*/ 9 h 300"/>
                  <a:gd name="T8" fmla="*/ 7 w 130"/>
                  <a:gd name="T9" fmla="*/ 11 h 300"/>
                  <a:gd name="T10" fmla="*/ 8 w 130"/>
                  <a:gd name="T11" fmla="*/ 12 h 300"/>
                  <a:gd name="T12" fmla="*/ 8 w 130"/>
                  <a:gd name="T13" fmla="*/ 14 h 300"/>
                  <a:gd name="T14" fmla="*/ 9 w 130"/>
                  <a:gd name="T15" fmla="*/ 16 h 300"/>
                  <a:gd name="T16" fmla="*/ 9 w 130"/>
                  <a:gd name="T17" fmla="*/ 17 h 300"/>
                  <a:gd name="T18" fmla="*/ 8 w 130"/>
                  <a:gd name="T19" fmla="*/ 19 h 300"/>
                  <a:gd name="T20" fmla="*/ 5 w 130"/>
                  <a:gd name="T21" fmla="*/ 17 h 300"/>
                  <a:gd name="T22" fmla="*/ 4 w 130"/>
                  <a:gd name="T23" fmla="*/ 19 h 300"/>
                  <a:gd name="T24" fmla="*/ 1 w 130"/>
                  <a:gd name="T25" fmla="*/ 14 h 300"/>
                  <a:gd name="T26" fmla="*/ 2 w 130"/>
                  <a:gd name="T27" fmla="*/ 14 h 300"/>
                  <a:gd name="T28" fmla="*/ 3 w 130"/>
                  <a:gd name="T29" fmla="*/ 14 h 300"/>
                  <a:gd name="T30" fmla="*/ 3 w 130"/>
                  <a:gd name="T31" fmla="*/ 13 h 300"/>
                  <a:gd name="T32" fmla="*/ 3 w 130"/>
                  <a:gd name="T33" fmla="*/ 13 h 300"/>
                  <a:gd name="T34" fmla="*/ 3 w 130"/>
                  <a:gd name="T35" fmla="*/ 12 h 300"/>
                  <a:gd name="T36" fmla="*/ 3 w 130"/>
                  <a:gd name="T37" fmla="*/ 12 h 300"/>
                  <a:gd name="T38" fmla="*/ 2 w 130"/>
                  <a:gd name="T39" fmla="*/ 11 h 300"/>
                  <a:gd name="T40" fmla="*/ 2 w 130"/>
                  <a:gd name="T41" fmla="*/ 11 h 300"/>
                  <a:gd name="T42" fmla="*/ 1 w 130"/>
                  <a:gd name="T43" fmla="*/ 11 h 300"/>
                  <a:gd name="T44" fmla="*/ 1 w 130"/>
                  <a:gd name="T45" fmla="*/ 12 h 300"/>
                  <a:gd name="T46" fmla="*/ 1 w 130"/>
                  <a:gd name="T47" fmla="*/ 13 h 300"/>
                  <a:gd name="T48" fmla="*/ 0 w 130"/>
                  <a:gd name="T49" fmla="*/ 12 h 300"/>
                  <a:gd name="T50" fmla="*/ 1 w 130"/>
                  <a:gd name="T51" fmla="*/ 11 h 300"/>
                  <a:gd name="T52" fmla="*/ 2 w 130"/>
                  <a:gd name="T53" fmla="*/ 10 h 300"/>
                  <a:gd name="T54" fmla="*/ 2 w 130"/>
                  <a:gd name="T55" fmla="*/ 10 h 300"/>
                  <a:gd name="T56" fmla="*/ 2 w 130"/>
                  <a:gd name="T57" fmla="*/ 8 h 300"/>
                  <a:gd name="T58" fmla="*/ 0 w 130"/>
                  <a:gd name="T59" fmla="*/ 0 h 30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30" h="300">
                    <a:moveTo>
                      <a:pt x="0" y="0"/>
                    </a:moveTo>
                    <a:lnTo>
                      <a:pt x="31" y="54"/>
                    </a:lnTo>
                    <a:lnTo>
                      <a:pt x="58" y="108"/>
                    </a:lnTo>
                    <a:lnTo>
                      <a:pt x="77" y="134"/>
                    </a:lnTo>
                    <a:lnTo>
                      <a:pt x="103" y="163"/>
                    </a:lnTo>
                    <a:lnTo>
                      <a:pt x="120" y="189"/>
                    </a:lnTo>
                    <a:lnTo>
                      <a:pt x="128" y="217"/>
                    </a:lnTo>
                    <a:lnTo>
                      <a:pt x="130" y="243"/>
                    </a:lnTo>
                    <a:lnTo>
                      <a:pt x="130" y="269"/>
                    </a:lnTo>
                    <a:lnTo>
                      <a:pt x="123" y="300"/>
                    </a:lnTo>
                    <a:lnTo>
                      <a:pt x="67" y="268"/>
                    </a:lnTo>
                    <a:lnTo>
                      <a:pt x="53" y="294"/>
                    </a:lnTo>
                    <a:lnTo>
                      <a:pt x="14" y="211"/>
                    </a:lnTo>
                    <a:lnTo>
                      <a:pt x="25" y="214"/>
                    </a:lnTo>
                    <a:lnTo>
                      <a:pt x="36" y="214"/>
                    </a:lnTo>
                    <a:lnTo>
                      <a:pt x="45" y="207"/>
                    </a:lnTo>
                    <a:lnTo>
                      <a:pt x="46" y="197"/>
                    </a:lnTo>
                    <a:lnTo>
                      <a:pt x="45" y="186"/>
                    </a:lnTo>
                    <a:lnTo>
                      <a:pt x="38" y="176"/>
                    </a:lnTo>
                    <a:lnTo>
                      <a:pt x="31" y="170"/>
                    </a:lnTo>
                    <a:lnTo>
                      <a:pt x="18" y="170"/>
                    </a:lnTo>
                    <a:lnTo>
                      <a:pt x="12" y="173"/>
                    </a:lnTo>
                    <a:lnTo>
                      <a:pt x="9" y="180"/>
                    </a:lnTo>
                    <a:lnTo>
                      <a:pt x="9" y="193"/>
                    </a:lnTo>
                    <a:lnTo>
                      <a:pt x="0" y="176"/>
                    </a:lnTo>
                    <a:lnTo>
                      <a:pt x="5" y="166"/>
                    </a:lnTo>
                    <a:lnTo>
                      <a:pt x="17" y="158"/>
                    </a:lnTo>
                    <a:lnTo>
                      <a:pt x="30" y="155"/>
                    </a:lnTo>
                    <a:lnTo>
                      <a:pt x="30" y="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" name="Freeform 105"/>
              <p:cNvSpPr>
                <a:spLocks/>
              </p:cNvSpPr>
              <p:nvPr/>
            </p:nvSpPr>
            <p:spPr bwMode="auto">
              <a:xfrm>
                <a:off x="4247" y="1657"/>
                <a:ext cx="17" cy="48"/>
              </a:xfrm>
              <a:custGeom>
                <a:avLst/>
                <a:gdLst>
                  <a:gd name="T0" fmla="*/ 0 w 35"/>
                  <a:gd name="T1" fmla="*/ 0 h 96"/>
                  <a:gd name="T2" fmla="*/ 0 w 35"/>
                  <a:gd name="T3" fmla="*/ 1 h 96"/>
                  <a:gd name="T4" fmla="*/ 0 w 35"/>
                  <a:gd name="T5" fmla="*/ 2 h 96"/>
                  <a:gd name="T6" fmla="*/ 0 w 35"/>
                  <a:gd name="T7" fmla="*/ 2 h 96"/>
                  <a:gd name="T8" fmla="*/ 0 w 35"/>
                  <a:gd name="T9" fmla="*/ 4 h 96"/>
                  <a:gd name="T10" fmla="*/ 0 w 35"/>
                  <a:gd name="T11" fmla="*/ 6 h 96"/>
                  <a:gd name="T12" fmla="*/ 0 w 35"/>
                  <a:gd name="T13" fmla="*/ 4 h 96"/>
                  <a:gd name="T14" fmla="*/ 1 w 35"/>
                  <a:gd name="T15" fmla="*/ 5 h 96"/>
                  <a:gd name="T16" fmla="*/ 1 w 35"/>
                  <a:gd name="T17" fmla="*/ 5 h 96"/>
                  <a:gd name="T18" fmla="*/ 1 w 35"/>
                  <a:gd name="T19" fmla="*/ 6 h 96"/>
                  <a:gd name="T20" fmla="*/ 2 w 35"/>
                  <a:gd name="T21" fmla="*/ 6 h 96"/>
                  <a:gd name="T22" fmla="*/ 2 w 35"/>
                  <a:gd name="T23" fmla="*/ 5 h 96"/>
                  <a:gd name="T24" fmla="*/ 1 w 35"/>
                  <a:gd name="T25" fmla="*/ 4 h 96"/>
                  <a:gd name="T26" fmla="*/ 0 w 35"/>
                  <a:gd name="T27" fmla="*/ 3 h 96"/>
                  <a:gd name="T28" fmla="*/ 0 w 35"/>
                  <a:gd name="T29" fmla="*/ 3 h 96"/>
                  <a:gd name="T30" fmla="*/ 0 w 35"/>
                  <a:gd name="T31" fmla="*/ 2 h 96"/>
                  <a:gd name="T32" fmla="*/ 0 w 35"/>
                  <a:gd name="T33" fmla="*/ 1 h 96"/>
                  <a:gd name="T34" fmla="*/ 1 w 35"/>
                  <a:gd name="T35" fmla="*/ 1 h 96"/>
                  <a:gd name="T36" fmla="*/ 0 w 35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5" h="96">
                    <a:moveTo>
                      <a:pt x="15" y="0"/>
                    </a:moveTo>
                    <a:lnTo>
                      <a:pt x="4" y="8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0" y="60"/>
                    </a:lnTo>
                    <a:lnTo>
                      <a:pt x="10" y="83"/>
                    </a:lnTo>
                    <a:lnTo>
                      <a:pt x="10" y="52"/>
                    </a:lnTo>
                    <a:lnTo>
                      <a:pt x="20" y="67"/>
                    </a:lnTo>
                    <a:lnTo>
                      <a:pt x="23" y="80"/>
                    </a:lnTo>
                    <a:lnTo>
                      <a:pt x="23" y="96"/>
                    </a:lnTo>
                    <a:lnTo>
                      <a:pt x="35" y="88"/>
                    </a:lnTo>
                    <a:lnTo>
                      <a:pt x="35" y="67"/>
                    </a:lnTo>
                    <a:lnTo>
                      <a:pt x="27" y="49"/>
                    </a:lnTo>
                    <a:lnTo>
                      <a:pt x="15" y="37"/>
                    </a:lnTo>
                    <a:lnTo>
                      <a:pt x="10" y="36"/>
                    </a:lnTo>
                    <a:lnTo>
                      <a:pt x="10" y="26"/>
                    </a:lnTo>
                    <a:lnTo>
                      <a:pt x="15" y="16"/>
                    </a:lnTo>
                    <a:lnTo>
                      <a:pt x="20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" name="Freeform 106"/>
              <p:cNvSpPr>
                <a:spLocks/>
              </p:cNvSpPr>
              <p:nvPr/>
            </p:nvSpPr>
            <p:spPr bwMode="auto">
              <a:xfrm>
                <a:off x="4099" y="1792"/>
                <a:ext cx="147" cy="107"/>
              </a:xfrm>
              <a:custGeom>
                <a:avLst/>
                <a:gdLst>
                  <a:gd name="T0" fmla="*/ 0 w 294"/>
                  <a:gd name="T1" fmla="*/ 8 h 216"/>
                  <a:gd name="T2" fmla="*/ 2 w 294"/>
                  <a:gd name="T3" fmla="*/ 1 h 216"/>
                  <a:gd name="T4" fmla="*/ 3 w 294"/>
                  <a:gd name="T5" fmla="*/ 0 h 216"/>
                  <a:gd name="T6" fmla="*/ 9 w 294"/>
                  <a:gd name="T7" fmla="*/ 0 h 216"/>
                  <a:gd name="T8" fmla="*/ 7 w 294"/>
                  <a:gd name="T9" fmla="*/ 0 h 216"/>
                  <a:gd name="T10" fmla="*/ 9 w 294"/>
                  <a:gd name="T11" fmla="*/ 0 h 216"/>
                  <a:gd name="T12" fmla="*/ 10 w 294"/>
                  <a:gd name="T13" fmla="*/ 1 h 216"/>
                  <a:gd name="T14" fmla="*/ 5 w 294"/>
                  <a:gd name="T15" fmla="*/ 5 h 216"/>
                  <a:gd name="T16" fmla="*/ 5 w 294"/>
                  <a:gd name="T17" fmla="*/ 7 h 216"/>
                  <a:gd name="T18" fmla="*/ 6 w 294"/>
                  <a:gd name="T19" fmla="*/ 8 h 216"/>
                  <a:gd name="T20" fmla="*/ 10 w 294"/>
                  <a:gd name="T21" fmla="*/ 11 h 216"/>
                  <a:gd name="T22" fmla="*/ 12 w 294"/>
                  <a:gd name="T23" fmla="*/ 11 h 216"/>
                  <a:gd name="T24" fmla="*/ 13 w 294"/>
                  <a:gd name="T25" fmla="*/ 11 h 216"/>
                  <a:gd name="T26" fmla="*/ 14 w 294"/>
                  <a:gd name="T27" fmla="*/ 11 h 216"/>
                  <a:gd name="T28" fmla="*/ 15 w 294"/>
                  <a:gd name="T29" fmla="*/ 10 h 216"/>
                  <a:gd name="T30" fmla="*/ 16 w 294"/>
                  <a:gd name="T31" fmla="*/ 8 h 216"/>
                  <a:gd name="T32" fmla="*/ 16 w 294"/>
                  <a:gd name="T33" fmla="*/ 8 h 216"/>
                  <a:gd name="T34" fmla="*/ 14 w 294"/>
                  <a:gd name="T35" fmla="*/ 3 h 216"/>
                  <a:gd name="T36" fmla="*/ 14 w 294"/>
                  <a:gd name="T37" fmla="*/ 2 h 216"/>
                  <a:gd name="T38" fmla="*/ 11 w 294"/>
                  <a:gd name="T39" fmla="*/ 1 h 216"/>
                  <a:gd name="T40" fmla="*/ 14 w 294"/>
                  <a:gd name="T41" fmla="*/ 2 h 216"/>
                  <a:gd name="T42" fmla="*/ 15 w 294"/>
                  <a:gd name="T43" fmla="*/ 3 h 216"/>
                  <a:gd name="T44" fmla="*/ 15 w 294"/>
                  <a:gd name="T45" fmla="*/ 3 h 216"/>
                  <a:gd name="T46" fmla="*/ 17 w 294"/>
                  <a:gd name="T47" fmla="*/ 6 h 216"/>
                  <a:gd name="T48" fmla="*/ 17 w 294"/>
                  <a:gd name="T49" fmla="*/ 8 h 216"/>
                  <a:gd name="T50" fmla="*/ 17 w 294"/>
                  <a:gd name="T51" fmla="*/ 10 h 216"/>
                  <a:gd name="T52" fmla="*/ 17 w 294"/>
                  <a:gd name="T53" fmla="*/ 12 h 216"/>
                  <a:gd name="T54" fmla="*/ 19 w 294"/>
                  <a:gd name="T55" fmla="*/ 13 h 216"/>
                  <a:gd name="T56" fmla="*/ 16 w 294"/>
                  <a:gd name="T57" fmla="*/ 12 h 216"/>
                  <a:gd name="T58" fmla="*/ 14 w 294"/>
                  <a:gd name="T59" fmla="*/ 12 h 216"/>
                  <a:gd name="T60" fmla="*/ 11 w 294"/>
                  <a:gd name="T61" fmla="*/ 11 h 216"/>
                  <a:gd name="T62" fmla="*/ 9 w 294"/>
                  <a:gd name="T63" fmla="*/ 11 h 216"/>
                  <a:gd name="T64" fmla="*/ 6 w 294"/>
                  <a:gd name="T65" fmla="*/ 9 h 216"/>
                  <a:gd name="T66" fmla="*/ 5 w 294"/>
                  <a:gd name="T67" fmla="*/ 8 h 216"/>
                  <a:gd name="T68" fmla="*/ 4 w 294"/>
                  <a:gd name="T69" fmla="*/ 7 h 216"/>
                  <a:gd name="T70" fmla="*/ 4 w 294"/>
                  <a:gd name="T71" fmla="*/ 5 h 216"/>
                  <a:gd name="T72" fmla="*/ 5 w 294"/>
                  <a:gd name="T73" fmla="*/ 3 h 216"/>
                  <a:gd name="T74" fmla="*/ 9 w 294"/>
                  <a:gd name="T75" fmla="*/ 2 h 216"/>
                  <a:gd name="T76" fmla="*/ 8 w 294"/>
                  <a:gd name="T77" fmla="*/ 1 h 216"/>
                  <a:gd name="T78" fmla="*/ 4 w 294"/>
                  <a:gd name="T79" fmla="*/ 1 h 216"/>
                  <a:gd name="T80" fmla="*/ 3 w 294"/>
                  <a:gd name="T81" fmla="*/ 1 h 216"/>
                  <a:gd name="T82" fmla="*/ 3 w 294"/>
                  <a:gd name="T83" fmla="*/ 2 h 216"/>
                  <a:gd name="T84" fmla="*/ 0 w 294"/>
                  <a:gd name="T85" fmla="*/ 8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4" h="216">
                    <a:moveTo>
                      <a:pt x="0" y="144"/>
                    </a:moveTo>
                    <a:lnTo>
                      <a:pt x="28" y="20"/>
                    </a:lnTo>
                    <a:lnTo>
                      <a:pt x="39" y="15"/>
                    </a:lnTo>
                    <a:lnTo>
                      <a:pt x="134" y="15"/>
                    </a:lnTo>
                    <a:lnTo>
                      <a:pt x="105" y="0"/>
                    </a:lnTo>
                    <a:lnTo>
                      <a:pt x="141" y="15"/>
                    </a:lnTo>
                    <a:lnTo>
                      <a:pt x="150" y="26"/>
                    </a:lnTo>
                    <a:lnTo>
                      <a:pt x="72" y="82"/>
                    </a:lnTo>
                    <a:lnTo>
                      <a:pt x="72" y="121"/>
                    </a:lnTo>
                    <a:lnTo>
                      <a:pt x="92" y="144"/>
                    </a:lnTo>
                    <a:lnTo>
                      <a:pt x="159" y="177"/>
                    </a:lnTo>
                    <a:lnTo>
                      <a:pt x="177" y="183"/>
                    </a:lnTo>
                    <a:lnTo>
                      <a:pt x="196" y="183"/>
                    </a:lnTo>
                    <a:lnTo>
                      <a:pt x="216" y="177"/>
                    </a:lnTo>
                    <a:lnTo>
                      <a:pt x="234" y="164"/>
                    </a:lnTo>
                    <a:lnTo>
                      <a:pt x="252" y="139"/>
                    </a:lnTo>
                    <a:lnTo>
                      <a:pt x="255" y="131"/>
                    </a:lnTo>
                    <a:lnTo>
                      <a:pt x="219" y="48"/>
                    </a:lnTo>
                    <a:lnTo>
                      <a:pt x="209" y="38"/>
                    </a:lnTo>
                    <a:lnTo>
                      <a:pt x="170" y="30"/>
                    </a:lnTo>
                    <a:lnTo>
                      <a:pt x="214" y="36"/>
                    </a:lnTo>
                    <a:lnTo>
                      <a:pt x="229" y="48"/>
                    </a:lnTo>
                    <a:lnTo>
                      <a:pt x="239" y="59"/>
                    </a:lnTo>
                    <a:lnTo>
                      <a:pt x="262" y="108"/>
                    </a:lnTo>
                    <a:lnTo>
                      <a:pt x="262" y="144"/>
                    </a:lnTo>
                    <a:lnTo>
                      <a:pt x="263" y="172"/>
                    </a:lnTo>
                    <a:lnTo>
                      <a:pt x="270" y="200"/>
                    </a:lnTo>
                    <a:lnTo>
                      <a:pt x="294" y="216"/>
                    </a:lnTo>
                    <a:lnTo>
                      <a:pt x="252" y="204"/>
                    </a:lnTo>
                    <a:lnTo>
                      <a:pt x="209" y="193"/>
                    </a:lnTo>
                    <a:lnTo>
                      <a:pt x="173" y="190"/>
                    </a:lnTo>
                    <a:lnTo>
                      <a:pt x="144" y="180"/>
                    </a:lnTo>
                    <a:lnTo>
                      <a:pt x="95" y="154"/>
                    </a:lnTo>
                    <a:lnTo>
                      <a:pt x="75" y="141"/>
                    </a:lnTo>
                    <a:lnTo>
                      <a:pt x="64" y="128"/>
                    </a:lnTo>
                    <a:lnTo>
                      <a:pt x="52" y="93"/>
                    </a:lnTo>
                    <a:lnTo>
                      <a:pt x="80" y="62"/>
                    </a:lnTo>
                    <a:lnTo>
                      <a:pt x="129" y="36"/>
                    </a:lnTo>
                    <a:lnTo>
                      <a:pt x="118" y="20"/>
                    </a:lnTo>
                    <a:lnTo>
                      <a:pt x="56" y="20"/>
                    </a:lnTo>
                    <a:lnTo>
                      <a:pt x="39" y="25"/>
                    </a:lnTo>
                    <a:lnTo>
                      <a:pt x="33" y="33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" name="Freeform 107"/>
              <p:cNvSpPr>
                <a:spLocks/>
              </p:cNvSpPr>
              <p:nvPr/>
            </p:nvSpPr>
            <p:spPr bwMode="auto">
              <a:xfrm>
                <a:off x="4132" y="1819"/>
                <a:ext cx="63" cy="55"/>
              </a:xfrm>
              <a:custGeom>
                <a:avLst/>
                <a:gdLst>
                  <a:gd name="T0" fmla="*/ 1 w 126"/>
                  <a:gd name="T1" fmla="*/ 2 h 109"/>
                  <a:gd name="T2" fmla="*/ 2 w 126"/>
                  <a:gd name="T3" fmla="*/ 3 h 109"/>
                  <a:gd name="T4" fmla="*/ 4 w 126"/>
                  <a:gd name="T5" fmla="*/ 3 h 109"/>
                  <a:gd name="T6" fmla="*/ 5 w 126"/>
                  <a:gd name="T7" fmla="*/ 3 h 109"/>
                  <a:gd name="T8" fmla="*/ 5 w 126"/>
                  <a:gd name="T9" fmla="*/ 3 h 109"/>
                  <a:gd name="T10" fmla="*/ 7 w 126"/>
                  <a:gd name="T11" fmla="*/ 2 h 109"/>
                  <a:gd name="T12" fmla="*/ 8 w 126"/>
                  <a:gd name="T13" fmla="*/ 0 h 109"/>
                  <a:gd name="T14" fmla="*/ 6 w 126"/>
                  <a:gd name="T15" fmla="*/ 3 h 109"/>
                  <a:gd name="T16" fmla="*/ 6 w 126"/>
                  <a:gd name="T17" fmla="*/ 4 h 109"/>
                  <a:gd name="T18" fmla="*/ 6 w 126"/>
                  <a:gd name="T19" fmla="*/ 5 h 109"/>
                  <a:gd name="T20" fmla="*/ 6 w 126"/>
                  <a:gd name="T21" fmla="*/ 6 h 109"/>
                  <a:gd name="T22" fmla="*/ 7 w 126"/>
                  <a:gd name="T23" fmla="*/ 7 h 109"/>
                  <a:gd name="T24" fmla="*/ 5 w 126"/>
                  <a:gd name="T25" fmla="*/ 5 h 109"/>
                  <a:gd name="T26" fmla="*/ 5 w 126"/>
                  <a:gd name="T27" fmla="*/ 4 h 109"/>
                  <a:gd name="T28" fmla="*/ 4 w 126"/>
                  <a:gd name="T29" fmla="*/ 4 h 109"/>
                  <a:gd name="T30" fmla="*/ 2 w 126"/>
                  <a:gd name="T31" fmla="*/ 3 h 109"/>
                  <a:gd name="T32" fmla="*/ 0 w 126"/>
                  <a:gd name="T33" fmla="*/ 2 h 109"/>
                  <a:gd name="T34" fmla="*/ 1 w 126"/>
                  <a:gd name="T35" fmla="*/ 2 h 10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6" h="109">
                    <a:moveTo>
                      <a:pt x="5" y="26"/>
                    </a:moveTo>
                    <a:lnTo>
                      <a:pt x="28" y="36"/>
                    </a:lnTo>
                    <a:lnTo>
                      <a:pt x="52" y="44"/>
                    </a:lnTo>
                    <a:lnTo>
                      <a:pt x="67" y="46"/>
                    </a:lnTo>
                    <a:lnTo>
                      <a:pt x="77" y="42"/>
                    </a:lnTo>
                    <a:lnTo>
                      <a:pt x="100" y="24"/>
                    </a:lnTo>
                    <a:lnTo>
                      <a:pt x="126" y="0"/>
                    </a:lnTo>
                    <a:lnTo>
                      <a:pt x="87" y="44"/>
                    </a:lnTo>
                    <a:lnTo>
                      <a:pt x="83" y="55"/>
                    </a:lnTo>
                    <a:lnTo>
                      <a:pt x="83" y="72"/>
                    </a:lnTo>
                    <a:lnTo>
                      <a:pt x="90" y="88"/>
                    </a:lnTo>
                    <a:lnTo>
                      <a:pt x="101" y="109"/>
                    </a:lnTo>
                    <a:lnTo>
                      <a:pt x="77" y="75"/>
                    </a:lnTo>
                    <a:lnTo>
                      <a:pt x="67" y="59"/>
                    </a:lnTo>
                    <a:lnTo>
                      <a:pt x="51" y="50"/>
                    </a:lnTo>
                    <a:lnTo>
                      <a:pt x="31" y="44"/>
                    </a:lnTo>
                    <a:lnTo>
                      <a:pt x="0" y="32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" name="Line 108"/>
              <p:cNvSpPr>
                <a:spLocks noChangeShapeType="1"/>
              </p:cNvSpPr>
              <p:nvPr/>
            </p:nvSpPr>
            <p:spPr bwMode="auto">
              <a:xfrm>
                <a:off x="4234" y="1670"/>
                <a:ext cx="12" cy="4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" name="Line 109"/>
              <p:cNvSpPr>
                <a:spLocks noChangeShapeType="1"/>
              </p:cNvSpPr>
              <p:nvPr/>
            </p:nvSpPr>
            <p:spPr bwMode="auto">
              <a:xfrm>
                <a:off x="4234" y="1685"/>
                <a:ext cx="9" cy="4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" name="Line 110"/>
              <p:cNvSpPr>
                <a:spLocks noChangeShapeType="1"/>
              </p:cNvSpPr>
              <p:nvPr/>
            </p:nvSpPr>
            <p:spPr bwMode="auto">
              <a:xfrm>
                <a:off x="4234" y="1707"/>
                <a:ext cx="4" cy="2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" name="Freeform 111"/>
              <p:cNvSpPr>
                <a:spLocks/>
              </p:cNvSpPr>
              <p:nvPr/>
            </p:nvSpPr>
            <p:spPr bwMode="auto">
              <a:xfrm>
                <a:off x="4095" y="1886"/>
                <a:ext cx="177" cy="326"/>
              </a:xfrm>
              <a:custGeom>
                <a:avLst/>
                <a:gdLst>
                  <a:gd name="T0" fmla="*/ 0 w 352"/>
                  <a:gd name="T1" fmla="*/ 0 h 652"/>
                  <a:gd name="T2" fmla="*/ 10 w 352"/>
                  <a:gd name="T3" fmla="*/ 6 h 652"/>
                  <a:gd name="T4" fmla="*/ 10 w 352"/>
                  <a:gd name="T5" fmla="*/ 6 h 652"/>
                  <a:gd name="T6" fmla="*/ 10 w 352"/>
                  <a:gd name="T7" fmla="*/ 10 h 652"/>
                  <a:gd name="T8" fmla="*/ 15 w 352"/>
                  <a:gd name="T9" fmla="*/ 12 h 652"/>
                  <a:gd name="T10" fmla="*/ 18 w 352"/>
                  <a:gd name="T11" fmla="*/ 13 h 652"/>
                  <a:gd name="T12" fmla="*/ 21 w 352"/>
                  <a:gd name="T13" fmla="*/ 15 h 652"/>
                  <a:gd name="T14" fmla="*/ 21 w 352"/>
                  <a:gd name="T15" fmla="*/ 15 h 652"/>
                  <a:gd name="T16" fmla="*/ 20 w 352"/>
                  <a:gd name="T17" fmla="*/ 23 h 652"/>
                  <a:gd name="T18" fmla="*/ 21 w 352"/>
                  <a:gd name="T19" fmla="*/ 25 h 652"/>
                  <a:gd name="T20" fmla="*/ 21 w 352"/>
                  <a:gd name="T21" fmla="*/ 27 h 652"/>
                  <a:gd name="T22" fmla="*/ 21 w 352"/>
                  <a:gd name="T23" fmla="*/ 32 h 652"/>
                  <a:gd name="T24" fmla="*/ 22 w 352"/>
                  <a:gd name="T25" fmla="*/ 37 h 652"/>
                  <a:gd name="T26" fmla="*/ 23 w 352"/>
                  <a:gd name="T27" fmla="*/ 41 h 652"/>
                  <a:gd name="T28" fmla="*/ 21 w 352"/>
                  <a:gd name="T29" fmla="*/ 35 h 652"/>
                  <a:gd name="T30" fmla="*/ 21 w 352"/>
                  <a:gd name="T31" fmla="*/ 31 h 652"/>
                  <a:gd name="T32" fmla="*/ 21 w 352"/>
                  <a:gd name="T33" fmla="*/ 26 h 652"/>
                  <a:gd name="T34" fmla="*/ 18 w 352"/>
                  <a:gd name="T35" fmla="*/ 26 h 652"/>
                  <a:gd name="T36" fmla="*/ 16 w 352"/>
                  <a:gd name="T37" fmla="*/ 25 h 652"/>
                  <a:gd name="T38" fmla="*/ 14 w 352"/>
                  <a:gd name="T39" fmla="*/ 24 h 652"/>
                  <a:gd name="T40" fmla="*/ 16 w 352"/>
                  <a:gd name="T41" fmla="*/ 30 h 652"/>
                  <a:gd name="T42" fmla="*/ 16 w 352"/>
                  <a:gd name="T43" fmla="*/ 32 h 652"/>
                  <a:gd name="T44" fmla="*/ 16 w 352"/>
                  <a:gd name="T45" fmla="*/ 37 h 652"/>
                  <a:gd name="T46" fmla="*/ 16 w 352"/>
                  <a:gd name="T47" fmla="*/ 33 h 652"/>
                  <a:gd name="T48" fmla="*/ 15 w 352"/>
                  <a:gd name="T49" fmla="*/ 31 h 652"/>
                  <a:gd name="T50" fmla="*/ 14 w 352"/>
                  <a:gd name="T51" fmla="*/ 27 h 652"/>
                  <a:gd name="T52" fmla="*/ 14 w 352"/>
                  <a:gd name="T53" fmla="*/ 25 h 652"/>
                  <a:gd name="T54" fmla="*/ 13 w 352"/>
                  <a:gd name="T55" fmla="*/ 24 h 652"/>
                  <a:gd name="T56" fmla="*/ 12 w 352"/>
                  <a:gd name="T57" fmla="*/ 22 h 652"/>
                  <a:gd name="T58" fmla="*/ 10 w 352"/>
                  <a:gd name="T59" fmla="*/ 21 h 652"/>
                  <a:gd name="T60" fmla="*/ 8 w 352"/>
                  <a:gd name="T61" fmla="*/ 20 h 652"/>
                  <a:gd name="T62" fmla="*/ 6 w 352"/>
                  <a:gd name="T63" fmla="*/ 19 h 652"/>
                  <a:gd name="T64" fmla="*/ 7 w 352"/>
                  <a:gd name="T65" fmla="*/ 19 h 652"/>
                  <a:gd name="T66" fmla="*/ 9 w 352"/>
                  <a:gd name="T67" fmla="*/ 11 h 652"/>
                  <a:gd name="T68" fmla="*/ 8 w 352"/>
                  <a:gd name="T69" fmla="*/ 19 h 652"/>
                  <a:gd name="T70" fmla="*/ 10 w 352"/>
                  <a:gd name="T71" fmla="*/ 20 h 652"/>
                  <a:gd name="T72" fmla="*/ 13 w 352"/>
                  <a:gd name="T73" fmla="*/ 22 h 652"/>
                  <a:gd name="T74" fmla="*/ 14 w 352"/>
                  <a:gd name="T75" fmla="*/ 23 h 652"/>
                  <a:gd name="T76" fmla="*/ 16 w 352"/>
                  <a:gd name="T77" fmla="*/ 24 h 652"/>
                  <a:gd name="T78" fmla="*/ 18 w 352"/>
                  <a:gd name="T79" fmla="*/ 25 h 652"/>
                  <a:gd name="T80" fmla="*/ 19 w 352"/>
                  <a:gd name="T81" fmla="*/ 25 h 652"/>
                  <a:gd name="T82" fmla="*/ 20 w 352"/>
                  <a:gd name="T83" fmla="*/ 24 h 652"/>
                  <a:gd name="T84" fmla="*/ 21 w 352"/>
                  <a:gd name="T85" fmla="*/ 16 h 652"/>
                  <a:gd name="T86" fmla="*/ 18 w 352"/>
                  <a:gd name="T87" fmla="*/ 14 h 652"/>
                  <a:gd name="T88" fmla="*/ 15 w 352"/>
                  <a:gd name="T89" fmla="*/ 13 h 652"/>
                  <a:gd name="T90" fmla="*/ 12 w 352"/>
                  <a:gd name="T91" fmla="*/ 11 h 652"/>
                  <a:gd name="T92" fmla="*/ 9 w 352"/>
                  <a:gd name="T93" fmla="*/ 10 h 652"/>
                  <a:gd name="T94" fmla="*/ 10 w 352"/>
                  <a:gd name="T95" fmla="*/ 10 h 652"/>
                  <a:gd name="T96" fmla="*/ 9 w 352"/>
                  <a:gd name="T97" fmla="*/ 7 h 652"/>
                  <a:gd name="T98" fmla="*/ 9 w 352"/>
                  <a:gd name="T99" fmla="*/ 6 h 652"/>
                  <a:gd name="T100" fmla="*/ 0 w 352"/>
                  <a:gd name="T101" fmla="*/ 0 h 6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52" h="652">
                    <a:moveTo>
                      <a:pt x="0" y="0"/>
                    </a:moveTo>
                    <a:lnTo>
                      <a:pt x="153" y="81"/>
                    </a:lnTo>
                    <a:lnTo>
                      <a:pt x="155" y="95"/>
                    </a:lnTo>
                    <a:lnTo>
                      <a:pt x="155" y="147"/>
                    </a:lnTo>
                    <a:lnTo>
                      <a:pt x="236" y="178"/>
                    </a:lnTo>
                    <a:lnTo>
                      <a:pt x="281" y="206"/>
                    </a:lnTo>
                    <a:lnTo>
                      <a:pt x="321" y="232"/>
                    </a:lnTo>
                    <a:lnTo>
                      <a:pt x="326" y="238"/>
                    </a:lnTo>
                    <a:lnTo>
                      <a:pt x="317" y="367"/>
                    </a:lnTo>
                    <a:lnTo>
                      <a:pt x="335" y="389"/>
                    </a:lnTo>
                    <a:lnTo>
                      <a:pt x="333" y="418"/>
                    </a:lnTo>
                    <a:lnTo>
                      <a:pt x="335" y="497"/>
                    </a:lnTo>
                    <a:lnTo>
                      <a:pt x="343" y="585"/>
                    </a:lnTo>
                    <a:lnTo>
                      <a:pt x="352" y="652"/>
                    </a:lnTo>
                    <a:lnTo>
                      <a:pt x="333" y="557"/>
                    </a:lnTo>
                    <a:lnTo>
                      <a:pt x="326" y="483"/>
                    </a:lnTo>
                    <a:lnTo>
                      <a:pt x="321" y="402"/>
                    </a:lnTo>
                    <a:lnTo>
                      <a:pt x="279" y="402"/>
                    </a:lnTo>
                    <a:lnTo>
                      <a:pt x="248" y="392"/>
                    </a:lnTo>
                    <a:lnTo>
                      <a:pt x="220" y="382"/>
                    </a:lnTo>
                    <a:lnTo>
                      <a:pt x="241" y="477"/>
                    </a:lnTo>
                    <a:lnTo>
                      <a:pt x="245" y="511"/>
                    </a:lnTo>
                    <a:lnTo>
                      <a:pt x="240" y="577"/>
                    </a:lnTo>
                    <a:lnTo>
                      <a:pt x="240" y="515"/>
                    </a:lnTo>
                    <a:lnTo>
                      <a:pt x="235" y="487"/>
                    </a:lnTo>
                    <a:lnTo>
                      <a:pt x="219" y="426"/>
                    </a:lnTo>
                    <a:lnTo>
                      <a:pt x="210" y="392"/>
                    </a:lnTo>
                    <a:lnTo>
                      <a:pt x="207" y="371"/>
                    </a:lnTo>
                    <a:lnTo>
                      <a:pt x="179" y="341"/>
                    </a:lnTo>
                    <a:lnTo>
                      <a:pt x="147" y="322"/>
                    </a:lnTo>
                    <a:lnTo>
                      <a:pt x="120" y="310"/>
                    </a:lnTo>
                    <a:lnTo>
                      <a:pt x="89" y="304"/>
                    </a:lnTo>
                    <a:lnTo>
                      <a:pt x="111" y="300"/>
                    </a:lnTo>
                    <a:lnTo>
                      <a:pt x="130" y="168"/>
                    </a:lnTo>
                    <a:lnTo>
                      <a:pt x="120" y="302"/>
                    </a:lnTo>
                    <a:lnTo>
                      <a:pt x="160" y="318"/>
                    </a:lnTo>
                    <a:lnTo>
                      <a:pt x="194" y="341"/>
                    </a:lnTo>
                    <a:lnTo>
                      <a:pt x="220" y="366"/>
                    </a:lnTo>
                    <a:lnTo>
                      <a:pt x="248" y="379"/>
                    </a:lnTo>
                    <a:lnTo>
                      <a:pt x="276" y="385"/>
                    </a:lnTo>
                    <a:lnTo>
                      <a:pt x="300" y="385"/>
                    </a:lnTo>
                    <a:lnTo>
                      <a:pt x="307" y="379"/>
                    </a:lnTo>
                    <a:lnTo>
                      <a:pt x="320" y="248"/>
                    </a:lnTo>
                    <a:lnTo>
                      <a:pt x="285" y="222"/>
                    </a:lnTo>
                    <a:lnTo>
                      <a:pt x="232" y="193"/>
                    </a:lnTo>
                    <a:lnTo>
                      <a:pt x="179" y="171"/>
                    </a:lnTo>
                    <a:lnTo>
                      <a:pt x="140" y="157"/>
                    </a:lnTo>
                    <a:lnTo>
                      <a:pt x="148" y="147"/>
                    </a:lnTo>
                    <a:lnTo>
                      <a:pt x="143" y="106"/>
                    </a:lnTo>
                    <a:lnTo>
                      <a:pt x="132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" name="Freeform 112"/>
              <p:cNvSpPr>
                <a:spLocks/>
              </p:cNvSpPr>
              <p:nvPr/>
            </p:nvSpPr>
            <p:spPr bwMode="auto">
              <a:xfrm>
                <a:off x="4193" y="1886"/>
                <a:ext cx="43" cy="105"/>
              </a:xfrm>
              <a:custGeom>
                <a:avLst/>
                <a:gdLst>
                  <a:gd name="T0" fmla="*/ 0 w 85"/>
                  <a:gd name="T1" fmla="*/ 1 h 209"/>
                  <a:gd name="T2" fmla="*/ 2 w 85"/>
                  <a:gd name="T3" fmla="*/ 2 h 209"/>
                  <a:gd name="T4" fmla="*/ 2 w 85"/>
                  <a:gd name="T5" fmla="*/ 3 h 209"/>
                  <a:gd name="T6" fmla="*/ 3 w 85"/>
                  <a:gd name="T7" fmla="*/ 5 h 209"/>
                  <a:gd name="T8" fmla="*/ 4 w 85"/>
                  <a:gd name="T9" fmla="*/ 8 h 209"/>
                  <a:gd name="T10" fmla="*/ 4 w 85"/>
                  <a:gd name="T11" fmla="*/ 13 h 209"/>
                  <a:gd name="T12" fmla="*/ 6 w 85"/>
                  <a:gd name="T13" fmla="*/ 14 h 209"/>
                  <a:gd name="T14" fmla="*/ 4 w 85"/>
                  <a:gd name="T15" fmla="*/ 6 h 209"/>
                  <a:gd name="T16" fmla="*/ 3 w 85"/>
                  <a:gd name="T17" fmla="*/ 3 h 209"/>
                  <a:gd name="T18" fmla="*/ 2 w 85"/>
                  <a:gd name="T19" fmla="*/ 2 h 209"/>
                  <a:gd name="T20" fmla="*/ 2 w 85"/>
                  <a:gd name="T21" fmla="*/ 1 h 209"/>
                  <a:gd name="T22" fmla="*/ 1 w 85"/>
                  <a:gd name="T23" fmla="*/ 0 h 209"/>
                  <a:gd name="T24" fmla="*/ 0 w 85"/>
                  <a:gd name="T25" fmla="*/ 1 h 2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209">
                    <a:moveTo>
                      <a:pt x="0" y="3"/>
                    </a:moveTo>
                    <a:lnTo>
                      <a:pt x="19" y="21"/>
                    </a:lnTo>
                    <a:lnTo>
                      <a:pt x="31" y="44"/>
                    </a:lnTo>
                    <a:lnTo>
                      <a:pt x="39" y="75"/>
                    </a:lnTo>
                    <a:lnTo>
                      <a:pt x="49" y="121"/>
                    </a:lnTo>
                    <a:lnTo>
                      <a:pt x="58" y="193"/>
                    </a:lnTo>
                    <a:lnTo>
                      <a:pt x="85" y="209"/>
                    </a:lnTo>
                    <a:lnTo>
                      <a:pt x="54" y="88"/>
                    </a:lnTo>
                    <a:lnTo>
                      <a:pt x="42" y="44"/>
                    </a:lnTo>
                    <a:lnTo>
                      <a:pt x="31" y="23"/>
                    </a:lnTo>
                    <a:lnTo>
                      <a:pt x="23" y="10"/>
                    </a:lnTo>
                    <a:lnTo>
                      <a:pt x="1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" name="Freeform 113"/>
              <p:cNvSpPr>
                <a:spLocks/>
              </p:cNvSpPr>
              <p:nvPr/>
            </p:nvSpPr>
            <p:spPr bwMode="auto">
              <a:xfrm>
                <a:off x="3981" y="1922"/>
                <a:ext cx="173" cy="370"/>
              </a:xfrm>
              <a:custGeom>
                <a:avLst/>
                <a:gdLst>
                  <a:gd name="T0" fmla="*/ 20 w 346"/>
                  <a:gd name="T1" fmla="*/ 20 h 740"/>
                  <a:gd name="T2" fmla="*/ 19 w 346"/>
                  <a:gd name="T3" fmla="*/ 25 h 740"/>
                  <a:gd name="T4" fmla="*/ 20 w 346"/>
                  <a:gd name="T5" fmla="*/ 29 h 740"/>
                  <a:gd name="T6" fmla="*/ 21 w 346"/>
                  <a:gd name="T7" fmla="*/ 32 h 740"/>
                  <a:gd name="T8" fmla="*/ 22 w 346"/>
                  <a:gd name="T9" fmla="*/ 34 h 740"/>
                  <a:gd name="T10" fmla="*/ 19 w 346"/>
                  <a:gd name="T11" fmla="*/ 31 h 740"/>
                  <a:gd name="T12" fmla="*/ 18 w 346"/>
                  <a:gd name="T13" fmla="*/ 26 h 740"/>
                  <a:gd name="T14" fmla="*/ 15 w 346"/>
                  <a:gd name="T15" fmla="*/ 34 h 740"/>
                  <a:gd name="T16" fmla="*/ 18 w 346"/>
                  <a:gd name="T17" fmla="*/ 38 h 740"/>
                  <a:gd name="T18" fmla="*/ 20 w 346"/>
                  <a:gd name="T19" fmla="*/ 43 h 740"/>
                  <a:gd name="T20" fmla="*/ 21 w 346"/>
                  <a:gd name="T21" fmla="*/ 45 h 740"/>
                  <a:gd name="T22" fmla="*/ 16 w 346"/>
                  <a:gd name="T23" fmla="*/ 39 h 740"/>
                  <a:gd name="T24" fmla="*/ 15 w 346"/>
                  <a:gd name="T25" fmla="*/ 35 h 740"/>
                  <a:gd name="T26" fmla="*/ 16 w 346"/>
                  <a:gd name="T27" fmla="*/ 45 h 740"/>
                  <a:gd name="T28" fmla="*/ 14 w 346"/>
                  <a:gd name="T29" fmla="*/ 44 h 740"/>
                  <a:gd name="T30" fmla="*/ 13 w 346"/>
                  <a:gd name="T31" fmla="*/ 39 h 740"/>
                  <a:gd name="T32" fmla="*/ 13 w 346"/>
                  <a:gd name="T33" fmla="*/ 40 h 740"/>
                  <a:gd name="T34" fmla="*/ 13 w 346"/>
                  <a:gd name="T35" fmla="*/ 43 h 740"/>
                  <a:gd name="T36" fmla="*/ 11 w 346"/>
                  <a:gd name="T37" fmla="*/ 39 h 740"/>
                  <a:gd name="T38" fmla="*/ 12 w 346"/>
                  <a:gd name="T39" fmla="*/ 36 h 740"/>
                  <a:gd name="T40" fmla="*/ 12 w 346"/>
                  <a:gd name="T41" fmla="*/ 31 h 740"/>
                  <a:gd name="T42" fmla="*/ 11 w 346"/>
                  <a:gd name="T43" fmla="*/ 27 h 740"/>
                  <a:gd name="T44" fmla="*/ 9 w 346"/>
                  <a:gd name="T45" fmla="*/ 24 h 740"/>
                  <a:gd name="T46" fmla="*/ 3 w 346"/>
                  <a:gd name="T47" fmla="*/ 20 h 740"/>
                  <a:gd name="T48" fmla="*/ 1 w 346"/>
                  <a:gd name="T49" fmla="*/ 12 h 740"/>
                  <a:gd name="T50" fmla="*/ 0 w 346"/>
                  <a:gd name="T51" fmla="*/ 2 h 740"/>
                  <a:gd name="T52" fmla="*/ 1 w 346"/>
                  <a:gd name="T53" fmla="*/ 0 h 740"/>
                  <a:gd name="T54" fmla="*/ 4 w 346"/>
                  <a:gd name="T55" fmla="*/ 4 h 740"/>
                  <a:gd name="T56" fmla="*/ 7 w 346"/>
                  <a:gd name="T57" fmla="*/ 5 h 740"/>
                  <a:gd name="T58" fmla="*/ 8 w 346"/>
                  <a:gd name="T59" fmla="*/ 7 h 740"/>
                  <a:gd name="T60" fmla="*/ 4 w 346"/>
                  <a:gd name="T61" fmla="*/ 9 h 740"/>
                  <a:gd name="T62" fmla="*/ 7 w 346"/>
                  <a:gd name="T63" fmla="*/ 7 h 740"/>
                  <a:gd name="T64" fmla="*/ 6 w 346"/>
                  <a:gd name="T65" fmla="*/ 5 h 740"/>
                  <a:gd name="T66" fmla="*/ 3 w 346"/>
                  <a:gd name="T67" fmla="*/ 4 h 740"/>
                  <a:gd name="T68" fmla="*/ 1 w 346"/>
                  <a:gd name="T69" fmla="*/ 2 h 740"/>
                  <a:gd name="T70" fmla="*/ 2 w 346"/>
                  <a:gd name="T71" fmla="*/ 12 h 740"/>
                  <a:gd name="T72" fmla="*/ 3 w 346"/>
                  <a:gd name="T73" fmla="*/ 18 h 740"/>
                  <a:gd name="T74" fmla="*/ 5 w 346"/>
                  <a:gd name="T75" fmla="*/ 20 h 740"/>
                  <a:gd name="T76" fmla="*/ 9 w 346"/>
                  <a:gd name="T77" fmla="*/ 22 h 740"/>
                  <a:gd name="T78" fmla="*/ 9 w 346"/>
                  <a:gd name="T79" fmla="*/ 22 h 740"/>
                  <a:gd name="T80" fmla="*/ 11 w 346"/>
                  <a:gd name="T81" fmla="*/ 26 h 740"/>
                  <a:gd name="T82" fmla="*/ 12 w 346"/>
                  <a:gd name="T83" fmla="*/ 30 h 740"/>
                  <a:gd name="T84" fmla="*/ 12 w 346"/>
                  <a:gd name="T85" fmla="*/ 35 h 740"/>
                  <a:gd name="T86" fmla="*/ 12 w 346"/>
                  <a:gd name="T87" fmla="*/ 38 h 740"/>
                  <a:gd name="T88" fmla="*/ 13 w 346"/>
                  <a:gd name="T89" fmla="*/ 35 h 740"/>
                  <a:gd name="T90" fmla="*/ 14 w 346"/>
                  <a:gd name="T91" fmla="*/ 32 h 740"/>
                  <a:gd name="T92" fmla="*/ 17 w 346"/>
                  <a:gd name="T93" fmla="*/ 26 h 740"/>
                  <a:gd name="T94" fmla="*/ 19 w 346"/>
                  <a:gd name="T95" fmla="*/ 21 h 7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46" h="740">
                    <a:moveTo>
                      <a:pt x="318" y="244"/>
                    </a:moveTo>
                    <a:lnTo>
                      <a:pt x="305" y="315"/>
                    </a:lnTo>
                    <a:lnTo>
                      <a:pt x="297" y="366"/>
                    </a:lnTo>
                    <a:lnTo>
                      <a:pt x="292" y="386"/>
                    </a:lnTo>
                    <a:lnTo>
                      <a:pt x="302" y="420"/>
                    </a:lnTo>
                    <a:lnTo>
                      <a:pt x="312" y="453"/>
                    </a:lnTo>
                    <a:lnTo>
                      <a:pt x="320" y="489"/>
                    </a:lnTo>
                    <a:lnTo>
                      <a:pt x="327" y="512"/>
                    </a:lnTo>
                    <a:lnTo>
                      <a:pt x="333" y="526"/>
                    </a:lnTo>
                    <a:lnTo>
                      <a:pt x="346" y="543"/>
                    </a:lnTo>
                    <a:lnTo>
                      <a:pt x="320" y="513"/>
                    </a:lnTo>
                    <a:lnTo>
                      <a:pt x="300" y="482"/>
                    </a:lnTo>
                    <a:lnTo>
                      <a:pt x="287" y="449"/>
                    </a:lnTo>
                    <a:lnTo>
                      <a:pt x="281" y="413"/>
                    </a:lnTo>
                    <a:lnTo>
                      <a:pt x="238" y="516"/>
                    </a:lnTo>
                    <a:lnTo>
                      <a:pt x="240" y="531"/>
                    </a:lnTo>
                    <a:lnTo>
                      <a:pt x="263" y="570"/>
                    </a:lnTo>
                    <a:lnTo>
                      <a:pt x="279" y="608"/>
                    </a:lnTo>
                    <a:lnTo>
                      <a:pt x="297" y="649"/>
                    </a:lnTo>
                    <a:lnTo>
                      <a:pt x="307" y="680"/>
                    </a:lnTo>
                    <a:lnTo>
                      <a:pt x="320" y="698"/>
                    </a:lnTo>
                    <a:lnTo>
                      <a:pt x="330" y="716"/>
                    </a:lnTo>
                    <a:lnTo>
                      <a:pt x="284" y="664"/>
                    </a:lnTo>
                    <a:lnTo>
                      <a:pt x="255" y="619"/>
                    </a:lnTo>
                    <a:lnTo>
                      <a:pt x="238" y="587"/>
                    </a:lnTo>
                    <a:lnTo>
                      <a:pt x="232" y="559"/>
                    </a:lnTo>
                    <a:lnTo>
                      <a:pt x="222" y="621"/>
                    </a:lnTo>
                    <a:lnTo>
                      <a:pt x="242" y="713"/>
                    </a:lnTo>
                    <a:lnTo>
                      <a:pt x="242" y="740"/>
                    </a:lnTo>
                    <a:lnTo>
                      <a:pt x="222" y="703"/>
                    </a:lnTo>
                    <a:lnTo>
                      <a:pt x="211" y="657"/>
                    </a:lnTo>
                    <a:lnTo>
                      <a:pt x="206" y="619"/>
                    </a:lnTo>
                    <a:lnTo>
                      <a:pt x="206" y="592"/>
                    </a:lnTo>
                    <a:lnTo>
                      <a:pt x="193" y="626"/>
                    </a:lnTo>
                    <a:lnTo>
                      <a:pt x="193" y="662"/>
                    </a:lnTo>
                    <a:lnTo>
                      <a:pt x="197" y="686"/>
                    </a:lnTo>
                    <a:lnTo>
                      <a:pt x="175" y="644"/>
                    </a:lnTo>
                    <a:lnTo>
                      <a:pt x="171" y="621"/>
                    </a:lnTo>
                    <a:lnTo>
                      <a:pt x="175" y="597"/>
                    </a:lnTo>
                    <a:lnTo>
                      <a:pt x="181" y="564"/>
                    </a:lnTo>
                    <a:lnTo>
                      <a:pt x="181" y="531"/>
                    </a:lnTo>
                    <a:lnTo>
                      <a:pt x="181" y="495"/>
                    </a:lnTo>
                    <a:lnTo>
                      <a:pt x="180" y="463"/>
                    </a:lnTo>
                    <a:lnTo>
                      <a:pt x="170" y="431"/>
                    </a:lnTo>
                    <a:lnTo>
                      <a:pt x="153" y="400"/>
                    </a:lnTo>
                    <a:lnTo>
                      <a:pt x="135" y="374"/>
                    </a:lnTo>
                    <a:lnTo>
                      <a:pt x="111" y="342"/>
                    </a:lnTo>
                    <a:lnTo>
                      <a:pt x="46" y="306"/>
                    </a:lnTo>
                    <a:lnTo>
                      <a:pt x="26" y="244"/>
                    </a:lnTo>
                    <a:lnTo>
                      <a:pt x="10" y="178"/>
                    </a:lnTo>
                    <a:lnTo>
                      <a:pt x="3" y="110"/>
                    </a:lnTo>
                    <a:lnTo>
                      <a:pt x="0" y="21"/>
                    </a:lnTo>
                    <a:lnTo>
                      <a:pt x="5" y="5"/>
                    </a:lnTo>
                    <a:lnTo>
                      <a:pt x="14" y="0"/>
                    </a:lnTo>
                    <a:lnTo>
                      <a:pt x="36" y="38"/>
                    </a:lnTo>
                    <a:lnTo>
                      <a:pt x="55" y="57"/>
                    </a:lnTo>
                    <a:lnTo>
                      <a:pt x="80" y="70"/>
                    </a:lnTo>
                    <a:lnTo>
                      <a:pt x="111" y="77"/>
                    </a:lnTo>
                    <a:lnTo>
                      <a:pt x="134" y="82"/>
                    </a:lnTo>
                    <a:lnTo>
                      <a:pt x="117" y="101"/>
                    </a:lnTo>
                    <a:lnTo>
                      <a:pt x="86" y="123"/>
                    </a:lnTo>
                    <a:lnTo>
                      <a:pt x="63" y="129"/>
                    </a:lnTo>
                    <a:lnTo>
                      <a:pt x="91" y="116"/>
                    </a:lnTo>
                    <a:lnTo>
                      <a:pt x="111" y="98"/>
                    </a:lnTo>
                    <a:lnTo>
                      <a:pt x="119" y="83"/>
                    </a:lnTo>
                    <a:lnTo>
                      <a:pt x="85" y="80"/>
                    </a:lnTo>
                    <a:lnTo>
                      <a:pt x="59" y="74"/>
                    </a:lnTo>
                    <a:lnTo>
                      <a:pt x="39" y="62"/>
                    </a:lnTo>
                    <a:lnTo>
                      <a:pt x="21" y="47"/>
                    </a:lnTo>
                    <a:lnTo>
                      <a:pt x="10" y="28"/>
                    </a:lnTo>
                    <a:lnTo>
                      <a:pt x="14" y="113"/>
                    </a:lnTo>
                    <a:lnTo>
                      <a:pt x="23" y="181"/>
                    </a:lnTo>
                    <a:lnTo>
                      <a:pt x="36" y="244"/>
                    </a:lnTo>
                    <a:lnTo>
                      <a:pt x="46" y="281"/>
                    </a:lnTo>
                    <a:lnTo>
                      <a:pt x="55" y="297"/>
                    </a:lnTo>
                    <a:lnTo>
                      <a:pt x="68" y="312"/>
                    </a:lnTo>
                    <a:lnTo>
                      <a:pt x="103" y="332"/>
                    </a:lnTo>
                    <a:lnTo>
                      <a:pt x="135" y="345"/>
                    </a:lnTo>
                    <a:lnTo>
                      <a:pt x="171" y="353"/>
                    </a:lnTo>
                    <a:lnTo>
                      <a:pt x="130" y="348"/>
                    </a:lnTo>
                    <a:lnTo>
                      <a:pt x="158" y="384"/>
                    </a:lnTo>
                    <a:lnTo>
                      <a:pt x="175" y="413"/>
                    </a:lnTo>
                    <a:lnTo>
                      <a:pt x="184" y="441"/>
                    </a:lnTo>
                    <a:lnTo>
                      <a:pt x="189" y="476"/>
                    </a:lnTo>
                    <a:lnTo>
                      <a:pt x="193" y="515"/>
                    </a:lnTo>
                    <a:lnTo>
                      <a:pt x="189" y="551"/>
                    </a:lnTo>
                    <a:lnTo>
                      <a:pt x="184" y="593"/>
                    </a:lnTo>
                    <a:lnTo>
                      <a:pt x="184" y="605"/>
                    </a:lnTo>
                    <a:lnTo>
                      <a:pt x="199" y="579"/>
                    </a:lnTo>
                    <a:lnTo>
                      <a:pt x="206" y="559"/>
                    </a:lnTo>
                    <a:lnTo>
                      <a:pt x="214" y="528"/>
                    </a:lnTo>
                    <a:lnTo>
                      <a:pt x="219" y="507"/>
                    </a:lnTo>
                    <a:lnTo>
                      <a:pt x="232" y="482"/>
                    </a:lnTo>
                    <a:lnTo>
                      <a:pt x="268" y="410"/>
                    </a:lnTo>
                    <a:lnTo>
                      <a:pt x="281" y="378"/>
                    </a:lnTo>
                    <a:lnTo>
                      <a:pt x="299" y="325"/>
                    </a:lnTo>
                    <a:lnTo>
                      <a:pt x="318" y="2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" name="Freeform 114"/>
              <p:cNvSpPr>
                <a:spLocks/>
              </p:cNvSpPr>
              <p:nvPr/>
            </p:nvSpPr>
            <p:spPr bwMode="auto">
              <a:xfrm>
                <a:off x="4167" y="2078"/>
                <a:ext cx="21" cy="20"/>
              </a:xfrm>
              <a:custGeom>
                <a:avLst/>
                <a:gdLst>
                  <a:gd name="T0" fmla="*/ 0 w 43"/>
                  <a:gd name="T1" fmla="*/ 0 h 41"/>
                  <a:gd name="T2" fmla="*/ 0 w 43"/>
                  <a:gd name="T3" fmla="*/ 0 h 41"/>
                  <a:gd name="T4" fmla="*/ 0 w 43"/>
                  <a:gd name="T5" fmla="*/ 0 h 41"/>
                  <a:gd name="T6" fmla="*/ 1 w 43"/>
                  <a:gd name="T7" fmla="*/ 0 h 41"/>
                  <a:gd name="T8" fmla="*/ 1 w 43"/>
                  <a:gd name="T9" fmla="*/ 0 h 41"/>
                  <a:gd name="T10" fmla="*/ 2 w 43"/>
                  <a:gd name="T11" fmla="*/ 1 h 41"/>
                  <a:gd name="T12" fmla="*/ 2 w 43"/>
                  <a:gd name="T13" fmla="*/ 1 h 41"/>
                  <a:gd name="T14" fmla="*/ 1 w 43"/>
                  <a:gd name="T15" fmla="*/ 2 h 41"/>
                  <a:gd name="T16" fmla="*/ 1 w 43"/>
                  <a:gd name="T17" fmla="*/ 2 h 41"/>
                  <a:gd name="T18" fmla="*/ 0 w 43"/>
                  <a:gd name="T19" fmla="*/ 2 h 41"/>
                  <a:gd name="T20" fmla="*/ 1 w 43"/>
                  <a:gd name="T21" fmla="*/ 2 h 41"/>
                  <a:gd name="T22" fmla="*/ 2 w 43"/>
                  <a:gd name="T23" fmla="*/ 2 h 41"/>
                  <a:gd name="T24" fmla="*/ 2 w 43"/>
                  <a:gd name="T25" fmla="*/ 1 h 41"/>
                  <a:gd name="T26" fmla="*/ 2 w 43"/>
                  <a:gd name="T27" fmla="*/ 0 h 41"/>
                  <a:gd name="T28" fmla="*/ 2 w 43"/>
                  <a:gd name="T29" fmla="*/ 0 h 41"/>
                  <a:gd name="T30" fmla="*/ 1 w 43"/>
                  <a:gd name="T31" fmla="*/ 0 h 41"/>
                  <a:gd name="T32" fmla="*/ 0 w 43"/>
                  <a:gd name="T33" fmla="*/ 0 h 41"/>
                  <a:gd name="T34" fmla="*/ 0 w 43"/>
                  <a:gd name="T35" fmla="*/ 0 h 41"/>
                  <a:gd name="T36" fmla="*/ 0 w 43"/>
                  <a:gd name="T37" fmla="*/ 0 h 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41">
                    <a:moveTo>
                      <a:pt x="5" y="15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0" y="7"/>
                    </a:lnTo>
                    <a:lnTo>
                      <a:pt x="30" y="8"/>
                    </a:lnTo>
                    <a:lnTo>
                      <a:pt x="36" y="17"/>
                    </a:lnTo>
                    <a:lnTo>
                      <a:pt x="36" y="30"/>
                    </a:lnTo>
                    <a:lnTo>
                      <a:pt x="30" y="34"/>
                    </a:lnTo>
                    <a:lnTo>
                      <a:pt x="23" y="36"/>
                    </a:lnTo>
                    <a:lnTo>
                      <a:pt x="12" y="36"/>
                    </a:lnTo>
                    <a:lnTo>
                      <a:pt x="23" y="41"/>
                    </a:lnTo>
                    <a:lnTo>
                      <a:pt x="38" y="36"/>
                    </a:lnTo>
                    <a:lnTo>
                      <a:pt x="43" y="25"/>
                    </a:lnTo>
                    <a:lnTo>
                      <a:pt x="38" y="10"/>
                    </a:lnTo>
                    <a:lnTo>
                      <a:pt x="33" y="0"/>
                    </a:lnTo>
                    <a:lnTo>
                      <a:pt x="17" y="0"/>
                    </a:lnTo>
                    <a:lnTo>
                      <a:pt x="4" y="3"/>
                    </a:lnTo>
                    <a:lnTo>
                      <a:pt x="0" y="13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" name="Freeform 115"/>
              <p:cNvSpPr>
                <a:spLocks/>
              </p:cNvSpPr>
              <p:nvPr/>
            </p:nvSpPr>
            <p:spPr bwMode="auto">
              <a:xfrm>
                <a:off x="4237" y="1894"/>
                <a:ext cx="125" cy="277"/>
              </a:xfrm>
              <a:custGeom>
                <a:avLst/>
                <a:gdLst>
                  <a:gd name="T0" fmla="*/ 1 w 248"/>
                  <a:gd name="T1" fmla="*/ 10 h 554"/>
                  <a:gd name="T2" fmla="*/ 1 w 248"/>
                  <a:gd name="T3" fmla="*/ 9 h 554"/>
                  <a:gd name="T4" fmla="*/ 0 w 248"/>
                  <a:gd name="T5" fmla="*/ 7 h 554"/>
                  <a:gd name="T6" fmla="*/ 1 w 248"/>
                  <a:gd name="T7" fmla="*/ 6 h 554"/>
                  <a:gd name="T8" fmla="*/ 1 w 248"/>
                  <a:gd name="T9" fmla="*/ 3 h 554"/>
                  <a:gd name="T10" fmla="*/ 2 w 248"/>
                  <a:gd name="T11" fmla="*/ 1 h 554"/>
                  <a:gd name="T12" fmla="*/ 3 w 248"/>
                  <a:gd name="T13" fmla="*/ 0 h 554"/>
                  <a:gd name="T14" fmla="*/ 10 w 248"/>
                  <a:gd name="T15" fmla="*/ 6 h 554"/>
                  <a:gd name="T16" fmla="*/ 5 w 248"/>
                  <a:gd name="T17" fmla="*/ 3 h 554"/>
                  <a:gd name="T18" fmla="*/ 5 w 248"/>
                  <a:gd name="T19" fmla="*/ 4 h 554"/>
                  <a:gd name="T20" fmla="*/ 6 w 248"/>
                  <a:gd name="T21" fmla="*/ 6 h 554"/>
                  <a:gd name="T22" fmla="*/ 8 w 248"/>
                  <a:gd name="T23" fmla="*/ 8 h 554"/>
                  <a:gd name="T24" fmla="*/ 9 w 248"/>
                  <a:gd name="T25" fmla="*/ 12 h 554"/>
                  <a:gd name="T26" fmla="*/ 11 w 248"/>
                  <a:gd name="T27" fmla="*/ 16 h 554"/>
                  <a:gd name="T28" fmla="*/ 12 w 248"/>
                  <a:gd name="T29" fmla="*/ 22 h 554"/>
                  <a:gd name="T30" fmla="*/ 16 w 248"/>
                  <a:gd name="T31" fmla="*/ 35 h 554"/>
                  <a:gd name="T32" fmla="*/ 12 w 248"/>
                  <a:gd name="T33" fmla="*/ 21 h 554"/>
                  <a:gd name="T34" fmla="*/ 10 w 248"/>
                  <a:gd name="T35" fmla="*/ 17 h 554"/>
                  <a:gd name="T36" fmla="*/ 8 w 248"/>
                  <a:gd name="T37" fmla="*/ 13 h 554"/>
                  <a:gd name="T38" fmla="*/ 7 w 248"/>
                  <a:gd name="T39" fmla="*/ 10 h 554"/>
                  <a:gd name="T40" fmla="*/ 6 w 248"/>
                  <a:gd name="T41" fmla="*/ 7 h 554"/>
                  <a:gd name="T42" fmla="*/ 5 w 248"/>
                  <a:gd name="T43" fmla="*/ 4 h 554"/>
                  <a:gd name="T44" fmla="*/ 5 w 248"/>
                  <a:gd name="T45" fmla="*/ 7 h 554"/>
                  <a:gd name="T46" fmla="*/ 5 w 248"/>
                  <a:gd name="T47" fmla="*/ 11 h 554"/>
                  <a:gd name="T48" fmla="*/ 6 w 248"/>
                  <a:gd name="T49" fmla="*/ 14 h 554"/>
                  <a:gd name="T50" fmla="*/ 6 w 248"/>
                  <a:gd name="T51" fmla="*/ 19 h 554"/>
                  <a:gd name="T52" fmla="*/ 7 w 248"/>
                  <a:gd name="T53" fmla="*/ 23 h 554"/>
                  <a:gd name="T54" fmla="*/ 6 w 248"/>
                  <a:gd name="T55" fmla="*/ 17 h 554"/>
                  <a:gd name="T56" fmla="*/ 5 w 248"/>
                  <a:gd name="T57" fmla="*/ 12 h 554"/>
                  <a:gd name="T58" fmla="*/ 4 w 248"/>
                  <a:gd name="T59" fmla="*/ 7 h 554"/>
                  <a:gd name="T60" fmla="*/ 4 w 248"/>
                  <a:gd name="T61" fmla="*/ 5 h 554"/>
                  <a:gd name="T62" fmla="*/ 3 w 248"/>
                  <a:gd name="T63" fmla="*/ 4 h 554"/>
                  <a:gd name="T64" fmla="*/ 4 w 248"/>
                  <a:gd name="T65" fmla="*/ 4 h 554"/>
                  <a:gd name="T66" fmla="*/ 4 w 248"/>
                  <a:gd name="T67" fmla="*/ 3 h 554"/>
                  <a:gd name="T68" fmla="*/ 4 w 248"/>
                  <a:gd name="T69" fmla="*/ 2 h 554"/>
                  <a:gd name="T70" fmla="*/ 4 w 248"/>
                  <a:gd name="T71" fmla="*/ 2 h 554"/>
                  <a:gd name="T72" fmla="*/ 3 w 248"/>
                  <a:gd name="T73" fmla="*/ 1 h 554"/>
                  <a:gd name="T74" fmla="*/ 2 w 248"/>
                  <a:gd name="T75" fmla="*/ 1 h 554"/>
                  <a:gd name="T76" fmla="*/ 2 w 248"/>
                  <a:gd name="T77" fmla="*/ 3 h 554"/>
                  <a:gd name="T78" fmla="*/ 2 w 248"/>
                  <a:gd name="T79" fmla="*/ 3 h 554"/>
                  <a:gd name="T80" fmla="*/ 2 w 248"/>
                  <a:gd name="T81" fmla="*/ 4 h 554"/>
                  <a:gd name="T82" fmla="*/ 1 w 248"/>
                  <a:gd name="T83" fmla="*/ 4 h 554"/>
                  <a:gd name="T84" fmla="*/ 1 w 248"/>
                  <a:gd name="T85" fmla="*/ 7 h 554"/>
                  <a:gd name="T86" fmla="*/ 1 w 248"/>
                  <a:gd name="T87" fmla="*/ 8 h 554"/>
                  <a:gd name="T88" fmla="*/ 1 w 248"/>
                  <a:gd name="T89" fmla="*/ 9 h 554"/>
                  <a:gd name="T90" fmla="*/ 1 w 248"/>
                  <a:gd name="T91" fmla="*/ 10 h 5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8" h="554">
                    <a:moveTo>
                      <a:pt x="15" y="146"/>
                    </a:moveTo>
                    <a:lnTo>
                      <a:pt x="3" y="130"/>
                    </a:lnTo>
                    <a:lnTo>
                      <a:pt x="0" y="105"/>
                    </a:lnTo>
                    <a:lnTo>
                      <a:pt x="1" y="84"/>
                    </a:lnTo>
                    <a:lnTo>
                      <a:pt x="11" y="48"/>
                    </a:lnTo>
                    <a:lnTo>
                      <a:pt x="26" y="12"/>
                    </a:lnTo>
                    <a:lnTo>
                      <a:pt x="46" y="0"/>
                    </a:lnTo>
                    <a:lnTo>
                      <a:pt x="153" y="92"/>
                    </a:lnTo>
                    <a:lnTo>
                      <a:pt x="72" y="35"/>
                    </a:lnTo>
                    <a:lnTo>
                      <a:pt x="72" y="54"/>
                    </a:lnTo>
                    <a:lnTo>
                      <a:pt x="90" y="81"/>
                    </a:lnTo>
                    <a:lnTo>
                      <a:pt x="114" y="120"/>
                    </a:lnTo>
                    <a:lnTo>
                      <a:pt x="137" y="179"/>
                    </a:lnTo>
                    <a:lnTo>
                      <a:pt x="160" y="252"/>
                    </a:lnTo>
                    <a:lnTo>
                      <a:pt x="185" y="339"/>
                    </a:lnTo>
                    <a:lnTo>
                      <a:pt x="248" y="554"/>
                    </a:lnTo>
                    <a:lnTo>
                      <a:pt x="176" y="327"/>
                    </a:lnTo>
                    <a:lnTo>
                      <a:pt x="155" y="268"/>
                    </a:lnTo>
                    <a:lnTo>
                      <a:pt x="122" y="198"/>
                    </a:lnTo>
                    <a:lnTo>
                      <a:pt x="106" y="154"/>
                    </a:lnTo>
                    <a:lnTo>
                      <a:pt x="88" y="112"/>
                    </a:lnTo>
                    <a:lnTo>
                      <a:pt x="68" y="56"/>
                    </a:lnTo>
                    <a:lnTo>
                      <a:pt x="67" y="97"/>
                    </a:lnTo>
                    <a:lnTo>
                      <a:pt x="73" y="162"/>
                    </a:lnTo>
                    <a:lnTo>
                      <a:pt x="82" y="223"/>
                    </a:lnTo>
                    <a:lnTo>
                      <a:pt x="90" y="293"/>
                    </a:lnTo>
                    <a:lnTo>
                      <a:pt x="106" y="362"/>
                    </a:lnTo>
                    <a:lnTo>
                      <a:pt x="82" y="257"/>
                    </a:lnTo>
                    <a:lnTo>
                      <a:pt x="68" y="179"/>
                    </a:lnTo>
                    <a:lnTo>
                      <a:pt x="59" y="112"/>
                    </a:lnTo>
                    <a:lnTo>
                      <a:pt x="55" y="66"/>
                    </a:lnTo>
                    <a:lnTo>
                      <a:pt x="39" y="63"/>
                    </a:lnTo>
                    <a:lnTo>
                      <a:pt x="55" y="54"/>
                    </a:lnTo>
                    <a:lnTo>
                      <a:pt x="60" y="41"/>
                    </a:lnTo>
                    <a:lnTo>
                      <a:pt x="60" y="27"/>
                    </a:lnTo>
                    <a:lnTo>
                      <a:pt x="54" y="20"/>
                    </a:lnTo>
                    <a:lnTo>
                      <a:pt x="42" y="14"/>
                    </a:lnTo>
                    <a:lnTo>
                      <a:pt x="29" y="15"/>
                    </a:lnTo>
                    <a:lnTo>
                      <a:pt x="21" y="38"/>
                    </a:lnTo>
                    <a:lnTo>
                      <a:pt x="23" y="48"/>
                    </a:lnTo>
                    <a:lnTo>
                      <a:pt x="29" y="56"/>
                    </a:lnTo>
                    <a:lnTo>
                      <a:pt x="16" y="56"/>
                    </a:lnTo>
                    <a:lnTo>
                      <a:pt x="10" y="99"/>
                    </a:lnTo>
                    <a:lnTo>
                      <a:pt x="10" y="113"/>
                    </a:lnTo>
                    <a:lnTo>
                      <a:pt x="11" y="133"/>
                    </a:lnTo>
                    <a:lnTo>
                      <a:pt x="15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" name="Freeform 116"/>
              <p:cNvSpPr>
                <a:spLocks/>
              </p:cNvSpPr>
              <p:nvPr/>
            </p:nvSpPr>
            <p:spPr bwMode="auto">
              <a:xfrm>
                <a:off x="4092" y="2234"/>
                <a:ext cx="180" cy="103"/>
              </a:xfrm>
              <a:custGeom>
                <a:avLst/>
                <a:gdLst>
                  <a:gd name="T0" fmla="*/ 0 w 359"/>
                  <a:gd name="T1" fmla="*/ 7 h 206"/>
                  <a:gd name="T2" fmla="*/ 2 w 359"/>
                  <a:gd name="T3" fmla="*/ 9 h 206"/>
                  <a:gd name="T4" fmla="*/ 5 w 359"/>
                  <a:gd name="T5" fmla="*/ 11 h 206"/>
                  <a:gd name="T6" fmla="*/ 8 w 359"/>
                  <a:gd name="T7" fmla="*/ 12 h 206"/>
                  <a:gd name="T8" fmla="*/ 12 w 359"/>
                  <a:gd name="T9" fmla="*/ 13 h 206"/>
                  <a:gd name="T10" fmla="*/ 14 w 359"/>
                  <a:gd name="T11" fmla="*/ 13 h 206"/>
                  <a:gd name="T12" fmla="*/ 16 w 359"/>
                  <a:gd name="T13" fmla="*/ 13 h 206"/>
                  <a:gd name="T14" fmla="*/ 18 w 359"/>
                  <a:gd name="T15" fmla="*/ 12 h 206"/>
                  <a:gd name="T16" fmla="*/ 20 w 359"/>
                  <a:gd name="T17" fmla="*/ 10 h 206"/>
                  <a:gd name="T18" fmla="*/ 21 w 359"/>
                  <a:gd name="T19" fmla="*/ 9 h 206"/>
                  <a:gd name="T20" fmla="*/ 22 w 359"/>
                  <a:gd name="T21" fmla="*/ 6 h 206"/>
                  <a:gd name="T22" fmla="*/ 23 w 359"/>
                  <a:gd name="T23" fmla="*/ 3 h 206"/>
                  <a:gd name="T24" fmla="*/ 23 w 359"/>
                  <a:gd name="T25" fmla="*/ 0 h 206"/>
                  <a:gd name="T26" fmla="*/ 22 w 359"/>
                  <a:gd name="T27" fmla="*/ 4 h 206"/>
                  <a:gd name="T28" fmla="*/ 22 w 359"/>
                  <a:gd name="T29" fmla="*/ 7 h 206"/>
                  <a:gd name="T30" fmla="*/ 21 w 359"/>
                  <a:gd name="T31" fmla="*/ 9 h 206"/>
                  <a:gd name="T32" fmla="*/ 19 w 359"/>
                  <a:gd name="T33" fmla="*/ 10 h 206"/>
                  <a:gd name="T34" fmla="*/ 17 w 359"/>
                  <a:gd name="T35" fmla="*/ 11 h 206"/>
                  <a:gd name="T36" fmla="*/ 15 w 359"/>
                  <a:gd name="T37" fmla="*/ 12 h 206"/>
                  <a:gd name="T38" fmla="*/ 11 w 359"/>
                  <a:gd name="T39" fmla="*/ 12 h 206"/>
                  <a:gd name="T40" fmla="*/ 8 w 359"/>
                  <a:gd name="T41" fmla="*/ 12 h 206"/>
                  <a:gd name="T42" fmla="*/ 6 w 359"/>
                  <a:gd name="T43" fmla="*/ 11 h 206"/>
                  <a:gd name="T44" fmla="*/ 4 w 359"/>
                  <a:gd name="T45" fmla="*/ 10 h 206"/>
                  <a:gd name="T46" fmla="*/ 2 w 359"/>
                  <a:gd name="T47" fmla="*/ 9 h 206"/>
                  <a:gd name="T48" fmla="*/ 0 w 359"/>
                  <a:gd name="T49" fmla="*/ 7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59" h="206">
                    <a:moveTo>
                      <a:pt x="0" y="111"/>
                    </a:moveTo>
                    <a:lnTo>
                      <a:pt x="26" y="139"/>
                    </a:lnTo>
                    <a:lnTo>
                      <a:pt x="69" y="167"/>
                    </a:lnTo>
                    <a:lnTo>
                      <a:pt x="116" y="188"/>
                    </a:lnTo>
                    <a:lnTo>
                      <a:pt x="178" y="201"/>
                    </a:lnTo>
                    <a:lnTo>
                      <a:pt x="212" y="206"/>
                    </a:lnTo>
                    <a:lnTo>
                      <a:pt x="243" y="201"/>
                    </a:lnTo>
                    <a:lnTo>
                      <a:pt x="278" y="180"/>
                    </a:lnTo>
                    <a:lnTo>
                      <a:pt x="307" y="159"/>
                    </a:lnTo>
                    <a:lnTo>
                      <a:pt x="330" y="133"/>
                    </a:lnTo>
                    <a:lnTo>
                      <a:pt x="346" y="95"/>
                    </a:lnTo>
                    <a:lnTo>
                      <a:pt x="353" y="46"/>
                    </a:lnTo>
                    <a:lnTo>
                      <a:pt x="359" y="0"/>
                    </a:lnTo>
                    <a:lnTo>
                      <a:pt x="351" y="57"/>
                    </a:lnTo>
                    <a:lnTo>
                      <a:pt x="338" y="102"/>
                    </a:lnTo>
                    <a:lnTo>
                      <a:pt x="324" y="129"/>
                    </a:lnTo>
                    <a:lnTo>
                      <a:pt x="301" y="151"/>
                    </a:lnTo>
                    <a:lnTo>
                      <a:pt x="270" y="174"/>
                    </a:lnTo>
                    <a:lnTo>
                      <a:pt x="229" y="183"/>
                    </a:lnTo>
                    <a:lnTo>
                      <a:pt x="173" y="188"/>
                    </a:lnTo>
                    <a:lnTo>
                      <a:pt x="124" y="182"/>
                    </a:lnTo>
                    <a:lnTo>
                      <a:pt x="92" y="174"/>
                    </a:lnTo>
                    <a:lnTo>
                      <a:pt x="51" y="152"/>
                    </a:lnTo>
                    <a:lnTo>
                      <a:pt x="23" y="136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" name="Freeform 117"/>
              <p:cNvSpPr>
                <a:spLocks/>
              </p:cNvSpPr>
              <p:nvPr/>
            </p:nvSpPr>
            <p:spPr bwMode="auto">
              <a:xfrm>
                <a:off x="4285" y="1767"/>
                <a:ext cx="508" cy="533"/>
              </a:xfrm>
              <a:custGeom>
                <a:avLst/>
                <a:gdLst>
                  <a:gd name="T0" fmla="*/ 2 w 1016"/>
                  <a:gd name="T1" fmla="*/ 6 h 1066"/>
                  <a:gd name="T2" fmla="*/ 8 w 1016"/>
                  <a:gd name="T3" fmla="*/ 15 h 1066"/>
                  <a:gd name="T4" fmla="*/ 11 w 1016"/>
                  <a:gd name="T5" fmla="*/ 22 h 1066"/>
                  <a:gd name="T6" fmla="*/ 15 w 1016"/>
                  <a:gd name="T7" fmla="*/ 34 h 1066"/>
                  <a:gd name="T8" fmla="*/ 10 w 1016"/>
                  <a:gd name="T9" fmla="*/ 18 h 1066"/>
                  <a:gd name="T10" fmla="*/ 14 w 1016"/>
                  <a:gd name="T11" fmla="*/ 19 h 1066"/>
                  <a:gd name="T12" fmla="*/ 22 w 1016"/>
                  <a:gd name="T13" fmla="*/ 26 h 1066"/>
                  <a:gd name="T14" fmla="*/ 30 w 1016"/>
                  <a:gd name="T15" fmla="*/ 32 h 1066"/>
                  <a:gd name="T16" fmla="*/ 36 w 1016"/>
                  <a:gd name="T17" fmla="*/ 37 h 1066"/>
                  <a:gd name="T18" fmla="*/ 41 w 1016"/>
                  <a:gd name="T19" fmla="*/ 45 h 1066"/>
                  <a:gd name="T20" fmla="*/ 44 w 1016"/>
                  <a:gd name="T21" fmla="*/ 52 h 1066"/>
                  <a:gd name="T22" fmla="*/ 38 w 1016"/>
                  <a:gd name="T23" fmla="*/ 58 h 1066"/>
                  <a:gd name="T24" fmla="*/ 27 w 1016"/>
                  <a:gd name="T25" fmla="*/ 62 h 1066"/>
                  <a:gd name="T26" fmla="*/ 21 w 1016"/>
                  <a:gd name="T27" fmla="*/ 66 h 1066"/>
                  <a:gd name="T28" fmla="*/ 21 w 1016"/>
                  <a:gd name="T29" fmla="*/ 67 h 1066"/>
                  <a:gd name="T30" fmla="*/ 28 w 1016"/>
                  <a:gd name="T31" fmla="*/ 63 h 1066"/>
                  <a:gd name="T32" fmla="*/ 36 w 1016"/>
                  <a:gd name="T33" fmla="*/ 60 h 1066"/>
                  <a:gd name="T34" fmla="*/ 46 w 1016"/>
                  <a:gd name="T35" fmla="*/ 59 h 1066"/>
                  <a:gd name="T36" fmla="*/ 47 w 1016"/>
                  <a:gd name="T37" fmla="*/ 63 h 1066"/>
                  <a:gd name="T38" fmla="*/ 50 w 1016"/>
                  <a:gd name="T39" fmla="*/ 67 h 1066"/>
                  <a:gd name="T40" fmla="*/ 62 w 1016"/>
                  <a:gd name="T41" fmla="*/ 65 h 1066"/>
                  <a:gd name="T42" fmla="*/ 54 w 1016"/>
                  <a:gd name="T43" fmla="*/ 62 h 1066"/>
                  <a:gd name="T44" fmla="*/ 49 w 1016"/>
                  <a:gd name="T45" fmla="*/ 56 h 1066"/>
                  <a:gd name="T46" fmla="*/ 43 w 1016"/>
                  <a:gd name="T47" fmla="*/ 43 h 1066"/>
                  <a:gd name="T48" fmla="*/ 35 w 1016"/>
                  <a:gd name="T49" fmla="*/ 30 h 1066"/>
                  <a:gd name="T50" fmla="*/ 28 w 1016"/>
                  <a:gd name="T51" fmla="*/ 19 h 1066"/>
                  <a:gd name="T52" fmla="*/ 24 w 1016"/>
                  <a:gd name="T53" fmla="*/ 13 h 1066"/>
                  <a:gd name="T54" fmla="*/ 5 w 1016"/>
                  <a:gd name="T55" fmla="*/ 1 h 1066"/>
                  <a:gd name="T56" fmla="*/ 23 w 1016"/>
                  <a:gd name="T57" fmla="*/ 13 h 1066"/>
                  <a:gd name="T58" fmla="*/ 28 w 1016"/>
                  <a:gd name="T59" fmla="*/ 21 h 1066"/>
                  <a:gd name="T60" fmla="*/ 37 w 1016"/>
                  <a:gd name="T61" fmla="*/ 35 h 1066"/>
                  <a:gd name="T62" fmla="*/ 39 w 1016"/>
                  <a:gd name="T63" fmla="*/ 40 h 1066"/>
                  <a:gd name="T64" fmla="*/ 33 w 1016"/>
                  <a:gd name="T65" fmla="*/ 32 h 1066"/>
                  <a:gd name="T66" fmla="*/ 22 w 1016"/>
                  <a:gd name="T67" fmla="*/ 24 h 1066"/>
                  <a:gd name="T68" fmla="*/ 14 w 1016"/>
                  <a:gd name="T69" fmla="*/ 17 h 1066"/>
                  <a:gd name="T70" fmla="*/ 8 w 1016"/>
                  <a:gd name="T71" fmla="*/ 12 h 1066"/>
                  <a:gd name="T72" fmla="*/ 3 w 1016"/>
                  <a:gd name="T73" fmla="*/ 4 h 1066"/>
                  <a:gd name="T74" fmla="*/ 0 w 1016"/>
                  <a:gd name="T75" fmla="*/ 0 h 10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16" h="1066">
                    <a:moveTo>
                      <a:pt x="3" y="25"/>
                    </a:moveTo>
                    <a:lnTo>
                      <a:pt x="31" y="88"/>
                    </a:lnTo>
                    <a:lnTo>
                      <a:pt x="70" y="151"/>
                    </a:lnTo>
                    <a:lnTo>
                      <a:pt x="114" y="226"/>
                    </a:lnTo>
                    <a:lnTo>
                      <a:pt x="142" y="276"/>
                    </a:lnTo>
                    <a:lnTo>
                      <a:pt x="168" y="347"/>
                    </a:lnTo>
                    <a:lnTo>
                      <a:pt x="196" y="415"/>
                    </a:lnTo>
                    <a:lnTo>
                      <a:pt x="230" y="530"/>
                    </a:lnTo>
                    <a:lnTo>
                      <a:pt x="189" y="383"/>
                    </a:lnTo>
                    <a:lnTo>
                      <a:pt x="157" y="276"/>
                    </a:lnTo>
                    <a:lnTo>
                      <a:pt x="129" y="198"/>
                    </a:lnTo>
                    <a:lnTo>
                      <a:pt x="217" y="296"/>
                    </a:lnTo>
                    <a:lnTo>
                      <a:pt x="284" y="360"/>
                    </a:lnTo>
                    <a:lnTo>
                      <a:pt x="346" y="407"/>
                    </a:lnTo>
                    <a:lnTo>
                      <a:pt x="418" y="454"/>
                    </a:lnTo>
                    <a:lnTo>
                      <a:pt x="477" y="497"/>
                    </a:lnTo>
                    <a:lnTo>
                      <a:pt x="532" y="543"/>
                    </a:lnTo>
                    <a:lnTo>
                      <a:pt x="568" y="590"/>
                    </a:lnTo>
                    <a:lnTo>
                      <a:pt x="617" y="655"/>
                    </a:lnTo>
                    <a:lnTo>
                      <a:pt x="647" y="709"/>
                    </a:lnTo>
                    <a:lnTo>
                      <a:pt x="679" y="775"/>
                    </a:lnTo>
                    <a:lnTo>
                      <a:pt x="697" y="830"/>
                    </a:lnTo>
                    <a:lnTo>
                      <a:pt x="710" y="901"/>
                    </a:lnTo>
                    <a:lnTo>
                      <a:pt x="603" y="925"/>
                    </a:lnTo>
                    <a:lnTo>
                      <a:pt x="516" y="950"/>
                    </a:lnTo>
                    <a:lnTo>
                      <a:pt x="429" y="982"/>
                    </a:lnTo>
                    <a:lnTo>
                      <a:pt x="366" y="1015"/>
                    </a:lnTo>
                    <a:lnTo>
                      <a:pt x="326" y="1043"/>
                    </a:lnTo>
                    <a:lnTo>
                      <a:pt x="295" y="1066"/>
                    </a:lnTo>
                    <a:lnTo>
                      <a:pt x="326" y="1066"/>
                    </a:lnTo>
                    <a:lnTo>
                      <a:pt x="369" y="1040"/>
                    </a:lnTo>
                    <a:lnTo>
                      <a:pt x="434" y="1004"/>
                    </a:lnTo>
                    <a:lnTo>
                      <a:pt x="503" y="982"/>
                    </a:lnTo>
                    <a:lnTo>
                      <a:pt x="572" y="959"/>
                    </a:lnTo>
                    <a:lnTo>
                      <a:pt x="668" y="940"/>
                    </a:lnTo>
                    <a:lnTo>
                      <a:pt x="722" y="930"/>
                    </a:lnTo>
                    <a:lnTo>
                      <a:pt x="735" y="964"/>
                    </a:lnTo>
                    <a:lnTo>
                      <a:pt x="750" y="1004"/>
                    </a:lnTo>
                    <a:lnTo>
                      <a:pt x="773" y="1043"/>
                    </a:lnTo>
                    <a:lnTo>
                      <a:pt x="789" y="1066"/>
                    </a:lnTo>
                    <a:lnTo>
                      <a:pt x="1016" y="1066"/>
                    </a:lnTo>
                    <a:lnTo>
                      <a:pt x="980" y="1040"/>
                    </a:lnTo>
                    <a:lnTo>
                      <a:pt x="931" y="1022"/>
                    </a:lnTo>
                    <a:lnTo>
                      <a:pt x="859" y="982"/>
                    </a:lnTo>
                    <a:lnTo>
                      <a:pt x="817" y="948"/>
                    </a:lnTo>
                    <a:lnTo>
                      <a:pt x="779" y="894"/>
                    </a:lnTo>
                    <a:lnTo>
                      <a:pt x="735" y="821"/>
                    </a:lnTo>
                    <a:lnTo>
                      <a:pt x="673" y="677"/>
                    </a:lnTo>
                    <a:lnTo>
                      <a:pt x="612" y="574"/>
                    </a:lnTo>
                    <a:lnTo>
                      <a:pt x="559" y="479"/>
                    </a:lnTo>
                    <a:lnTo>
                      <a:pt x="508" y="397"/>
                    </a:lnTo>
                    <a:lnTo>
                      <a:pt x="446" y="301"/>
                    </a:lnTo>
                    <a:lnTo>
                      <a:pt x="369" y="301"/>
                    </a:lnTo>
                    <a:lnTo>
                      <a:pt x="369" y="193"/>
                    </a:lnTo>
                    <a:lnTo>
                      <a:pt x="297" y="159"/>
                    </a:lnTo>
                    <a:lnTo>
                      <a:pt x="75" y="12"/>
                    </a:lnTo>
                    <a:lnTo>
                      <a:pt x="284" y="159"/>
                    </a:lnTo>
                    <a:lnTo>
                      <a:pt x="359" y="198"/>
                    </a:lnTo>
                    <a:lnTo>
                      <a:pt x="359" y="309"/>
                    </a:lnTo>
                    <a:lnTo>
                      <a:pt x="444" y="327"/>
                    </a:lnTo>
                    <a:lnTo>
                      <a:pt x="547" y="482"/>
                    </a:lnTo>
                    <a:lnTo>
                      <a:pt x="583" y="548"/>
                    </a:lnTo>
                    <a:lnTo>
                      <a:pt x="608" y="600"/>
                    </a:lnTo>
                    <a:lnTo>
                      <a:pt x="624" y="636"/>
                    </a:lnTo>
                    <a:lnTo>
                      <a:pt x="573" y="566"/>
                    </a:lnTo>
                    <a:lnTo>
                      <a:pt x="516" y="505"/>
                    </a:lnTo>
                    <a:lnTo>
                      <a:pt x="457" y="451"/>
                    </a:lnTo>
                    <a:lnTo>
                      <a:pt x="351" y="371"/>
                    </a:lnTo>
                    <a:lnTo>
                      <a:pt x="281" y="320"/>
                    </a:lnTo>
                    <a:lnTo>
                      <a:pt x="217" y="268"/>
                    </a:lnTo>
                    <a:lnTo>
                      <a:pt x="170" y="222"/>
                    </a:lnTo>
                    <a:lnTo>
                      <a:pt x="122" y="180"/>
                    </a:lnTo>
                    <a:lnTo>
                      <a:pt x="91" y="124"/>
                    </a:lnTo>
                    <a:lnTo>
                      <a:pt x="44" y="62"/>
                    </a:lnTo>
                    <a:lnTo>
                      <a:pt x="19" y="28"/>
                    </a:lnTo>
                    <a:lnTo>
                      <a:pt x="0" y="0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" name="Freeform 118"/>
              <p:cNvSpPr>
                <a:spLocks/>
              </p:cNvSpPr>
              <p:nvPr/>
            </p:nvSpPr>
            <p:spPr bwMode="auto">
              <a:xfrm>
                <a:off x="4344" y="1745"/>
                <a:ext cx="510" cy="555"/>
              </a:xfrm>
              <a:custGeom>
                <a:avLst/>
                <a:gdLst>
                  <a:gd name="T0" fmla="*/ 4 w 1022"/>
                  <a:gd name="T1" fmla="*/ 5 h 1110"/>
                  <a:gd name="T2" fmla="*/ 13 w 1022"/>
                  <a:gd name="T3" fmla="*/ 4 h 1110"/>
                  <a:gd name="T4" fmla="*/ 23 w 1022"/>
                  <a:gd name="T5" fmla="*/ 2 h 1110"/>
                  <a:gd name="T6" fmla="*/ 32 w 1022"/>
                  <a:gd name="T7" fmla="*/ 3 h 1110"/>
                  <a:gd name="T8" fmla="*/ 40 w 1022"/>
                  <a:gd name="T9" fmla="*/ 13 h 1110"/>
                  <a:gd name="T10" fmla="*/ 48 w 1022"/>
                  <a:gd name="T11" fmla="*/ 26 h 1110"/>
                  <a:gd name="T12" fmla="*/ 52 w 1022"/>
                  <a:gd name="T13" fmla="*/ 33 h 1110"/>
                  <a:gd name="T14" fmla="*/ 56 w 1022"/>
                  <a:gd name="T15" fmla="*/ 37 h 1110"/>
                  <a:gd name="T16" fmla="*/ 59 w 1022"/>
                  <a:gd name="T17" fmla="*/ 41 h 1110"/>
                  <a:gd name="T18" fmla="*/ 60 w 1022"/>
                  <a:gd name="T19" fmla="*/ 44 h 1110"/>
                  <a:gd name="T20" fmla="*/ 61 w 1022"/>
                  <a:gd name="T21" fmla="*/ 49 h 1110"/>
                  <a:gd name="T22" fmla="*/ 62 w 1022"/>
                  <a:gd name="T23" fmla="*/ 53 h 1110"/>
                  <a:gd name="T24" fmla="*/ 63 w 1022"/>
                  <a:gd name="T25" fmla="*/ 56 h 1110"/>
                  <a:gd name="T26" fmla="*/ 63 w 1022"/>
                  <a:gd name="T27" fmla="*/ 59 h 1110"/>
                  <a:gd name="T28" fmla="*/ 63 w 1022"/>
                  <a:gd name="T29" fmla="*/ 58 h 1110"/>
                  <a:gd name="T30" fmla="*/ 61 w 1022"/>
                  <a:gd name="T31" fmla="*/ 57 h 1110"/>
                  <a:gd name="T32" fmla="*/ 56 w 1022"/>
                  <a:gd name="T33" fmla="*/ 58 h 1110"/>
                  <a:gd name="T34" fmla="*/ 52 w 1022"/>
                  <a:gd name="T35" fmla="*/ 60 h 1110"/>
                  <a:gd name="T36" fmla="*/ 50 w 1022"/>
                  <a:gd name="T37" fmla="*/ 62 h 1110"/>
                  <a:gd name="T38" fmla="*/ 51 w 1022"/>
                  <a:gd name="T39" fmla="*/ 66 h 1110"/>
                  <a:gd name="T40" fmla="*/ 53 w 1022"/>
                  <a:gd name="T41" fmla="*/ 64 h 1110"/>
                  <a:gd name="T42" fmla="*/ 55 w 1022"/>
                  <a:gd name="T43" fmla="*/ 61 h 1110"/>
                  <a:gd name="T44" fmla="*/ 58 w 1022"/>
                  <a:gd name="T45" fmla="*/ 60 h 1110"/>
                  <a:gd name="T46" fmla="*/ 57 w 1022"/>
                  <a:gd name="T47" fmla="*/ 61 h 1110"/>
                  <a:gd name="T48" fmla="*/ 54 w 1022"/>
                  <a:gd name="T49" fmla="*/ 63 h 1110"/>
                  <a:gd name="T50" fmla="*/ 56 w 1022"/>
                  <a:gd name="T51" fmla="*/ 66 h 1110"/>
                  <a:gd name="T52" fmla="*/ 56 w 1022"/>
                  <a:gd name="T53" fmla="*/ 70 h 1110"/>
                  <a:gd name="T54" fmla="*/ 49 w 1022"/>
                  <a:gd name="T55" fmla="*/ 66 h 1110"/>
                  <a:gd name="T56" fmla="*/ 44 w 1022"/>
                  <a:gd name="T57" fmla="*/ 59 h 1110"/>
                  <a:gd name="T58" fmla="*/ 41 w 1022"/>
                  <a:gd name="T59" fmla="*/ 52 h 1110"/>
                  <a:gd name="T60" fmla="*/ 41 w 1022"/>
                  <a:gd name="T61" fmla="*/ 45 h 1110"/>
                  <a:gd name="T62" fmla="*/ 43 w 1022"/>
                  <a:gd name="T63" fmla="*/ 53 h 1110"/>
                  <a:gd name="T64" fmla="*/ 46 w 1022"/>
                  <a:gd name="T65" fmla="*/ 59 h 1110"/>
                  <a:gd name="T66" fmla="*/ 49 w 1022"/>
                  <a:gd name="T67" fmla="*/ 63 h 1110"/>
                  <a:gd name="T68" fmla="*/ 51 w 1022"/>
                  <a:gd name="T69" fmla="*/ 60 h 1110"/>
                  <a:gd name="T70" fmla="*/ 55 w 1022"/>
                  <a:gd name="T71" fmla="*/ 57 h 1110"/>
                  <a:gd name="T72" fmla="*/ 61 w 1022"/>
                  <a:gd name="T73" fmla="*/ 56 h 1110"/>
                  <a:gd name="T74" fmla="*/ 60 w 1022"/>
                  <a:gd name="T75" fmla="*/ 51 h 1110"/>
                  <a:gd name="T76" fmla="*/ 58 w 1022"/>
                  <a:gd name="T77" fmla="*/ 45 h 1110"/>
                  <a:gd name="T78" fmla="*/ 55 w 1022"/>
                  <a:gd name="T79" fmla="*/ 42 h 1110"/>
                  <a:gd name="T80" fmla="*/ 49 w 1022"/>
                  <a:gd name="T81" fmla="*/ 42 h 1110"/>
                  <a:gd name="T82" fmla="*/ 42 w 1022"/>
                  <a:gd name="T83" fmla="*/ 44 h 1110"/>
                  <a:gd name="T84" fmla="*/ 47 w 1022"/>
                  <a:gd name="T85" fmla="*/ 41 h 1110"/>
                  <a:gd name="T86" fmla="*/ 52 w 1022"/>
                  <a:gd name="T87" fmla="*/ 39 h 1110"/>
                  <a:gd name="T88" fmla="*/ 52 w 1022"/>
                  <a:gd name="T89" fmla="*/ 37 h 1110"/>
                  <a:gd name="T90" fmla="*/ 49 w 1022"/>
                  <a:gd name="T91" fmla="*/ 35 h 1110"/>
                  <a:gd name="T92" fmla="*/ 44 w 1022"/>
                  <a:gd name="T93" fmla="*/ 35 h 1110"/>
                  <a:gd name="T94" fmla="*/ 40 w 1022"/>
                  <a:gd name="T95" fmla="*/ 36 h 1110"/>
                  <a:gd name="T96" fmla="*/ 40 w 1022"/>
                  <a:gd name="T97" fmla="*/ 40 h 1110"/>
                  <a:gd name="T98" fmla="*/ 37 w 1022"/>
                  <a:gd name="T99" fmla="*/ 34 h 1110"/>
                  <a:gd name="T100" fmla="*/ 35 w 1022"/>
                  <a:gd name="T101" fmla="*/ 26 h 1110"/>
                  <a:gd name="T102" fmla="*/ 35 w 1022"/>
                  <a:gd name="T103" fmla="*/ 15 h 1110"/>
                  <a:gd name="T104" fmla="*/ 35 w 1022"/>
                  <a:gd name="T105" fmla="*/ 19 h 1110"/>
                  <a:gd name="T106" fmla="*/ 37 w 1022"/>
                  <a:gd name="T107" fmla="*/ 29 h 1110"/>
                  <a:gd name="T108" fmla="*/ 39 w 1022"/>
                  <a:gd name="T109" fmla="*/ 36 h 1110"/>
                  <a:gd name="T110" fmla="*/ 44 w 1022"/>
                  <a:gd name="T111" fmla="*/ 30 h 1110"/>
                  <a:gd name="T112" fmla="*/ 43 w 1022"/>
                  <a:gd name="T113" fmla="*/ 18 h 1110"/>
                  <a:gd name="T114" fmla="*/ 36 w 1022"/>
                  <a:gd name="T115" fmla="*/ 7 h 1110"/>
                  <a:gd name="T116" fmla="*/ 27 w 1022"/>
                  <a:gd name="T117" fmla="*/ 2 h 1110"/>
                  <a:gd name="T118" fmla="*/ 13 w 1022"/>
                  <a:gd name="T119" fmla="*/ 5 h 1110"/>
                  <a:gd name="T120" fmla="*/ 4 w 1022"/>
                  <a:gd name="T121" fmla="*/ 6 h 11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022" h="1110">
                    <a:moveTo>
                      <a:pt x="0" y="72"/>
                    </a:moveTo>
                    <a:lnTo>
                      <a:pt x="64" y="75"/>
                    </a:lnTo>
                    <a:lnTo>
                      <a:pt x="139" y="67"/>
                    </a:lnTo>
                    <a:lnTo>
                      <a:pt x="223" y="56"/>
                    </a:lnTo>
                    <a:lnTo>
                      <a:pt x="312" y="41"/>
                    </a:lnTo>
                    <a:lnTo>
                      <a:pt x="383" y="21"/>
                    </a:lnTo>
                    <a:lnTo>
                      <a:pt x="446" y="0"/>
                    </a:lnTo>
                    <a:lnTo>
                      <a:pt x="520" y="41"/>
                    </a:lnTo>
                    <a:lnTo>
                      <a:pt x="589" y="106"/>
                    </a:lnTo>
                    <a:lnTo>
                      <a:pt x="656" y="196"/>
                    </a:lnTo>
                    <a:lnTo>
                      <a:pt x="714" y="294"/>
                    </a:lnTo>
                    <a:lnTo>
                      <a:pt x="777" y="410"/>
                    </a:lnTo>
                    <a:lnTo>
                      <a:pt x="812" y="469"/>
                    </a:lnTo>
                    <a:lnTo>
                      <a:pt x="845" y="520"/>
                    </a:lnTo>
                    <a:lnTo>
                      <a:pt x="876" y="561"/>
                    </a:lnTo>
                    <a:lnTo>
                      <a:pt x="907" y="592"/>
                    </a:lnTo>
                    <a:lnTo>
                      <a:pt x="940" y="624"/>
                    </a:lnTo>
                    <a:lnTo>
                      <a:pt x="955" y="644"/>
                    </a:lnTo>
                    <a:lnTo>
                      <a:pt x="966" y="665"/>
                    </a:lnTo>
                    <a:lnTo>
                      <a:pt x="971" y="695"/>
                    </a:lnTo>
                    <a:lnTo>
                      <a:pt x="978" y="735"/>
                    </a:lnTo>
                    <a:lnTo>
                      <a:pt x="981" y="783"/>
                    </a:lnTo>
                    <a:lnTo>
                      <a:pt x="987" y="811"/>
                    </a:lnTo>
                    <a:lnTo>
                      <a:pt x="994" y="845"/>
                    </a:lnTo>
                    <a:lnTo>
                      <a:pt x="1002" y="865"/>
                    </a:lnTo>
                    <a:lnTo>
                      <a:pt x="1010" y="887"/>
                    </a:lnTo>
                    <a:lnTo>
                      <a:pt x="1018" y="909"/>
                    </a:lnTo>
                    <a:lnTo>
                      <a:pt x="1022" y="930"/>
                    </a:lnTo>
                    <a:lnTo>
                      <a:pt x="1018" y="950"/>
                    </a:lnTo>
                    <a:lnTo>
                      <a:pt x="1015" y="923"/>
                    </a:lnTo>
                    <a:lnTo>
                      <a:pt x="1004" y="909"/>
                    </a:lnTo>
                    <a:lnTo>
                      <a:pt x="981" y="900"/>
                    </a:lnTo>
                    <a:lnTo>
                      <a:pt x="945" y="900"/>
                    </a:lnTo>
                    <a:lnTo>
                      <a:pt x="899" y="914"/>
                    </a:lnTo>
                    <a:lnTo>
                      <a:pt x="853" y="930"/>
                    </a:lnTo>
                    <a:lnTo>
                      <a:pt x="834" y="948"/>
                    </a:lnTo>
                    <a:lnTo>
                      <a:pt x="819" y="967"/>
                    </a:lnTo>
                    <a:lnTo>
                      <a:pt x="814" y="989"/>
                    </a:lnTo>
                    <a:lnTo>
                      <a:pt x="814" y="1020"/>
                    </a:lnTo>
                    <a:lnTo>
                      <a:pt x="819" y="1044"/>
                    </a:lnTo>
                    <a:lnTo>
                      <a:pt x="852" y="1066"/>
                    </a:lnTo>
                    <a:lnTo>
                      <a:pt x="852" y="1020"/>
                    </a:lnTo>
                    <a:lnTo>
                      <a:pt x="861" y="992"/>
                    </a:lnTo>
                    <a:lnTo>
                      <a:pt x="881" y="972"/>
                    </a:lnTo>
                    <a:lnTo>
                      <a:pt x="907" y="959"/>
                    </a:lnTo>
                    <a:lnTo>
                      <a:pt x="935" y="954"/>
                    </a:lnTo>
                    <a:lnTo>
                      <a:pt x="963" y="954"/>
                    </a:lnTo>
                    <a:lnTo>
                      <a:pt x="915" y="964"/>
                    </a:lnTo>
                    <a:lnTo>
                      <a:pt x="886" y="987"/>
                    </a:lnTo>
                    <a:lnTo>
                      <a:pt x="876" y="1008"/>
                    </a:lnTo>
                    <a:lnTo>
                      <a:pt x="873" y="1026"/>
                    </a:lnTo>
                    <a:lnTo>
                      <a:pt x="899" y="1054"/>
                    </a:lnTo>
                    <a:lnTo>
                      <a:pt x="907" y="1077"/>
                    </a:lnTo>
                    <a:lnTo>
                      <a:pt x="901" y="1110"/>
                    </a:lnTo>
                    <a:lnTo>
                      <a:pt x="852" y="1095"/>
                    </a:lnTo>
                    <a:lnTo>
                      <a:pt x="785" y="1056"/>
                    </a:lnTo>
                    <a:lnTo>
                      <a:pt x="742" y="1000"/>
                    </a:lnTo>
                    <a:lnTo>
                      <a:pt x="708" y="938"/>
                    </a:lnTo>
                    <a:lnTo>
                      <a:pt x="683" y="878"/>
                    </a:lnTo>
                    <a:lnTo>
                      <a:pt x="669" y="817"/>
                    </a:lnTo>
                    <a:lnTo>
                      <a:pt x="664" y="757"/>
                    </a:lnTo>
                    <a:lnTo>
                      <a:pt x="664" y="716"/>
                    </a:lnTo>
                    <a:lnTo>
                      <a:pt x="678" y="780"/>
                    </a:lnTo>
                    <a:lnTo>
                      <a:pt x="698" y="838"/>
                    </a:lnTo>
                    <a:lnTo>
                      <a:pt x="723" y="891"/>
                    </a:lnTo>
                    <a:lnTo>
                      <a:pt x="747" y="938"/>
                    </a:lnTo>
                    <a:lnTo>
                      <a:pt x="773" y="974"/>
                    </a:lnTo>
                    <a:lnTo>
                      <a:pt x="794" y="1005"/>
                    </a:lnTo>
                    <a:lnTo>
                      <a:pt x="803" y="972"/>
                    </a:lnTo>
                    <a:lnTo>
                      <a:pt x="819" y="945"/>
                    </a:lnTo>
                    <a:lnTo>
                      <a:pt x="852" y="917"/>
                    </a:lnTo>
                    <a:lnTo>
                      <a:pt x="893" y="900"/>
                    </a:lnTo>
                    <a:lnTo>
                      <a:pt x="937" y="891"/>
                    </a:lnTo>
                    <a:lnTo>
                      <a:pt x="981" y="886"/>
                    </a:lnTo>
                    <a:lnTo>
                      <a:pt x="971" y="845"/>
                    </a:lnTo>
                    <a:lnTo>
                      <a:pt x="963" y="809"/>
                    </a:lnTo>
                    <a:lnTo>
                      <a:pt x="951" y="747"/>
                    </a:lnTo>
                    <a:lnTo>
                      <a:pt x="937" y="709"/>
                    </a:lnTo>
                    <a:lnTo>
                      <a:pt x="915" y="685"/>
                    </a:lnTo>
                    <a:lnTo>
                      <a:pt x="884" y="668"/>
                    </a:lnTo>
                    <a:lnTo>
                      <a:pt x="840" y="660"/>
                    </a:lnTo>
                    <a:lnTo>
                      <a:pt x="794" y="664"/>
                    </a:lnTo>
                    <a:lnTo>
                      <a:pt x="754" y="672"/>
                    </a:lnTo>
                    <a:lnTo>
                      <a:pt x="688" y="699"/>
                    </a:lnTo>
                    <a:lnTo>
                      <a:pt x="729" y="664"/>
                    </a:lnTo>
                    <a:lnTo>
                      <a:pt x="763" y="644"/>
                    </a:lnTo>
                    <a:lnTo>
                      <a:pt x="806" y="626"/>
                    </a:lnTo>
                    <a:lnTo>
                      <a:pt x="847" y="621"/>
                    </a:lnTo>
                    <a:lnTo>
                      <a:pt x="871" y="621"/>
                    </a:lnTo>
                    <a:lnTo>
                      <a:pt x="845" y="585"/>
                    </a:lnTo>
                    <a:lnTo>
                      <a:pt x="819" y="561"/>
                    </a:lnTo>
                    <a:lnTo>
                      <a:pt x="794" y="554"/>
                    </a:lnTo>
                    <a:lnTo>
                      <a:pt x="759" y="551"/>
                    </a:lnTo>
                    <a:lnTo>
                      <a:pt x="705" y="554"/>
                    </a:lnTo>
                    <a:lnTo>
                      <a:pt x="669" y="562"/>
                    </a:lnTo>
                    <a:lnTo>
                      <a:pt x="647" y="574"/>
                    </a:lnTo>
                    <a:lnTo>
                      <a:pt x="628" y="592"/>
                    </a:lnTo>
                    <a:lnTo>
                      <a:pt x="641" y="639"/>
                    </a:lnTo>
                    <a:lnTo>
                      <a:pt x="618" y="587"/>
                    </a:lnTo>
                    <a:lnTo>
                      <a:pt x="593" y="534"/>
                    </a:lnTo>
                    <a:lnTo>
                      <a:pt x="580" y="479"/>
                    </a:lnTo>
                    <a:lnTo>
                      <a:pt x="571" y="410"/>
                    </a:lnTo>
                    <a:lnTo>
                      <a:pt x="566" y="325"/>
                    </a:lnTo>
                    <a:lnTo>
                      <a:pt x="562" y="230"/>
                    </a:lnTo>
                    <a:lnTo>
                      <a:pt x="562" y="159"/>
                    </a:lnTo>
                    <a:lnTo>
                      <a:pt x="569" y="289"/>
                    </a:lnTo>
                    <a:lnTo>
                      <a:pt x="585" y="371"/>
                    </a:lnTo>
                    <a:lnTo>
                      <a:pt x="603" y="456"/>
                    </a:lnTo>
                    <a:lnTo>
                      <a:pt x="618" y="515"/>
                    </a:lnTo>
                    <a:lnTo>
                      <a:pt x="628" y="565"/>
                    </a:lnTo>
                    <a:lnTo>
                      <a:pt x="669" y="515"/>
                    </a:lnTo>
                    <a:lnTo>
                      <a:pt x="714" y="479"/>
                    </a:lnTo>
                    <a:lnTo>
                      <a:pt x="781" y="454"/>
                    </a:lnTo>
                    <a:lnTo>
                      <a:pt x="692" y="276"/>
                    </a:lnTo>
                    <a:lnTo>
                      <a:pt x="628" y="175"/>
                    </a:lnTo>
                    <a:lnTo>
                      <a:pt x="579" y="108"/>
                    </a:lnTo>
                    <a:lnTo>
                      <a:pt x="507" y="52"/>
                    </a:lnTo>
                    <a:lnTo>
                      <a:pt x="446" y="20"/>
                    </a:lnTo>
                    <a:lnTo>
                      <a:pt x="360" y="41"/>
                    </a:lnTo>
                    <a:lnTo>
                      <a:pt x="211" y="69"/>
                    </a:lnTo>
                    <a:lnTo>
                      <a:pt x="111" y="82"/>
                    </a:lnTo>
                    <a:lnTo>
                      <a:pt x="66" y="8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" name="Freeform 119"/>
              <p:cNvSpPr>
                <a:spLocks/>
              </p:cNvSpPr>
              <p:nvPr/>
            </p:nvSpPr>
            <p:spPr bwMode="auto">
              <a:xfrm>
                <a:off x="4545" y="2075"/>
                <a:ext cx="45" cy="107"/>
              </a:xfrm>
              <a:custGeom>
                <a:avLst/>
                <a:gdLst>
                  <a:gd name="T0" fmla="*/ 4 w 92"/>
                  <a:gd name="T1" fmla="*/ 0 h 214"/>
                  <a:gd name="T2" fmla="*/ 4 w 92"/>
                  <a:gd name="T3" fmla="*/ 2 h 214"/>
                  <a:gd name="T4" fmla="*/ 3 w 92"/>
                  <a:gd name="T5" fmla="*/ 4 h 214"/>
                  <a:gd name="T6" fmla="*/ 2 w 92"/>
                  <a:gd name="T7" fmla="*/ 5 h 214"/>
                  <a:gd name="T8" fmla="*/ 0 w 92"/>
                  <a:gd name="T9" fmla="*/ 7 h 214"/>
                  <a:gd name="T10" fmla="*/ 0 w 92"/>
                  <a:gd name="T11" fmla="*/ 11 h 214"/>
                  <a:gd name="T12" fmla="*/ 0 w 92"/>
                  <a:gd name="T13" fmla="*/ 12 h 214"/>
                  <a:gd name="T14" fmla="*/ 0 w 92"/>
                  <a:gd name="T15" fmla="*/ 13 h 214"/>
                  <a:gd name="T16" fmla="*/ 0 w 92"/>
                  <a:gd name="T17" fmla="*/ 14 h 214"/>
                  <a:gd name="T18" fmla="*/ 1 w 92"/>
                  <a:gd name="T19" fmla="*/ 14 h 214"/>
                  <a:gd name="T20" fmla="*/ 2 w 92"/>
                  <a:gd name="T21" fmla="*/ 14 h 214"/>
                  <a:gd name="T22" fmla="*/ 2 w 92"/>
                  <a:gd name="T23" fmla="*/ 13 h 214"/>
                  <a:gd name="T24" fmla="*/ 2 w 92"/>
                  <a:gd name="T25" fmla="*/ 12 h 214"/>
                  <a:gd name="T26" fmla="*/ 1 w 92"/>
                  <a:gd name="T27" fmla="*/ 11 h 214"/>
                  <a:gd name="T28" fmla="*/ 1 w 92"/>
                  <a:gd name="T29" fmla="*/ 9 h 214"/>
                  <a:gd name="T30" fmla="*/ 1 w 92"/>
                  <a:gd name="T31" fmla="*/ 8 h 214"/>
                  <a:gd name="T32" fmla="*/ 2 w 92"/>
                  <a:gd name="T33" fmla="*/ 7 h 214"/>
                  <a:gd name="T34" fmla="*/ 3 w 92"/>
                  <a:gd name="T35" fmla="*/ 5 h 214"/>
                  <a:gd name="T36" fmla="*/ 4 w 92"/>
                  <a:gd name="T37" fmla="*/ 3 h 214"/>
                  <a:gd name="T38" fmla="*/ 5 w 92"/>
                  <a:gd name="T39" fmla="*/ 2 h 214"/>
                  <a:gd name="T40" fmla="*/ 4 w 92"/>
                  <a:gd name="T41" fmla="*/ 0 h 2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2" h="214">
                    <a:moveTo>
                      <a:pt x="69" y="0"/>
                    </a:moveTo>
                    <a:lnTo>
                      <a:pt x="66" y="25"/>
                    </a:lnTo>
                    <a:lnTo>
                      <a:pt x="53" y="49"/>
                    </a:lnTo>
                    <a:lnTo>
                      <a:pt x="35" y="72"/>
                    </a:lnTo>
                    <a:lnTo>
                      <a:pt x="13" y="111"/>
                    </a:lnTo>
                    <a:lnTo>
                      <a:pt x="0" y="162"/>
                    </a:lnTo>
                    <a:lnTo>
                      <a:pt x="0" y="190"/>
                    </a:lnTo>
                    <a:lnTo>
                      <a:pt x="4" y="206"/>
                    </a:lnTo>
                    <a:lnTo>
                      <a:pt x="10" y="211"/>
                    </a:lnTo>
                    <a:lnTo>
                      <a:pt x="25" y="214"/>
                    </a:lnTo>
                    <a:lnTo>
                      <a:pt x="33" y="209"/>
                    </a:lnTo>
                    <a:lnTo>
                      <a:pt x="35" y="200"/>
                    </a:lnTo>
                    <a:lnTo>
                      <a:pt x="35" y="187"/>
                    </a:lnTo>
                    <a:lnTo>
                      <a:pt x="30" y="169"/>
                    </a:lnTo>
                    <a:lnTo>
                      <a:pt x="25" y="144"/>
                    </a:lnTo>
                    <a:lnTo>
                      <a:pt x="28" y="123"/>
                    </a:lnTo>
                    <a:lnTo>
                      <a:pt x="35" y="103"/>
                    </a:lnTo>
                    <a:lnTo>
                      <a:pt x="59" y="71"/>
                    </a:lnTo>
                    <a:lnTo>
                      <a:pt x="75" y="44"/>
                    </a:lnTo>
                    <a:lnTo>
                      <a:pt x="92" y="2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" name="Freeform 120"/>
              <p:cNvSpPr>
                <a:spLocks/>
              </p:cNvSpPr>
              <p:nvPr/>
            </p:nvSpPr>
            <p:spPr bwMode="auto">
              <a:xfrm>
                <a:off x="4793" y="2229"/>
                <a:ext cx="198" cy="133"/>
              </a:xfrm>
              <a:custGeom>
                <a:avLst/>
                <a:gdLst>
                  <a:gd name="T0" fmla="*/ 2 w 396"/>
                  <a:gd name="T1" fmla="*/ 10 h 267"/>
                  <a:gd name="T2" fmla="*/ 4 w 396"/>
                  <a:gd name="T3" fmla="*/ 13 h 267"/>
                  <a:gd name="T4" fmla="*/ 6 w 396"/>
                  <a:gd name="T5" fmla="*/ 15 h 267"/>
                  <a:gd name="T6" fmla="*/ 7 w 396"/>
                  <a:gd name="T7" fmla="*/ 13 h 267"/>
                  <a:gd name="T8" fmla="*/ 7 w 396"/>
                  <a:gd name="T9" fmla="*/ 10 h 267"/>
                  <a:gd name="T10" fmla="*/ 5 w 396"/>
                  <a:gd name="T11" fmla="*/ 7 h 267"/>
                  <a:gd name="T12" fmla="*/ 9 w 396"/>
                  <a:gd name="T13" fmla="*/ 9 h 267"/>
                  <a:gd name="T14" fmla="*/ 12 w 396"/>
                  <a:gd name="T15" fmla="*/ 9 h 267"/>
                  <a:gd name="T16" fmla="*/ 15 w 396"/>
                  <a:gd name="T17" fmla="*/ 11 h 267"/>
                  <a:gd name="T18" fmla="*/ 19 w 396"/>
                  <a:gd name="T19" fmla="*/ 14 h 267"/>
                  <a:gd name="T20" fmla="*/ 21 w 396"/>
                  <a:gd name="T21" fmla="*/ 15 h 267"/>
                  <a:gd name="T22" fmla="*/ 23 w 396"/>
                  <a:gd name="T23" fmla="*/ 16 h 267"/>
                  <a:gd name="T24" fmla="*/ 24 w 396"/>
                  <a:gd name="T25" fmla="*/ 16 h 267"/>
                  <a:gd name="T26" fmla="*/ 25 w 396"/>
                  <a:gd name="T27" fmla="*/ 15 h 267"/>
                  <a:gd name="T28" fmla="*/ 23 w 396"/>
                  <a:gd name="T29" fmla="*/ 12 h 267"/>
                  <a:gd name="T30" fmla="*/ 21 w 396"/>
                  <a:gd name="T31" fmla="*/ 6 h 267"/>
                  <a:gd name="T32" fmla="*/ 19 w 396"/>
                  <a:gd name="T33" fmla="*/ 4 h 267"/>
                  <a:gd name="T34" fmla="*/ 14 w 396"/>
                  <a:gd name="T35" fmla="*/ 2 h 267"/>
                  <a:gd name="T36" fmla="*/ 8 w 396"/>
                  <a:gd name="T37" fmla="*/ 0 h 267"/>
                  <a:gd name="T38" fmla="*/ 19 w 396"/>
                  <a:gd name="T39" fmla="*/ 4 h 267"/>
                  <a:gd name="T40" fmla="*/ 20 w 396"/>
                  <a:gd name="T41" fmla="*/ 6 h 267"/>
                  <a:gd name="T42" fmla="*/ 22 w 396"/>
                  <a:gd name="T43" fmla="*/ 12 h 267"/>
                  <a:gd name="T44" fmla="*/ 23 w 396"/>
                  <a:gd name="T45" fmla="*/ 14 h 267"/>
                  <a:gd name="T46" fmla="*/ 24 w 396"/>
                  <a:gd name="T47" fmla="*/ 15 h 267"/>
                  <a:gd name="T48" fmla="*/ 24 w 396"/>
                  <a:gd name="T49" fmla="*/ 16 h 267"/>
                  <a:gd name="T50" fmla="*/ 22 w 396"/>
                  <a:gd name="T51" fmla="*/ 15 h 267"/>
                  <a:gd name="T52" fmla="*/ 20 w 396"/>
                  <a:gd name="T53" fmla="*/ 12 h 267"/>
                  <a:gd name="T54" fmla="*/ 19 w 396"/>
                  <a:gd name="T55" fmla="*/ 8 h 267"/>
                  <a:gd name="T56" fmla="*/ 15 w 396"/>
                  <a:gd name="T57" fmla="*/ 6 h 267"/>
                  <a:gd name="T58" fmla="*/ 12 w 396"/>
                  <a:gd name="T59" fmla="*/ 4 h 267"/>
                  <a:gd name="T60" fmla="*/ 15 w 396"/>
                  <a:gd name="T61" fmla="*/ 6 h 267"/>
                  <a:gd name="T62" fmla="*/ 18 w 396"/>
                  <a:gd name="T63" fmla="*/ 8 h 267"/>
                  <a:gd name="T64" fmla="*/ 19 w 396"/>
                  <a:gd name="T65" fmla="*/ 11 h 267"/>
                  <a:gd name="T66" fmla="*/ 21 w 396"/>
                  <a:gd name="T67" fmla="*/ 14 h 267"/>
                  <a:gd name="T68" fmla="*/ 20 w 396"/>
                  <a:gd name="T69" fmla="*/ 14 h 267"/>
                  <a:gd name="T70" fmla="*/ 18 w 396"/>
                  <a:gd name="T71" fmla="*/ 12 h 267"/>
                  <a:gd name="T72" fmla="*/ 14 w 396"/>
                  <a:gd name="T73" fmla="*/ 9 h 267"/>
                  <a:gd name="T74" fmla="*/ 9 w 396"/>
                  <a:gd name="T75" fmla="*/ 8 h 267"/>
                  <a:gd name="T76" fmla="*/ 6 w 396"/>
                  <a:gd name="T77" fmla="*/ 7 h 267"/>
                  <a:gd name="T78" fmla="*/ 4 w 396"/>
                  <a:gd name="T79" fmla="*/ 5 h 267"/>
                  <a:gd name="T80" fmla="*/ 6 w 396"/>
                  <a:gd name="T81" fmla="*/ 10 h 267"/>
                  <a:gd name="T82" fmla="*/ 6 w 396"/>
                  <a:gd name="T83" fmla="*/ 12 h 267"/>
                  <a:gd name="T84" fmla="*/ 6 w 396"/>
                  <a:gd name="T85" fmla="*/ 14 h 267"/>
                  <a:gd name="T86" fmla="*/ 5 w 396"/>
                  <a:gd name="T87" fmla="*/ 15 h 267"/>
                  <a:gd name="T88" fmla="*/ 4 w 396"/>
                  <a:gd name="T89" fmla="*/ 12 h 267"/>
                  <a:gd name="T90" fmla="*/ 2 w 396"/>
                  <a:gd name="T91" fmla="*/ 9 h 267"/>
                  <a:gd name="T92" fmla="*/ 1 w 396"/>
                  <a:gd name="T93" fmla="*/ 7 h 267"/>
                  <a:gd name="T94" fmla="*/ 0 w 396"/>
                  <a:gd name="T95" fmla="*/ 8 h 26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96" h="267">
                    <a:moveTo>
                      <a:pt x="0" y="138"/>
                    </a:moveTo>
                    <a:lnTo>
                      <a:pt x="29" y="166"/>
                    </a:lnTo>
                    <a:lnTo>
                      <a:pt x="49" y="195"/>
                    </a:lnTo>
                    <a:lnTo>
                      <a:pt x="62" y="223"/>
                    </a:lnTo>
                    <a:lnTo>
                      <a:pt x="72" y="255"/>
                    </a:lnTo>
                    <a:lnTo>
                      <a:pt x="85" y="254"/>
                    </a:lnTo>
                    <a:lnTo>
                      <a:pt x="96" y="237"/>
                    </a:lnTo>
                    <a:lnTo>
                      <a:pt x="103" y="223"/>
                    </a:lnTo>
                    <a:lnTo>
                      <a:pt x="103" y="203"/>
                    </a:lnTo>
                    <a:lnTo>
                      <a:pt x="98" y="175"/>
                    </a:lnTo>
                    <a:lnTo>
                      <a:pt x="88" y="143"/>
                    </a:lnTo>
                    <a:lnTo>
                      <a:pt x="69" y="112"/>
                    </a:lnTo>
                    <a:lnTo>
                      <a:pt x="110" y="138"/>
                    </a:lnTo>
                    <a:lnTo>
                      <a:pt x="129" y="146"/>
                    </a:lnTo>
                    <a:lnTo>
                      <a:pt x="147" y="148"/>
                    </a:lnTo>
                    <a:lnTo>
                      <a:pt x="180" y="154"/>
                    </a:lnTo>
                    <a:lnTo>
                      <a:pt x="211" y="166"/>
                    </a:lnTo>
                    <a:lnTo>
                      <a:pt x="235" y="179"/>
                    </a:lnTo>
                    <a:lnTo>
                      <a:pt x="271" y="206"/>
                    </a:lnTo>
                    <a:lnTo>
                      <a:pt x="297" y="236"/>
                    </a:lnTo>
                    <a:lnTo>
                      <a:pt x="312" y="246"/>
                    </a:lnTo>
                    <a:lnTo>
                      <a:pt x="322" y="247"/>
                    </a:lnTo>
                    <a:lnTo>
                      <a:pt x="333" y="249"/>
                    </a:lnTo>
                    <a:lnTo>
                      <a:pt x="356" y="265"/>
                    </a:lnTo>
                    <a:lnTo>
                      <a:pt x="368" y="267"/>
                    </a:lnTo>
                    <a:lnTo>
                      <a:pt x="382" y="267"/>
                    </a:lnTo>
                    <a:lnTo>
                      <a:pt x="394" y="262"/>
                    </a:lnTo>
                    <a:lnTo>
                      <a:pt x="396" y="255"/>
                    </a:lnTo>
                    <a:lnTo>
                      <a:pt x="376" y="229"/>
                    </a:lnTo>
                    <a:lnTo>
                      <a:pt x="355" y="192"/>
                    </a:lnTo>
                    <a:lnTo>
                      <a:pt x="337" y="143"/>
                    </a:lnTo>
                    <a:lnTo>
                      <a:pt x="327" y="107"/>
                    </a:lnTo>
                    <a:lnTo>
                      <a:pt x="314" y="81"/>
                    </a:lnTo>
                    <a:lnTo>
                      <a:pt x="304" y="71"/>
                    </a:lnTo>
                    <a:lnTo>
                      <a:pt x="289" y="61"/>
                    </a:lnTo>
                    <a:lnTo>
                      <a:pt x="214" y="33"/>
                    </a:lnTo>
                    <a:lnTo>
                      <a:pt x="157" y="12"/>
                    </a:lnTo>
                    <a:lnTo>
                      <a:pt x="114" y="0"/>
                    </a:lnTo>
                    <a:lnTo>
                      <a:pt x="266" y="61"/>
                    </a:lnTo>
                    <a:lnTo>
                      <a:pt x="296" y="77"/>
                    </a:lnTo>
                    <a:lnTo>
                      <a:pt x="309" y="92"/>
                    </a:lnTo>
                    <a:lnTo>
                      <a:pt x="317" y="110"/>
                    </a:lnTo>
                    <a:lnTo>
                      <a:pt x="333" y="162"/>
                    </a:lnTo>
                    <a:lnTo>
                      <a:pt x="347" y="193"/>
                    </a:lnTo>
                    <a:lnTo>
                      <a:pt x="355" y="211"/>
                    </a:lnTo>
                    <a:lnTo>
                      <a:pt x="363" y="231"/>
                    </a:lnTo>
                    <a:lnTo>
                      <a:pt x="373" y="244"/>
                    </a:lnTo>
                    <a:lnTo>
                      <a:pt x="382" y="252"/>
                    </a:lnTo>
                    <a:lnTo>
                      <a:pt x="382" y="259"/>
                    </a:lnTo>
                    <a:lnTo>
                      <a:pt x="378" y="259"/>
                    </a:lnTo>
                    <a:lnTo>
                      <a:pt x="364" y="255"/>
                    </a:lnTo>
                    <a:lnTo>
                      <a:pt x="350" y="249"/>
                    </a:lnTo>
                    <a:lnTo>
                      <a:pt x="337" y="239"/>
                    </a:lnTo>
                    <a:lnTo>
                      <a:pt x="317" y="195"/>
                    </a:lnTo>
                    <a:lnTo>
                      <a:pt x="304" y="162"/>
                    </a:lnTo>
                    <a:lnTo>
                      <a:pt x="293" y="130"/>
                    </a:lnTo>
                    <a:lnTo>
                      <a:pt x="284" y="126"/>
                    </a:lnTo>
                    <a:lnTo>
                      <a:pt x="240" y="105"/>
                    </a:lnTo>
                    <a:lnTo>
                      <a:pt x="203" y="87"/>
                    </a:lnTo>
                    <a:lnTo>
                      <a:pt x="181" y="74"/>
                    </a:lnTo>
                    <a:lnTo>
                      <a:pt x="201" y="90"/>
                    </a:lnTo>
                    <a:lnTo>
                      <a:pt x="232" y="108"/>
                    </a:lnTo>
                    <a:lnTo>
                      <a:pt x="260" y="126"/>
                    </a:lnTo>
                    <a:lnTo>
                      <a:pt x="280" y="141"/>
                    </a:lnTo>
                    <a:lnTo>
                      <a:pt x="291" y="152"/>
                    </a:lnTo>
                    <a:lnTo>
                      <a:pt x="304" y="182"/>
                    </a:lnTo>
                    <a:lnTo>
                      <a:pt x="324" y="228"/>
                    </a:lnTo>
                    <a:lnTo>
                      <a:pt x="324" y="236"/>
                    </a:lnTo>
                    <a:lnTo>
                      <a:pt x="322" y="241"/>
                    </a:lnTo>
                    <a:lnTo>
                      <a:pt x="312" y="237"/>
                    </a:lnTo>
                    <a:lnTo>
                      <a:pt x="294" y="223"/>
                    </a:lnTo>
                    <a:lnTo>
                      <a:pt x="273" y="198"/>
                    </a:lnTo>
                    <a:lnTo>
                      <a:pt x="239" y="172"/>
                    </a:lnTo>
                    <a:lnTo>
                      <a:pt x="211" y="157"/>
                    </a:lnTo>
                    <a:lnTo>
                      <a:pt x="173" y="146"/>
                    </a:lnTo>
                    <a:lnTo>
                      <a:pt x="136" y="141"/>
                    </a:lnTo>
                    <a:lnTo>
                      <a:pt x="113" y="130"/>
                    </a:lnTo>
                    <a:lnTo>
                      <a:pt x="85" y="115"/>
                    </a:lnTo>
                    <a:lnTo>
                      <a:pt x="65" y="108"/>
                    </a:lnTo>
                    <a:lnTo>
                      <a:pt x="52" y="94"/>
                    </a:lnTo>
                    <a:lnTo>
                      <a:pt x="77" y="133"/>
                    </a:lnTo>
                    <a:lnTo>
                      <a:pt x="88" y="162"/>
                    </a:lnTo>
                    <a:lnTo>
                      <a:pt x="95" y="184"/>
                    </a:lnTo>
                    <a:lnTo>
                      <a:pt x="96" y="206"/>
                    </a:lnTo>
                    <a:lnTo>
                      <a:pt x="96" y="224"/>
                    </a:lnTo>
                    <a:lnTo>
                      <a:pt x="92" y="236"/>
                    </a:lnTo>
                    <a:lnTo>
                      <a:pt x="82" y="246"/>
                    </a:lnTo>
                    <a:lnTo>
                      <a:pt x="79" y="247"/>
                    </a:lnTo>
                    <a:lnTo>
                      <a:pt x="70" y="218"/>
                    </a:lnTo>
                    <a:lnTo>
                      <a:pt x="59" y="197"/>
                    </a:lnTo>
                    <a:lnTo>
                      <a:pt x="44" y="175"/>
                    </a:lnTo>
                    <a:lnTo>
                      <a:pt x="29" y="154"/>
                    </a:lnTo>
                    <a:lnTo>
                      <a:pt x="15" y="138"/>
                    </a:lnTo>
                    <a:lnTo>
                      <a:pt x="8" y="123"/>
                    </a:lnTo>
                    <a:lnTo>
                      <a:pt x="7" y="11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" name="Freeform 121"/>
              <p:cNvSpPr>
                <a:spLocks/>
              </p:cNvSpPr>
              <p:nvPr/>
            </p:nvSpPr>
            <p:spPr bwMode="auto">
              <a:xfrm>
                <a:off x="4943" y="1410"/>
                <a:ext cx="373" cy="891"/>
              </a:xfrm>
              <a:custGeom>
                <a:avLst/>
                <a:gdLst>
                  <a:gd name="T0" fmla="*/ 42 w 747"/>
                  <a:gd name="T1" fmla="*/ 111 h 1783"/>
                  <a:gd name="T2" fmla="*/ 31 w 747"/>
                  <a:gd name="T3" fmla="*/ 99 h 1783"/>
                  <a:gd name="T4" fmla="*/ 44 w 747"/>
                  <a:gd name="T5" fmla="*/ 80 h 1783"/>
                  <a:gd name="T6" fmla="*/ 32 w 747"/>
                  <a:gd name="T7" fmla="*/ 67 h 1783"/>
                  <a:gd name="T8" fmla="*/ 46 w 747"/>
                  <a:gd name="T9" fmla="*/ 47 h 1783"/>
                  <a:gd name="T10" fmla="*/ 34 w 747"/>
                  <a:gd name="T11" fmla="*/ 29 h 1783"/>
                  <a:gd name="T12" fmla="*/ 44 w 747"/>
                  <a:gd name="T13" fmla="*/ 0 h 1783"/>
                  <a:gd name="T14" fmla="*/ 44 w 747"/>
                  <a:gd name="T15" fmla="*/ 0 h 1783"/>
                  <a:gd name="T16" fmla="*/ 5 w 747"/>
                  <a:gd name="T17" fmla="*/ 11 h 1783"/>
                  <a:gd name="T18" fmla="*/ 0 w 747"/>
                  <a:gd name="T19" fmla="*/ 30 h 1783"/>
                  <a:gd name="T20" fmla="*/ 0 w 747"/>
                  <a:gd name="T21" fmla="*/ 31 h 1783"/>
                  <a:gd name="T22" fmla="*/ 0 w 747"/>
                  <a:gd name="T23" fmla="*/ 34 h 17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47" h="1783">
                    <a:moveTo>
                      <a:pt x="675" y="1783"/>
                    </a:moveTo>
                    <a:lnTo>
                      <a:pt x="499" y="1595"/>
                    </a:lnTo>
                    <a:lnTo>
                      <a:pt x="711" y="1285"/>
                    </a:lnTo>
                    <a:lnTo>
                      <a:pt x="515" y="1080"/>
                    </a:lnTo>
                    <a:lnTo>
                      <a:pt x="747" y="752"/>
                    </a:lnTo>
                    <a:lnTo>
                      <a:pt x="548" y="477"/>
                    </a:lnTo>
                    <a:lnTo>
                      <a:pt x="711" y="0"/>
                    </a:lnTo>
                    <a:lnTo>
                      <a:pt x="706" y="2"/>
                    </a:lnTo>
                    <a:lnTo>
                      <a:pt x="90" y="181"/>
                    </a:lnTo>
                    <a:lnTo>
                      <a:pt x="5" y="482"/>
                    </a:lnTo>
                    <a:lnTo>
                      <a:pt x="0" y="507"/>
                    </a:lnTo>
                    <a:lnTo>
                      <a:pt x="0" y="54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" name="Line 122"/>
              <p:cNvSpPr>
                <a:spLocks noChangeShapeType="1"/>
              </p:cNvSpPr>
              <p:nvPr/>
            </p:nvSpPr>
            <p:spPr bwMode="auto">
              <a:xfrm flipH="1">
                <a:off x="5020" y="1649"/>
                <a:ext cx="196" cy="6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" name="Line 123"/>
              <p:cNvSpPr>
                <a:spLocks noChangeShapeType="1"/>
              </p:cNvSpPr>
              <p:nvPr/>
            </p:nvSpPr>
            <p:spPr bwMode="auto">
              <a:xfrm flipH="1">
                <a:off x="5019" y="1786"/>
                <a:ext cx="297" cy="11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" name="Line 124"/>
              <p:cNvSpPr>
                <a:spLocks noChangeShapeType="1"/>
              </p:cNvSpPr>
              <p:nvPr/>
            </p:nvSpPr>
            <p:spPr bwMode="auto">
              <a:xfrm flipH="1">
                <a:off x="5027" y="1950"/>
                <a:ext cx="173" cy="7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" name="Line 125"/>
              <p:cNvSpPr>
                <a:spLocks noChangeShapeType="1"/>
              </p:cNvSpPr>
              <p:nvPr/>
            </p:nvSpPr>
            <p:spPr bwMode="auto">
              <a:xfrm flipH="1">
                <a:off x="5027" y="2052"/>
                <a:ext cx="271" cy="12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" name="Line 126"/>
              <p:cNvSpPr>
                <a:spLocks noChangeShapeType="1"/>
              </p:cNvSpPr>
              <p:nvPr/>
            </p:nvSpPr>
            <p:spPr bwMode="auto">
              <a:xfrm flipH="1">
                <a:off x="5027" y="2208"/>
                <a:ext cx="165" cy="8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" name="Freeform 127"/>
              <p:cNvSpPr>
                <a:spLocks/>
              </p:cNvSpPr>
              <p:nvPr/>
            </p:nvSpPr>
            <p:spPr bwMode="auto">
              <a:xfrm>
                <a:off x="4892" y="1781"/>
                <a:ext cx="135" cy="520"/>
              </a:xfrm>
              <a:custGeom>
                <a:avLst/>
                <a:gdLst>
                  <a:gd name="T0" fmla="*/ 17 w 269"/>
                  <a:gd name="T1" fmla="*/ 65 h 1041"/>
                  <a:gd name="T2" fmla="*/ 17 w 269"/>
                  <a:gd name="T3" fmla="*/ 18 h 1041"/>
                  <a:gd name="T4" fmla="*/ 17 w 269"/>
                  <a:gd name="T5" fmla="*/ 16 h 1041"/>
                  <a:gd name="T6" fmla="*/ 17 w 269"/>
                  <a:gd name="T7" fmla="*/ 15 h 1041"/>
                  <a:gd name="T8" fmla="*/ 17 w 269"/>
                  <a:gd name="T9" fmla="*/ 13 h 1041"/>
                  <a:gd name="T10" fmla="*/ 16 w 269"/>
                  <a:gd name="T11" fmla="*/ 12 h 1041"/>
                  <a:gd name="T12" fmla="*/ 16 w 269"/>
                  <a:gd name="T13" fmla="*/ 10 h 1041"/>
                  <a:gd name="T14" fmla="*/ 15 w 269"/>
                  <a:gd name="T15" fmla="*/ 9 h 1041"/>
                  <a:gd name="T16" fmla="*/ 14 w 269"/>
                  <a:gd name="T17" fmla="*/ 8 h 1041"/>
                  <a:gd name="T18" fmla="*/ 14 w 269"/>
                  <a:gd name="T19" fmla="*/ 7 h 1041"/>
                  <a:gd name="T20" fmla="*/ 13 w 269"/>
                  <a:gd name="T21" fmla="*/ 6 h 1041"/>
                  <a:gd name="T22" fmla="*/ 12 w 269"/>
                  <a:gd name="T23" fmla="*/ 5 h 1041"/>
                  <a:gd name="T24" fmla="*/ 10 w 269"/>
                  <a:gd name="T25" fmla="*/ 4 h 1041"/>
                  <a:gd name="T26" fmla="*/ 9 w 269"/>
                  <a:gd name="T27" fmla="*/ 3 h 1041"/>
                  <a:gd name="T28" fmla="*/ 8 w 269"/>
                  <a:gd name="T29" fmla="*/ 2 h 1041"/>
                  <a:gd name="T30" fmla="*/ 7 w 269"/>
                  <a:gd name="T31" fmla="*/ 1 h 1041"/>
                  <a:gd name="T32" fmla="*/ 5 w 269"/>
                  <a:gd name="T33" fmla="*/ 1 h 1041"/>
                  <a:gd name="T34" fmla="*/ 4 w 269"/>
                  <a:gd name="T35" fmla="*/ 0 h 1041"/>
                  <a:gd name="T36" fmla="*/ 3 w 269"/>
                  <a:gd name="T37" fmla="*/ 0 h 1041"/>
                  <a:gd name="T38" fmla="*/ 1 w 269"/>
                  <a:gd name="T39" fmla="*/ 0 h 1041"/>
                  <a:gd name="T40" fmla="*/ 0 w 269"/>
                  <a:gd name="T41" fmla="*/ 0 h 10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9" h="1041">
                    <a:moveTo>
                      <a:pt x="269" y="1041"/>
                    </a:moveTo>
                    <a:lnTo>
                      <a:pt x="269" y="288"/>
                    </a:lnTo>
                    <a:lnTo>
                      <a:pt x="269" y="263"/>
                    </a:lnTo>
                    <a:lnTo>
                      <a:pt x="266" y="240"/>
                    </a:lnTo>
                    <a:lnTo>
                      <a:pt x="261" y="217"/>
                    </a:lnTo>
                    <a:lnTo>
                      <a:pt x="253" y="196"/>
                    </a:lnTo>
                    <a:lnTo>
                      <a:pt x="247" y="173"/>
                    </a:lnTo>
                    <a:lnTo>
                      <a:pt x="235" y="154"/>
                    </a:lnTo>
                    <a:lnTo>
                      <a:pt x="222" y="132"/>
                    </a:lnTo>
                    <a:lnTo>
                      <a:pt x="211" y="114"/>
                    </a:lnTo>
                    <a:lnTo>
                      <a:pt x="194" y="96"/>
                    </a:lnTo>
                    <a:lnTo>
                      <a:pt x="178" y="80"/>
                    </a:lnTo>
                    <a:lnTo>
                      <a:pt x="160" y="64"/>
                    </a:lnTo>
                    <a:lnTo>
                      <a:pt x="144" y="51"/>
                    </a:lnTo>
                    <a:lnTo>
                      <a:pt x="124" y="39"/>
                    </a:lnTo>
                    <a:lnTo>
                      <a:pt x="103" y="28"/>
                    </a:lnTo>
                    <a:lnTo>
                      <a:pt x="80" y="18"/>
                    </a:lnTo>
                    <a:lnTo>
                      <a:pt x="59" y="10"/>
                    </a:lnTo>
                    <a:lnTo>
                      <a:pt x="37" y="6"/>
                    </a:lnTo>
                    <a:lnTo>
                      <a:pt x="15" y="2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" name="Freeform 128"/>
              <p:cNvSpPr>
                <a:spLocks/>
              </p:cNvSpPr>
              <p:nvPr/>
            </p:nvSpPr>
            <p:spPr bwMode="auto">
              <a:xfrm>
                <a:off x="4723" y="1938"/>
                <a:ext cx="206" cy="67"/>
              </a:xfrm>
              <a:custGeom>
                <a:avLst/>
                <a:gdLst>
                  <a:gd name="T0" fmla="*/ 25 w 413"/>
                  <a:gd name="T1" fmla="*/ 9 h 134"/>
                  <a:gd name="T2" fmla="*/ 25 w 413"/>
                  <a:gd name="T3" fmla="*/ 8 h 134"/>
                  <a:gd name="T4" fmla="*/ 25 w 413"/>
                  <a:gd name="T5" fmla="*/ 6 h 134"/>
                  <a:gd name="T6" fmla="*/ 24 w 413"/>
                  <a:gd name="T7" fmla="*/ 4 h 134"/>
                  <a:gd name="T8" fmla="*/ 23 w 413"/>
                  <a:gd name="T9" fmla="*/ 2 h 134"/>
                  <a:gd name="T10" fmla="*/ 20 w 413"/>
                  <a:gd name="T11" fmla="*/ 1 h 134"/>
                  <a:gd name="T12" fmla="*/ 18 w 413"/>
                  <a:gd name="T13" fmla="*/ 0 h 134"/>
                  <a:gd name="T14" fmla="*/ 0 w 413"/>
                  <a:gd name="T15" fmla="*/ 0 h 134"/>
                  <a:gd name="T16" fmla="*/ 1 w 413"/>
                  <a:gd name="T17" fmla="*/ 3 h 134"/>
                  <a:gd name="T18" fmla="*/ 18 w 413"/>
                  <a:gd name="T19" fmla="*/ 3 h 134"/>
                  <a:gd name="T20" fmla="*/ 21 w 413"/>
                  <a:gd name="T21" fmla="*/ 4 h 134"/>
                  <a:gd name="T22" fmla="*/ 23 w 413"/>
                  <a:gd name="T23" fmla="*/ 5 h 134"/>
                  <a:gd name="T24" fmla="*/ 25 w 413"/>
                  <a:gd name="T25" fmla="*/ 7 h 134"/>
                  <a:gd name="T26" fmla="*/ 25 w 413"/>
                  <a:gd name="T27" fmla="*/ 9 h 1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3" h="134">
                    <a:moveTo>
                      <a:pt x="413" y="134"/>
                    </a:moveTo>
                    <a:lnTo>
                      <a:pt x="413" y="117"/>
                    </a:lnTo>
                    <a:lnTo>
                      <a:pt x="411" y="91"/>
                    </a:lnTo>
                    <a:lnTo>
                      <a:pt x="392" y="59"/>
                    </a:lnTo>
                    <a:lnTo>
                      <a:pt x="369" y="24"/>
                    </a:lnTo>
                    <a:lnTo>
                      <a:pt x="333" y="8"/>
                    </a:lnTo>
                    <a:lnTo>
                      <a:pt x="295" y="0"/>
                    </a:lnTo>
                    <a:lnTo>
                      <a:pt x="0" y="0"/>
                    </a:lnTo>
                    <a:lnTo>
                      <a:pt x="22" y="37"/>
                    </a:lnTo>
                    <a:lnTo>
                      <a:pt x="300" y="37"/>
                    </a:lnTo>
                    <a:lnTo>
                      <a:pt x="351" y="50"/>
                    </a:lnTo>
                    <a:lnTo>
                      <a:pt x="380" y="70"/>
                    </a:lnTo>
                    <a:lnTo>
                      <a:pt x="402" y="99"/>
                    </a:lnTo>
                    <a:lnTo>
                      <a:pt x="413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" name="Line 129"/>
              <p:cNvSpPr>
                <a:spLocks noChangeShapeType="1"/>
              </p:cNvSpPr>
              <p:nvPr/>
            </p:nvSpPr>
            <p:spPr bwMode="auto">
              <a:xfrm>
                <a:off x="4929" y="2141"/>
                <a:ext cx="1" cy="1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" name="Line 130"/>
              <p:cNvSpPr>
                <a:spLocks noChangeShapeType="1"/>
              </p:cNvSpPr>
              <p:nvPr/>
            </p:nvSpPr>
            <p:spPr bwMode="auto">
              <a:xfrm>
                <a:off x="4970" y="1788"/>
                <a:ext cx="31" cy="5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" name="Freeform 131"/>
              <p:cNvSpPr>
                <a:spLocks/>
              </p:cNvSpPr>
              <p:nvPr/>
            </p:nvSpPr>
            <p:spPr bwMode="auto">
              <a:xfrm>
                <a:off x="4889" y="1502"/>
                <a:ext cx="97" cy="159"/>
              </a:xfrm>
              <a:custGeom>
                <a:avLst/>
                <a:gdLst>
                  <a:gd name="T0" fmla="*/ 13 w 193"/>
                  <a:gd name="T1" fmla="*/ 0 h 319"/>
                  <a:gd name="T2" fmla="*/ 0 w 193"/>
                  <a:gd name="T3" fmla="*/ 16 h 319"/>
                  <a:gd name="T4" fmla="*/ 5 w 193"/>
                  <a:gd name="T5" fmla="*/ 19 h 319"/>
                  <a:gd name="T6" fmla="*/ 7 w 193"/>
                  <a:gd name="T7" fmla="*/ 19 h 319"/>
                  <a:gd name="T8" fmla="*/ 8 w 193"/>
                  <a:gd name="T9" fmla="*/ 18 h 319"/>
                  <a:gd name="T10" fmla="*/ 13 w 193"/>
                  <a:gd name="T11" fmla="*/ 0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3" h="319">
                    <a:moveTo>
                      <a:pt x="193" y="0"/>
                    </a:moveTo>
                    <a:lnTo>
                      <a:pt x="0" y="257"/>
                    </a:lnTo>
                    <a:lnTo>
                      <a:pt x="75" y="319"/>
                    </a:lnTo>
                    <a:lnTo>
                      <a:pt x="106" y="317"/>
                    </a:lnTo>
                    <a:lnTo>
                      <a:pt x="113" y="291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" name="Freeform 132"/>
              <p:cNvSpPr>
                <a:spLocks/>
              </p:cNvSpPr>
              <p:nvPr/>
            </p:nvSpPr>
            <p:spPr bwMode="auto">
              <a:xfrm>
                <a:off x="3965" y="1859"/>
                <a:ext cx="254" cy="410"/>
              </a:xfrm>
              <a:custGeom>
                <a:avLst/>
                <a:gdLst>
                  <a:gd name="T0" fmla="*/ 2 w 510"/>
                  <a:gd name="T1" fmla="*/ 50 h 821"/>
                  <a:gd name="T2" fmla="*/ 2 w 510"/>
                  <a:gd name="T3" fmla="*/ 46 h 821"/>
                  <a:gd name="T4" fmla="*/ 4 w 510"/>
                  <a:gd name="T5" fmla="*/ 43 h 821"/>
                  <a:gd name="T6" fmla="*/ 7 w 510"/>
                  <a:gd name="T7" fmla="*/ 42 h 821"/>
                  <a:gd name="T8" fmla="*/ 7 w 510"/>
                  <a:gd name="T9" fmla="*/ 38 h 821"/>
                  <a:gd name="T10" fmla="*/ 9 w 510"/>
                  <a:gd name="T11" fmla="*/ 35 h 821"/>
                  <a:gd name="T12" fmla="*/ 11 w 510"/>
                  <a:gd name="T13" fmla="*/ 34 h 821"/>
                  <a:gd name="T14" fmla="*/ 11 w 510"/>
                  <a:gd name="T15" fmla="*/ 30 h 821"/>
                  <a:gd name="T16" fmla="*/ 13 w 510"/>
                  <a:gd name="T17" fmla="*/ 27 h 821"/>
                  <a:gd name="T18" fmla="*/ 16 w 510"/>
                  <a:gd name="T19" fmla="*/ 26 h 821"/>
                  <a:gd name="T20" fmla="*/ 16 w 510"/>
                  <a:gd name="T21" fmla="*/ 22 h 821"/>
                  <a:gd name="T22" fmla="*/ 18 w 510"/>
                  <a:gd name="T23" fmla="*/ 19 h 821"/>
                  <a:gd name="T24" fmla="*/ 21 w 510"/>
                  <a:gd name="T25" fmla="*/ 19 h 821"/>
                  <a:gd name="T26" fmla="*/ 21 w 510"/>
                  <a:gd name="T27" fmla="*/ 15 h 821"/>
                  <a:gd name="T28" fmla="*/ 22 w 510"/>
                  <a:gd name="T29" fmla="*/ 12 h 821"/>
                  <a:gd name="T30" fmla="*/ 25 w 510"/>
                  <a:gd name="T31" fmla="*/ 11 h 821"/>
                  <a:gd name="T32" fmla="*/ 25 w 510"/>
                  <a:gd name="T33" fmla="*/ 7 h 821"/>
                  <a:gd name="T34" fmla="*/ 29 w 510"/>
                  <a:gd name="T35" fmla="*/ 5 h 821"/>
                  <a:gd name="T36" fmla="*/ 31 w 510"/>
                  <a:gd name="T37" fmla="*/ 3 h 821"/>
                  <a:gd name="T38" fmla="*/ 30 w 510"/>
                  <a:gd name="T39" fmla="*/ 1 h 821"/>
                  <a:gd name="T40" fmla="*/ 30 w 510"/>
                  <a:gd name="T41" fmla="*/ 0 h 821"/>
                  <a:gd name="T42" fmla="*/ 31 w 510"/>
                  <a:gd name="T43" fmla="*/ 1 h 821"/>
                  <a:gd name="T44" fmla="*/ 31 w 510"/>
                  <a:gd name="T45" fmla="*/ 4 h 821"/>
                  <a:gd name="T46" fmla="*/ 30 w 510"/>
                  <a:gd name="T47" fmla="*/ 6 h 821"/>
                  <a:gd name="T48" fmla="*/ 27 w 510"/>
                  <a:gd name="T49" fmla="*/ 7 h 821"/>
                  <a:gd name="T50" fmla="*/ 26 w 510"/>
                  <a:gd name="T51" fmla="*/ 10 h 821"/>
                  <a:gd name="T52" fmla="*/ 23 w 510"/>
                  <a:gd name="T53" fmla="*/ 11 h 821"/>
                  <a:gd name="T54" fmla="*/ 24 w 510"/>
                  <a:gd name="T55" fmla="*/ 15 h 821"/>
                  <a:gd name="T56" fmla="*/ 22 w 510"/>
                  <a:gd name="T57" fmla="*/ 18 h 821"/>
                  <a:gd name="T58" fmla="*/ 19 w 510"/>
                  <a:gd name="T59" fmla="*/ 19 h 821"/>
                  <a:gd name="T60" fmla="*/ 19 w 510"/>
                  <a:gd name="T61" fmla="*/ 23 h 821"/>
                  <a:gd name="T62" fmla="*/ 17 w 510"/>
                  <a:gd name="T63" fmla="*/ 26 h 821"/>
                  <a:gd name="T64" fmla="*/ 14 w 510"/>
                  <a:gd name="T65" fmla="*/ 27 h 821"/>
                  <a:gd name="T66" fmla="*/ 14 w 510"/>
                  <a:gd name="T67" fmla="*/ 31 h 821"/>
                  <a:gd name="T68" fmla="*/ 13 w 510"/>
                  <a:gd name="T69" fmla="*/ 34 h 821"/>
                  <a:gd name="T70" fmla="*/ 10 w 510"/>
                  <a:gd name="T71" fmla="*/ 35 h 821"/>
                  <a:gd name="T72" fmla="*/ 9 w 510"/>
                  <a:gd name="T73" fmla="*/ 39 h 821"/>
                  <a:gd name="T74" fmla="*/ 8 w 510"/>
                  <a:gd name="T75" fmla="*/ 42 h 821"/>
                  <a:gd name="T76" fmla="*/ 5 w 510"/>
                  <a:gd name="T77" fmla="*/ 43 h 821"/>
                  <a:gd name="T78" fmla="*/ 5 w 510"/>
                  <a:gd name="T79" fmla="*/ 47 h 821"/>
                  <a:gd name="T80" fmla="*/ 3 w 510"/>
                  <a:gd name="T81" fmla="*/ 50 h 821"/>
                  <a:gd name="T82" fmla="*/ 0 w 510"/>
                  <a:gd name="T83" fmla="*/ 51 h 8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10" h="821">
                    <a:moveTo>
                      <a:pt x="0" y="807"/>
                    </a:moveTo>
                    <a:lnTo>
                      <a:pt x="39" y="807"/>
                    </a:lnTo>
                    <a:lnTo>
                      <a:pt x="33" y="762"/>
                    </a:lnTo>
                    <a:lnTo>
                      <a:pt x="39" y="745"/>
                    </a:lnTo>
                    <a:lnTo>
                      <a:pt x="79" y="745"/>
                    </a:lnTo>
                    <a:lnTo>
                      <a:pt x="69" y="698"/>
                    </a:lnTo>
                    <a:lnTo>
                      <a:pt x="79" y="682"/>
                    </a:lnTo>
                    <a:lnTo>
                      <a:pt x="116" y="682"/>
                    </a:lnTo>
                    <a:lnTo>
                      <a:pt x="108" y="636"/>
                    </a:lnTo>
                    <a:lnTo>
                      <a:pt x="116" y="618"/>
                    </a:lnTo>
                    <a:lnTo>
                      <a:pt x="154" y="618"/>
                    </a:lnTo>
                    <a:lnTo>
                      <a:pt x="144" y="572"/>
                    </a:lnTo>
                    <a:lnTo>
                      <a:pt x="154" y="556"/>
                    </a:lnTo>
                    <a:lnTo>
                      <a:pt x="190" y="556"/>
                    </a:lnTo>
                    <a:lnTo>
                      <a:pt x="180" y="510"/>
                    </a:lnTo>
                    <a:lnTo>
                      <a:pt x="190" y="492"/>
                    </a:lnTo>
                    <a:lnTo>
                      <a:pt x="229" y="492"/>
                    </a:lnTo>
                    <a:lnTo>
                      <a:pt x="219" y="446"/>
                    </a:lnTo>
                    <a:lnTo>
                      <a:pt x="229" y="428"/>
                    </a:lnTo>
                    <a:lnTo>
                      <a:pt x="266" y="428"/>
                    </a:lnTo>
                    <a:lnTo>
                      <a:pt x="255" y="383"/>
                    </a:lnTo>
                    <a:lnTo>
                      <a:pt x="265" y="366"/>
                    </a:lnTo>
                    <a:lnTo>
                      <a:pt x="302" y="366"/>
                    </a:lnTo>
                    <a:lnTo>
                      <a:pt x="293" y="319"/>
                    </a:lnTo>
                    <a:lnTo>
                      <a:pt x="302" y="304"/>
                    </a:lnTo>
                    <a:lnTo>
                      <a:pt x="340" y="304"/>
                    </a:lnTo>
                    <a:lnTo>
                      <a:pt x="330" y="257"/>
                    </a:lnTo>
                    <a:lnTo>
                      <a:pt x="340" y="240"/>
                    </a:lnTo>
                    <a:lnTo>
                      <a:pt x="379" y="240"/>
                    </a:lnTo>
                    <a:lnTo>
                      <a:pt x="366" y="193"/>
                    </a:lnTo>
                    <a:lnTo>
                      <a:pt x="378" y="178"/>
                    </a:lnTo>
                    <a:lnTo>
                      <a:pt x="415" y="178"/>
                    </a:lnTo>
                    <a:lnTo>
                      <a:pt x="402" y="133"/>
                    </a:lnTo>
                    <a:lnTo>
                      <a:pt x="409" y="119"/>
                    </a:lnTo>
                    <a:lnTo>
                      <a:pt x="458" y="98"/>
                    </a:lnTo>
                    <a:lnTo>
                      <a:pt x="476" y="88"/>
                    </a:lnTo>
                    <a:lnTo>
                      <a:pt x="489" y="72"/>
                    </a:lnTo>
                    <a:lnTo>
                      <a:pt x="497" y="59"/>
                    </a:lnTo>
                    <a:lnTo>
                      <a:pt x="498" y="43"/>
                    </a:lnTo>
                    <a:lnTo>
                      <a:pt x="490" y="18"/>
                    </a:lnTo>
                    <a:lnTo>
                      <a:pt x="477" y="10"/>
                    </a:lnTo>
                    <a:lnTo>
                      <a:pt x="487" y="0"/>
                    </a:lnTo>
                    <a:lnTo>
                      <a:pt x="503" y="15"/>
                    </a:lnTo>
                    <a:lnTo>
                      <a:pt x="510" y="30"/>
                    </a:lnTo>
                    <a:lnTo>
                      <a:pt x="510" y="56"/>
                    </a:lnTo>
                    <a:lnTo>
                      <a:pt x="505" y="72"/>
                    </a:lnTo>
                    <a:lnTo>
                      <a:pt x="497" y="87"/>
                    </a:lnTo>
                    <a:lnTo>
                      <a:pt x="484" y="100"/>
                    </a:lnTo>
                    <a:lnTo>
                      <a:pt x="467" y="110"/>
                    </a:lnTo>
                    <a:lnTo>
                      <a:pt x="435" y="124"/>
                    </a:lnTo>
                    <a:lnTo>
                      <a:pt x="417" y="133"/>
                    </a:lnTo>
                    <a:lnTo>
                      <a:pt x="431" y="170"/>
                    </a:lnTo>
                    <a:lnTo>
                      <a:pt x="422" y="190"/>
                    </a:lnTo>
                    <a:lnTo>
                      <a:pt x="384" y="190"/>
                    </a:lnTo>
                    <a:lnTo>
                      <a:pt x="396" y="232"/>
                    </a:lnTo>
                    <a:lnTo>
                      <a:pt x="386" y="252"/>
                    </a:lnTo>
                    <a:lnTo>
                      <a:pt x="347" y="252"/>
                    </a:lnTo>
                    <a:lnTo>
                      <a:pt x="360" y="296"/>
                    </a:lnTo>
                    <a:lnTo>
                      <a:pt x="347" y="314"/>
                    </a:lnTo>
                    <a:lnTo>
                      <a:pt x="309" y="314"/>
                    </a:lnTo>
                    <a:lnTo>
                      <a:pt x="320" y="358"/>
                    </a:lnTo>
                    <a:lnTo>
                      <a:pt x="309" y="378"/>
                    </a:lnTo>
                    <a:lnTo>
                      <a:pt x="273" y="378"/>
                    </a:lnTo>
                    <a:lnTo>
                      <a:pt x="284" y="422"/>
                    </a:lnTo>
                    <a:lnTo>
                      <a:pt x="273" y="440"/>
                    </a:lnTo>
                    <a:lnTo>
                      <a:pt x="235" y="440"/>
                    </a:lnTo>
                    <a:lnTo>
                      <a:pt x="247" y="484"/>
                    </a:lnTo>
                    <a:lnTo>
                      <a:pt x="235" y="504"/>
                    </a:lnTo>
                    <a:lnTo>
                      <a:pt x="196" y="504"/>
                    </a:lnTo>
                    <a:lnTo>
                      <a:pt x="209" y="549"/>
                    </a:lnTo>
                    <a:lnTo>
                      <a:pt x="196" y="566"/>
                    </a:lnTo>
                    <a:lnTo>
                      <a:pt x="160" y="566"/>
                    </a:lnTo>
                    <a:lnTo>
                      <a:pt x="172" y="611"/>
                    </a:lnTo>
                    <a:lnTo>
                      <a:pt x="159" y="631"/>
                    </a:lnTo>
                    <a:lnTo>
                      <a:pt x="124" y="631"/>
                    </a:lnTo>
                    <a:lnTo>
                      <a:pt x="134" y="675"/>
                    </a:lnTo>
                    <a:lnTo>
                      <a:pt x="124" y="693"/>
                    </a:lnTo>
                    <a:lnTo>
                      <a:pt x="85" y="693"/>
                    </a:lnTo>
                    <a:lnTo>
                      <a:pt x="96" y="739"/>
                    </a:lnTo>
                    <a:lnTo>
                      <a:pt x="85" y="757"/>
                    </a:lnTo>
                    <a:lnTo>
                      <a:pt x="49" y="757"/>
                    </a:lnTo>
                    <a:lnTo>
                      <a:pt x="59" y="801"/>
                    </a:lnTo>
                    <a:lnTo>
                      <a:pt x="47" y="821"/>
                    </a:lnTo>
                    <a:lnTo>
                      <a:pt x="5" y="821"/>
                    </a:lnTo>
                    <a:lnTo>
                      <a:pt x="0" y="8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" name="Line 133"/>
              <p:cNvSpPr>
                <a:spLocks noChangeShapeType="1"/>
              </p:cNvSpPr>
              <p:nvPr/>
            </p:nvSpPr>
            <p:spPr bwMode="auto">
              <a:xfrm>
                <a:off x="3979" y="2300"/>
                <a:ext cx="124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9" name="Line 134"/>
              <p:cNvSpPr>
                <a:spLocks noChangeShapeType="1"/>
              </p:cNvSpPr>
              <p:nvPr/>
            </p:nvSpPr>
            <p:spPr bwMode="auto">
              <a:xfrm>
                <a:off x="4257" y="2300"/>
                <a:ext cx="54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" name="Line 135"/>
              <p:cNvSpPr>
                <a:spLocks noChangeShapeType="1"/>
              </p:cNvSpPr>
              <p:nvPr/>
            </p:nvSpPr>
            <p:spPr bwMode="auto">
              <a:xfrm>
                <a:off x="4834" y="2300"/>
                <a:ext cx="25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1" name="Line 136"/>
              <p:cNvSpPr>
                <a:spLocks noChangeShapeType="1"/>
              </p:cNvSpPr>
              <p:nvPr/>
            </p:nvSpPr>
            <p:spPr bwMode="auto">
              <a:xfrm>
                <a:off x="4961" y="2300"/>
                <a:ext cx="37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305" name="Group 137"/>
          <p:cNvGrpSpPr>
            <a:grpSpLocks/>
          </p:cNvGrpSpPr>
          <p:nvPr/>
        </p:nvGrpSpPr>
        <p:grpSpPr bwMode="auto">
          <a:xfrm>
            <a:off x="1731963" y="1893888"/>
            <a:ext cx="3081337" cy="3382962"/>
            <a:chOff x="288" y="806"/>
            <a:chExt cx="2304" cy="2528"/>
          </a:xfrm>
        </p:grpSpPr>
        <p:sp>
          <p:nvSpPr>
            <p:cNvPr id="4103" name="Text Box 138"/>
            <p:cNvSpPr txBox="1">
              <a:spLocks noChangeArrowheads="1"/>
            </p:cNvSpPr>
            <p:nvPr/>
          </p:nvSpPr>
          <p:spPr bwMode="auto">
            <a:xfrm>
              <a:off x="288" y="2445"/>
              <a:ext cx="2151" cy="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POTENTIAL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BUYERS</a:t>
              </a:r>
            </a:p>
          </p:txBody>
        </p:sp>
        <p:grpSp>
          <p:nvGrpSpPr>
            <p:cNvPr id="4104" name="Group 139"/>
            <p:cNvGrpSpPr>
              <a:grpSpLocks/>
            </p:cNvGrpSpPr>
            <p:nvPr/>
          </p:nvGrpSpPr>
          <p:grpSpPr bwMode="auto">
            <a:xfrm>
              <a:off x="499" y="806"/>
              <a:ext cx="2093" cy="1607"/>
              <a:chOff x="499" y="806"/>
              <a:chExt cx="2093" cy="1607"/>
            </a:xfrm>
          </p:grpSpPr>
          <p:sp>
            <p:nvSpPr>
              <p:cNvPr id="4105" name="Freeform 140"/>
              <p:cNvSpPr>
                <a:spLocks/>
              </p:cNvSpPr>
              <p:nvPr/>
            </p:nvSpPr>
            <p:spPr bwMode="auto">
              <a:xfrm>
                <a:off x="515" y="1615"/>
                <a:ext cx="2077" cy="798"/>
              </a:xfrm>
              <a:custGeom>
                <a:avLst/>
                <a:gdLst>
                  <a:gd name="T0" fmla="*/ 259 w 4156"/>
                  <a:gd name="T1" fmla="*/ 100 h 1596"/>
                  <a:gd name="T2" fmla="*/ 259 w 4156"/>
                  <a:gd name="T3" fmla="*/ 52 h 1596"/>
                  <a:gd name="T4" fmla="*/ 94 w 4156"/>
                  <a:gd name="T5" fmla="*/ 0 h 1596"/>
                  <a:gd name="T6" fmla="*/ 42 w 4156"/>
                  <a:gd name="T7" fmla="*/ 14 h 1596"/>
                  <a:gd name="T8" fmla="*/ 3 w 4156"/>
                  <a:gd name="T9" fmla="*/ 28 h 1596"/>
                  <a:gd name="T10" fmla="*/ 0 w 4156"/>
                  <a:gd name="T11" fmla="*/ 33 h 1596"/>
                  <a:gd name="T12" fmla="*/ 0 w 4156"/>
                  <a:gd name="T13" fmla="*/ 39 h 1596"/>
                  <a:gd name="T14" fmla="*/ 2 w 4156"/>
                  <a:gd name="T15" fmla="*/ 43 h 1596"/>
                  <a:gd name="T16" fmla="*/ 93 w 4156"/>
                  <a:gd name="T17" fmla="*/ 100 h 1596"/>
                  <a:gd name="T18" fmla="*/ 259 w 4156"/>
                  <a:gd name="T19" fmla="*/ 100 h 15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56" h="1596">
                    <a:moveTo>
                      <a:pt x="4156" y="1596"/>
                    </a:moveTo>
                    <a:lnTo>
                      <a:pt x="4156" y="824"/>
                    </a:lnTo>
                    <a:lnTo>
                      <a:pt x="1504" y="0"/>
                    </a:lnTo>
                    <a:lnTo>
                      <a:pt x="675" y="214"/>
                    </a:lnTo>
                    <a:lnTo>
                      <a:pt x="48" y="438"/>
                    </a:lnTo>
                    <a:lnTo>
                      <a:pt x="0" y="514"/>
                    </a:lnTo>
                    <a:lnTo>
                      <a:pt x="0" y="610"/>
                    </a:lnTo>
                    <a:lnTo>
                      <a:pt x="32" y="685"/>
                    </a:lnTo>
                    <a:lnTo>
                      <a:pt x="1497" y="1596"/>
                    </a:lnTo>
                    <a:lnTo>
                      <a:pt x="4156" y="1596"/>
                    </a:lnTo>
                    <a:close/>
                  </a:path>
                </a:pathLst>
              </a:custGeom>
              <a:solidFill>
                <a:srgbClr val="7023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41"/>
              <p:cNvSpPr>
                <a:spLocks/>
              </p:cNvSpPr>
              <p:nvPr/>
            </p:nvSpPr>
            <p:spPr bwMode="auto">
              <a:xfrm>
                <a:off x="933" y="1722"/>
                <a:ext cx="1086" cy="257"/>
              </a:xfrm>
              <a:custGeom>
                <a:avLst/>
                <a:gdLst>
                  <a:gd name="T0" fmla="*/ 0 w 2174"/>
                  <a:gd name="T1" fmla="*/ 19 h 515"/>
                  <a:gd name="T2" fmla="*/ 9 w 2174"/>
                  <a:gd name="T3" fmla="*/ 6 h 515"/>
                  <a:gd name="T4" fmla="*/ 18 w 2174"/>
                  <a:gd name="T5" fmla="*/ 6 h 515"/>
                  <a:gd name="T6" fmla="*/ 27 w 2174"/>
                  <a:gd name="T7" fmla="*/ 3 h 515"/>
                  <a:gd name="T8" fmla="*/ 46 w 2174"/>
                  <a:gd name="T9" fmla="*/ 0 h 515"/>
                  <a:gd name="T10" fmla="*/ 54 w 2174"/>
                  <a:gd name="T11" fmla="*/ 1 h 515"/>
                  <a:gd name="T12" fmla="*/ 66 w 2174"/>
                  <a:gd name="T13" fmla="*/ 6 h 515"/>
                  <a:gd name="T14" fmla="*/ 66 w 2174"/>
                  <a:gd name="T15" fmla="*/ 15 h 515"/>
                  <a:gd name="T16" fmla="*/ 86 w 2174"/>
                  <a:gd name="T17" fmla="*/ 2 h 515"/>
                  <a:gd name="T18" fmla="*/ 104 w 2174"/>
                  <a:gd name="T19" fmla="*/ 10 h 515"/>
                  <a:gd name="T20" fmla="*/ 135 w 2174"/>
                  <a:gd name="T21" fmla="*/ 16 h 515"/>
                  <a:gd name="T22" fmla="*/ 113 w 2174"/>
                  <a:gd name="T23" fmla="*/ 32 h 515"/>
                  <a:gd name="T24" fmla="*/ 88 w 2174"/>
                  <a:gd name="T25" fmla="*/ 24 h 515"/>
                  <a:gd name="T26" fmla="*/ 86 w 2174"/>
                  <a:gd name="T27" fmla="*/ 24 h 515"/>
                  <a:gd name="T28" fmla="*/ 67 w 2174"/>
                  <a:gd name="T29" fmla="*/ 20 h 515"/>
                  <a:gd name="T30" fmla="*/ 65 w 2174"/>
                  <a:gd name="T31" fmla="*/ 20 h 515"/>
                  <a:gd name="T32" fmla="*/ 60 w 2174"/>
                  <a:gd name="T33" fmla="*/ 17 h 515"/>
                  <a:gd name="T34" fmla="*/ 40 w 2174"/>
                  <a:gd name="T35" fmla="*/ 17 h 515"/>
                  <a:gd name="T36" fmla="*/ 32 w 2174"/>
                  <a:gd name="T37" fmla="*/ 20 h 515"/>
                  <a:gd name="T38" fmla="*/ 18 w 2174"/>
                  <a:gd name="T39" fmla="*/ 20 h 515"/>
                  <a:gd name="T40" fmla="*/ 9 w 2174"/>
                  <a:gd name="T41" fmla="*/ 18 h 515"/>
                  <a:gd name="T42" fmla="*/ 0 w 2174"/>
                  <a:gd name="T43" fmla="*/ 19 h 5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74" h="515">
                    <a:moveTo>
                      <a:pt x="0" y="310"/>
                    </a:moveTo>
                    <a:lnTo>
                      <a:pt x="156" y="107"/>
                    </a:lnTo>
                    <a:lnTo>
                      <a:pt x="301" y="107"/>
                    </a:lnTo>
                    <a:lnTo>
                      <a:pt x="432" y="54"/>
                    </a:lnTo>
                    <a:lnTo>
                      <a:pt x="750" y="0"/>
                    </a:lnTo>
                    <a:lnTo>
                      <a:pt x="872" y="21"/>
                    </a:lnTo>
                    <a:lnTo>
                      <a:pt x="1060" y="97"/>
                    </a:lnTo>
                    <a:lnTo>
                      <a:pt x="1060" y="247"/>
                    </a:lnTo>
                    <a:lnTo>
                      <a:pt x="1391" y="32"/>
                    </a:lnTo>
                    <a:lnTo>
                      <a:pt x="1669" y="161"/>
                    </a:lnTo>
                    <a:lnTo>
                      <a:pt x="2174" y="268"/>
                    </a:lnTo>
                    <a:lnTo>
                      <a:pt x="1816" y="515"/>
                    </a:lnTo>
                    <a:lnTo>
                      <a:pt x="1416" y="396"/>
                    </a:lnTo>
                    <a:lnTo>
                      <a:pt x="1377" y="396"/>
                    </a:lnTo>
                    <a:lnTo>
                      <a:pt x="1083" y="321"/>
                    </a:lnTo>
                    <a:lnTo>
                      <a:pt x="1042" y="321"/>
                    </a:lnTo>
                    <a:lnTo>
                      <a:pt x="962" y="278"/>
                    </a:lnTo>
                    <a:lnTo>
                      <a:pt x="641" y="278"/>
                    </a:lnTo>
                    <a:lnTo>
                      <a:pt x="523" y="331"/>
                    </a:lnTo>
                    <a:lnTo>
                      <a:pt x="301" y="331"/>
                    </a:lnTo>
                    <a:lnTo>
                      <a:pt x="156" y="289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42"/>
              <p:cNvSpPr>
                <a:spLocks/>
              </p:cNvSpPr>
              <p:nvPr/>
            </p:nvSpPr>
            <p:spPr bwMode="auto">
              <a:xfrm>
                <a:off x="795" y="1427"/>
                <a:ext cx="134" cy="311"/>
              </a:xfrm>
              <a:custGeom>
                <a:avLst/>
                <a:gdLst>
                  <a:gd name="T0" fmla="*/ 17 w 267"/>
                  <a:gd name="T1" fmla="*/ 0 h 621"/>
                  <a:gd name="T2" fmla="*/ 5 w 267"/>
                  <a:gd name="T3" fmla="*/ 5 h 621"/>
                  <a:gd name="T4" fmla="*/ 2 w 267"/>
                  <a:gd name="T5" fmla="*/ 9 h 621"/>
                  <a:gd name="T6" fmla="*/ 0 w 267"/>
                  <a:gd name="T7" fmla="*/ 14 h 621"/>
                  <a:gd name="T8" fmla="*/ 1 w 267"/>
                  <a:gd name="T9" fmla="*/ 22 h 621"/>
                  <a:gd name="T10" fmla="*/ 3 w 267"/>
                  <a:gd name="T11" fmla="*/ 39 h 621"/>
                  <a:gd name="T12" fmla="*/ 11 w 267"/>
                  <a:gd name="T13" fmla="*/ 37 h 621"/>
                  <a:gd name="T14" fmla="*/ 17 w 267"/>
                  <a:gd name="T15" fmla="*/ 0 h 6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7" h="621">
                    <a:moveTo>
                      <a:pt x="267" y="0"/>
                    </a:moveTo>
                    <a:lnTo>
                      <a:pt x="71" y="76"/>
                    </a:lnTo>
                    <a:lnTo>
                      <a:pt x="23" y="138"/>
                    </a:lnTo>
                    <a:lnTo>
                      <a:pt x="0" y="224"/>
                    </a:lnTo>
                    <a:lnTo>
                      <a:pt x="7" y="352"/>
                    </a:lnTo>
                    <a:lnTo>
                      <a:pt x="48" y="621"/>
                    </a:lnTo>
                    <a:lnTo>
                      <a:pt x="170" y="579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FFE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43"/>
              <p:cNvSpPr>
                <a:spLocks/>
              </p:cNvSpPr>
              <p:nvPr/>
            </p:nvSpPr>
            <p:spPr bwMode="auto">
              <a:xfrm>
                <a:off x="2292" y="1535"/>
                <a:ext cx="256" cy="492"/>
              </a:xfrm>
              <a:custGeom>
                <a:avLst/>
                <a:gdLst>
                  <a:gd name="T0" fmla="*/ 8 w 512"/>
                  <a:gd name="T1" fmla="*/ 57 h 985"/>
                  <a:gd name="T2" fmla="*/ 22 w 512"/>
                  <a:gd name="T3" fmla="*/ 61 h 985"/>
                  <a:gd name="T4" fmla="*/ 26 w 512"/>
                  <a:gd name="T5" fmla="*/ 60 h 985"/>
                  <a:gd name="T6" fmla="*/ 29 w 512"/>
                  <a:gd name="T7" fmla="*/ 58 h 985"/>
                  <a:gd name="T8" fmla="*/ 30 w 512"/>
                  <a:gd name="T9" fmla="*/ 54 h 985"/>
                  <a:gd name="T10" fmla="*/ 32 w 512"/>
                  <a:gd name="T11" fmla="*/ 14 h 985"/>
                  <a:gd name="T12" fmla="*/ 27 w 512"/>
                  <a:gd name="T13" fmla="*/ 4 h 985"/>
                  <a:gd name="T14" fmla="*/ 13 w 512"/>
                  <a:gd name="T15" fmla="*/ 0 h 985"/>
                  <a:gd name="T16" fmla="*/ 6 w 512"/>
                  <a:gd name="T17" fmla="*/ 0 h 985"/>
                  <a:gd name="T18" fmla="*/ 0 w 512"/>
                  <a:gd name="T19" fmla="*/ 3 h 985"/>
                  <a:gd name="T20" fmla="*/ 6 w 512"/>
                  <a:gd name="T21" fmla="*/ 55 h 985"/>
                  <a:gd name="T22" fmla="*/ 8 w 512"/>
                  <a:gd name="T23" fmla="*/ 57 h 9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12" h="985">
                    <a:moveTo>
                      <a:pt x="122" y="922"/>
                    </a:moveTo>
                    <a:lnTo>
                      <a:pt x="349" y="985"/>
                    </a:lnTo>
                    <a:lnTo>
                      <a:pt x="415" y="974"/>
                    </a:lnTo>
                    <a:lnTo>
                      <a:pt x="454" y="933"/>
                    </a:lnTo>
                    <a:lnTo>
                      <a:pt x="471" y="877"/>
                    </a:lnTo>
                    <a:lnTo>
                      <a:pt x="512" y="237"/>
                    </a:lnTo>
                    <a:lnTo>
                      <a:pt x="431" y="75"/>
                    </a:lnTo>
                    <a:lnTo>
                      <a:pt x="195" y="0"/>
                    </a:lnTo>
                    <a:lnTo>
                      <a:pt x="82" y="0"/>
                    </a:lnTo>
                    <a:lnTo>
                      <a:pt x="0" y="54"/>
                    </a:lnTo>
                    <a:lnTo>
                      <a:pt x="82" y="890"/>
                    </a:lnTo>
                    <a:lnTo>
                      <a:pt x="122" y="922"/>
                    </a:lnTo>
                    <a:close/>
                  </a:path>
                </a:pathLst>
              </a:custGeom>
              <a:solidFill>
                <a:srgbClr val="FFE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44"/>
              <p:cNvSpPr>
                <a:spLocks/>
              </p:cNvSpPr>
              <p:nvPr/>
            </p:nvSpPr>
            <p:spPr bwMode="auto">
              <a:xfrm>
                <a:off x="2007" y="2194"/>
                <a:ext cx="232" cy="219"/>
              </a:xfrm>
              <a:custGeom>
                <a:avLst/>
                <a:gdLst>
                  <a:gd name="T0" fmla="*/ 13 w 464"/>
                  <a:gd name="T1" fmla="*/ 0 h 439"/>
                  <a:gd name="T2" fmla="*/ 3 w 464"/>
                  <a:gd name="T3" fmla="*/ 13 h 439"/>
                  <a:gd name="T4" fmla="*/ 0 w 464"/>
                  <a:gd name="T5" fmla="*/ 27 h 439"/>
                  <a:gd name="T6" fmla="*/ 29 w 464"/>
                  <a:gd name="T7" fmla="*/ 27 h 439"/>
                  <a:gd name="T8" fmla="*/ 24 w 464"/>
                  <a:gd name="T9" fmla="*/ 8 h 439"/>
                  <a:gd name="T10" fmla="*/ 13 w 464"/>
                  <a:gd name="T11" fmla="*/ 0 h 4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4" h="439">
                    <a:moveTo>
                      <a:pt x="195" y="0"/>
                    </a:moveTo>
                    <a:lnTo>
                      <a:pt x="48" y="215"/>
                    </a:lnTo>
                    <a:lnTo>
                      <a:pt x="0" y="439"/>
                    </a:lnTo>
                    <a:lnTo>
                      <a:pt x="464" y="439"/>
                    </a:lnTo>
                    <a:lnTo>
                      <a:pt x="374" y="128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FFE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5"/>
              <p:cNvSpPr>
                <a:spLocks/>
              </p:cNvSpPr>
              <p:nvPr/>
            </p:nvSpPr>
            <p:spPr bwMode="auto">
              <a:xfrm>
                <a:off x="1894" y="2220"/>
                <a:ext cx="154" cy="193"/>
              </a:xfrm>
              <a:custGeom>
                <a:avLst/>
                <a:gdLst>
                  <a:gd name="T0" fmla="*/ 1 w 308"/>
                  <a:gd name="T1" fmla="*/ 24 h 387"/>
                  <a:gd name="T2" fmla="*/ 19 w 308"/>
                  <a:gd name="T3" fmla="*/ 24 h 387"/>
                  <a:gd name="T4" fmla="*/ 19 w 308"/>
                  <a:gd name="T5" fmla="*/ 14 h 387"/>
                  <a:gd name="T6" fmla="*/ 20 w 308"/>
                  <a:gd name="T7" fmla="*/ 5 h 387"/>
                  <a:gd name="T8" fmla="*/ 13 w 308"/>
                  <a:gd name="T9" fmla="*/ 0 h 387"/>
                  <a:gd name="T10" fmla="*/ 0 w 308"/>
                  <a:gd name="T11" fmla="*/ 12 h 387"/>
                  <a:gd name="T12" fmla="*/ 1 w 308"/>
                  <a:gd name="T13" fmla="*/ 24 h 3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8" h="387">
                    <a:moveTo>
                      <a:pt x="7" y="387"/>
                    </a:moveTo>
                    <a:lnTo>
                      <a:pt x="291" y="387"/>
                    </a:lnTo>
                    <a:lnTo>
                      <a:pt x="301" y="226"/>
                    </a:lnTo>
                    <a:lnTo>
                      <a:pt x="308" y="88"/>
                    </a:lnTo>
                    <a:lnTo>
                      <a:pt x="193" y="0"/>
                    </a:lnTo>
                    <a:lnTo>
                      <a:pt x="0" y="195"/>
                    </a:lnTo>
                    <a:lnTo>
                      <a:pt x="7" y="387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46"/>
              <p:cNvSpPr>
                <a:spLocks/>
              </p:cNvSpPr>
              <p:nvPr/>
            </p:nvSpPr>
            <p:spPr bwMode="auto">
              <a:xfrm>
                <a:off x="1905" y="1910"/>
                <a:ext cx="448" cy="503"/>
              </a:xfrm>
              <a:custGeom>
                <a:avLst/>
                <a:gdLst>
                  <a:gd name="T0" fmla="*/ 50 w 896"/>
                  <a:gd name="T1" fmla="*/ 6 h 1005"/>
                  <a:gd name="T2" fmla="*/ 56 w 896"/>
                  <a:gd name="T3" fmla="*/ 13 h 1005"/>
                  <a:gd name="T4" fmla="*/ 56 w 896"/>
                  <a:gd name="T5" fmla="*/ 21 h 1005"/>
                  <a:gd name="T6" fmla="*/ 46 w 896"/>
                  <a:gd name="T7" fmla="*/ 62 h 1005"/>
                  <a:gd name="T8" fmla="*/ 45 w 896"/>
                  <a:gd name="T9" fmla="*/ 63 h 1005"/>
                  <a:gd name="T10" fmla="*/ 35 w 896"/>
                  <a:gd name="T11" fmla="*/ 63 h 1005"/>
                  <a:gd name="T12" fmla="*/ 33 w 896"/>
                  <a:gd name="T13" fmla="*/ 55 h 1005"/>
                  <a:gd name="T14" fmla="*/ 35 w 896"/>
                  <a:gd name="T15" fmla="*/ 45 h 1005"/>
                  <a:gd name="T16" fmla="*/ 28 w 896"/>
                  <a:gd name="T17" fmla="*/ 38 h 1005"/>
                  <a:gd name="T18" fmla="*/ 20 w 896"/>
                  <a:gd name="T19" fmla="*/ 47 h 1005"/>
                  <a:gd name="T20" fmla="*/ 14 w 896"/>
                  <a:gd name="T21" fmla="*/ 34 h 1005"/>
                  <a:gd name="T22" fmla="*/ 5 w 896"/>
                  <a:gd name="T23" fmla="*/ 36 h 1005"/>
                  <a:gd name="T24" fmla="*/ 1 w 896"/>
                  <a:gd name="T25" fmla="*/ 14 h 1005"/>
                  <a:gd name="T26" fmla="*/ 0 w 896"/>
                  <a:gd name="T27" fmla="*/ 8 h 1005"/>
                  <a:gd name="T28" fmla="*/ 12 w 896"/>
                  <a:gd name="T29" fmla="*/ 0 h 1005"/>
                  <a:gd name="T30" fmla="*/ 36 w 896"/>
                  <a:gd name="T31" fmla="*/ 1 h 1005"/>
                  <a:gd name="T32" fmla="*/ 50 w 896"/>
                  <a:gd name="T33" fmla="*/ 6 h 10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96" h="1005">
                    <a:moveTo>
                      <a:pt x="788" y="94"/>
                    </a:moveTo>
                    <a:lnTo>
                      <a:pt x="896" y="201"/>
                    </a:lnTo>
                    <a:lnTo>
                      <a:pt x="896" y="331"/>
                    </a:lnTo>
                    <a:lnTo>
                      <a:pt x="725" y="983"/>
                    </a:lnTo>
                    <a:lnTo>
                      <a:pt x="707" y="1005"/>
                    </a:lnTo>
                    <a:lnTo>
                      <a:pt x="555" y="993"/>
                    </a:lnTo>
                    <a:lnTo>
                      <a:pt x="519" y="865"/>
                    </a:lnTo>
                    <a:lnTo>
                      <a:pt x="555" y="706"/>
                    </a:lnTo>
                    <a:lnTo>
                      <a:pt x="439" y="608"/>
                    </a:lnTo>
                    <a:lnTo>
                      <a:pt x="317" y="737"/>
                    </a:lnTo>
                    <a:lnTo>
                      <a:pt x="222" y="543"/>
                    </a:lnTo>
                    <a:lnTo>
                      <a:pt x="73" y="566"/>
                    </a:lnTo>
                    <a:lnTo>
                      <a:pt x="16" y="222"/>
                    </a:lnTo>
                    <a:lnTo>
                      <a:pt x="0" y="125"/>
                    </a:lnTo>
                    <a:lnTo>
                      <a:pt x="188" y="0"/>
                    </a:lnTo>
                    <a:lnTo>
                      <a:pt x="562" y="8"/>
                    </a:lnTo>
                    <a:lnTo>
                      <a:pt x="788" y="94"/>
                    </a:lnTo>
                    <a:close/>
                  </a:path>
                </a:pathLst>
              </a:custGeom>
              <a:solidFill>
                <a:srgbClr val="0042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147"/>
              <p:cNvSpPr>
                <a:spLocks/>
              </p:cNvSpPr>
              <p:nvPr/>
            </p:nvSpPr>
            <p:spPr bwMode="auto">
              <a:xfrm>
                <a:off x="1563" y="2053"/>
                <a:ext cx="168" cy="354"/>
              </a:xfrm>
              <a:custGeom>
                <a:avLst/>
                <a:gdLst>
                  <a:gd name="T0" fmla="*/ 3 w 335"/>
                  <a:gd name="T1" fmla="*/ 45 h 708"/>
                  <a:gd name="T2" fmla="*/ 0 w 335"/>
                  <a:gd name="T3" fmla="*/ 40 h 708"/>
                  <a:gd name="T4" fmla="*/ 13 w 335"/>
                  <a:gd name="T5" fmla="*/ 0 h 708"/>
                  <a:gd name="T6" fmla="*/ 21 w 335"/>
                  <a:gd name="T7" fmla="*/ 4 h 708"/>
                  <a:gd name="T8" fmla="*/ 18 w 335"/>
                  <a:gd name="T9" fmla="*/ 45 h 708"/>
                  <a:gd name="T10" fmla="*/ 3 w 335"/>
                  <a:gd name="T11" fmla="*/ 45 h 7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5" h="708">
                    <a:moveTo>
                      <a:pt x="48" y="708"/>
                    </a:moveTo>
                    <a:lnTo>
                      <a:pt x="0" y="633"/>
                    </a:lnTo>
                    <a:lnTo>
                      <a:pt x="204" y="0"/>
                    </a:lnTo>
                    <a:lnTo>
                      <a:pt x="335" y="56"/>
                    </a:lnTo>
                    <a:lnTo>
                      <a:pt x="286" y="708"/>
                    </a:lnTo>
                    <a:lnTo>
                      <a:pt x="48" y="7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148"/>
              <p:cNvSpPr>
                <a:spLocks/>
              </p:cNvSpPr>
              <p:nvPr/>
            </p:nvSpPr>
            <p:spPr bwMode="auto">
              <a:xfrm>
                <a:off x="1519" y="2065"/>
                <a:ext cx="68" cy="90"/>
              </a:xfrm>
              <a:custGeom>
                <a:avLst/>
                <a:gdLst>
                  <a:gd name="T0" fmla="*/ 5 w 136"/>
                  <a:gd name="T1" fmla="*/ 0 h 182"/>
                  <a:gd name="T2" fmla="*/ 0 w 136"/>
                  <a:gd name="T3" fmla="*/ 4 h 182"/>
                  <a:gd name="T4" fmla="*/ 3 w 136"/>
                  <a:gd name="T5" fmla="*/ 11 h 182"/>
                  <a:gd name="T6" fmla="*/ 9 w 136"/>
                  <a:gd name="T7" fmla="*/ 4 h 182"/>
                  <a:gd name="T8" fmla="*/ 5 w 136"/>
                  <a:gd name="T9" fmla="*/ 0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82">
                    <a:moveTo>
                      <a:pt x="72" y="0"/>
                    </a:moveTo>
                    <a:lnTo>
                      <a:pt x="0" y="76"/>
                    </a:lnTo>
                    <a:lnTo>
                      <a:pt x="41" y="182"/>
                    </a:lnTo>
                    <a:lnTo>
                      <a:pt x="136" y="6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149"/>
              <p:cNvSpPr>
                <a:spLocks/>
              </p:cNvSpPr>
              <p:nvPr/>
            </p:nvSpPr>
            <p:spPr bwMode="auto">
              <a:xfrm>
                <a:off x="1809" y="2035"/>
                <a:ext cx="46" cy="76"/>
              </a:xfrm>
              <a:custGeom>
                <a:avLst/>
                <a:gdLst>
                  <a:gd name="T0" fmla="*/ 4 w 92"/>
                  <a:gd name="T1" fmla="*/ 0 h 151"/>
                  <a:gd name="T2" fmla="*/ 3 w 92"/>
                  <a:gd name="T3" fmla="*/ 4 h 151"/>
                  <a:gd name="T4" fmla="*/ 0 w 92"/>
                  <a:gd name="T5" fmla="*/ 8 h 151"/>
                  <a:gd name="T6" fmla="*/ 4 w 92"/>
                  <a:gd name="T7" fmla="*/ 10 h 151"/>
                  <a:gd name="T8" fmla="*/ 6 w 92"/>
                  <a:gd name="T9" fmla="*/ 6 h 151"/>
                  <a:gd name="T10" fmla="*/ 6 w 92"/>
                  <a:gd name="T11" fmla="*/ 3 h 151"/>
                  <a:gd name="T12" fmla="*/ 4 w 92"/>
                  <a:gd name="T13" fmla="*/ 0 h 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151">
                    <a:moveTo>
                      <a:pt x="49" y="0"/>
                    </a:moveTo>
                    <a:lnTo>
                      <a:pt x="41" y="60"/>
                    </a:lnTo>
                    <a:lnTo>
                      <a:pt x="0" y="120"/>
                    </a:lnTo>
                    <a:lnTo>
                      <a:pt x="53" y="151"/>
                    </a:lnTo>
                    <a:lnTo>
                      <a:pt x="92" y="87"/>
                    </a:lnTo>
                    <a:lnTo>
                      <a:pt x="92" y="3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150"/>
              <p:cNvSpPr>
                <a:spLocks/>
              </p:cNvSpPr>
              <p:nvPr/>
            </p:nvSpPr>
            <p:spPr bwMode="auto">
              <a:xfrm>
                <a:off x="1679" y="1968"/>
                <a:ext cx="155" cy="124"/>
              </a:xfrm>
              <a:custGeom>
                <a:avLst/>
                <a:gdLst>
                  <a:gd name="T0" fmla="*/ 5 w 310"/>
                  <a:gd name="T1" fmla="*/ 2 h 248"/>
                  <a:gd name="T2" fmla="*/ 6 w 310"/>
                  <a:gd name="T3" fmla="*/ 0 h 248"/>
                  <a:gd name="T4" fmla="*/ 11 w 310"/>
                  <a:gd name="T5" fmla="*/ 2 h 248"/>
                  <a:gd name="T6" fmla="*/ 19 w 310"/>
                  <a:gd name="T7" fmla="*/ 7 h 248"/>
                  <a:gd name="T8" fmla="*/ 20 w 310"/>
                  <a:gd name="T9" fmla="*/ 9 h 248"/>
                  <a:gd name="T10" fmla="*/ 19 w 310"/>
                  <a:gd name="T11" fmla="*/ 13 h 248"/>
                  <a:gd name="T12" fmla="*/ 16 w 310"/>
                  <a:gd name="T13" fmla="*/ 16 h 248"/>
                  <a:gd name="T14" fmla="*/ 4 w 310"/>
                  <a:gd name="T15" fmla="*/ 12 h 248"/>
                  <a:gd name="T16" fmla="*/ 0 w 310"/>
                  <a:gd name="T17" fmla="*/ 6 h 248"/>
                  <a:gd name="T18" fmla="*/ 3 w 310"/>
                  <a:gd name="T19" fmla="*/ 2 h 248"/>
                  <a:gd name="T20" fmla="*/ 5 w 310"/>
                  <a:gd name="T21" fmla="*/ 2 h 2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0" h="248">
                    <a:moveTo>
                      <a:pt x="70" y="19"/>
                    </a:moveTo>
                    <a:lnTo>
                      <a:pt x="85" y="0"/>
                    </a:lnTo>
                    <a:lnTo>
                      <a:pt x="176" y="29"/>
                    </a:lnTo>
                    <a:lnTo>
                      <a:pt x="293" y="107"/>
                    </a:lnTo>
                    <a:lnTo>
                      <a:pt x="310" y="135"/>
                    </a:lnTo>
                    <a:lnTo>
                      <a:pt x="302" y="195"/>
                    </a:lnTo>
                    <a:lnTo>
                      <a:pt x="252" y="248"/>
                    </a:lnTo>
                    <a:lnTo>
                      <a:pt x="59" y="185"/>
                    </a:lnTo>
                    <a:lnTo>
                      <a:pt x="0" y="86"/>
                    </a:lnTo>
                    <a:lnTo>
                      <a:pt x="41" y="24"/>
                    </a:lnTo>
                    <a:lnTo>
                      <a:pt x="70" y="19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151"/>
              <p:cNvSpPr>
                <a:spLocks/>
              </p:cNvSpPr>
              <p:nvPr/>
            </p:nvSpPr>
            <p:spPr bwMode="auto">
              <a:xfrm>
                <a:off x="1539" y="1973"/>
                <a:ext cx="110" cy="103"/>
              </a:xfrm>
              <a:custGeom>
                <a:avLst/>
                <a:gdLst>
                  <a:gd name="T0" fmla="*/ 0 w 219"/>
                  <a:gd name="T1" fmla="*/ 3 h 206"/>
                  <a:gd name="T2" fmla="*/ 0 w 219"/>
                  <a:gd name="T3" fmla="*/ 10 h 206"/>
                  <a:gd name="T4" fmla="*/ 8 w 219"/>
                  <a:gd name="T5" fmla="*/ 13 h 206"/>
                  <a:gd name="T6" fmla="*/ 14 w 219"/>
                  <a:gd name="T7" fmla="*/ 10 h 206"/>
                  <a:gd name="T8" fmla="*/ 14 w 219"/>
                  <a:gd name="T9" fmla="*/ 1 h 206"/>
                  <a:gd name="T10" fmla="*/ 11 w 219"/>
                  <a:gd name="T11" fmla="*/ 0 h 206"/>
                  <a:gd name="T12" fmla="*/ 6 w 219"/>
                  <a:gd name="T13" fmla="*/ 3 h 206"/>
                  <a:gd name="T14" fmla="*/ 1 w 219"/>
                  <a:gd name="T15" fmla="*/ 2 h 206"/>
                  <a:gd name="T16" fmla="*/ 0 w 219"/>
                  <a:gd name="T17" fmla="*/ 3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206">
                    <a:moveTo>
                      <a:pt x="0" y="45"/>
                    </a:moveTo>
                    <a:lnTo>
                      <a:pt x="0" y="151"/>
                    </a:lnTo>
                    <a:lnTo>
                      <a:pt x="113" y="206"/>
                    </a:lnTo>
                    <a:lnTo>
                      <a:pt x="219" y="151"/>
                    </a:lnTo>
                    <a:lnTo>
                      <a:pt x="212" y="13"/>
                    </a:lnTo>
                    <a:lnTo>
                      <a:pt x="170" y="0"/>
                    </a:lnTo>
                    <a:lnTo>
                      <a:pt x="81" y="45"/>
                    </a:lnTo>
                    <a:lnTo>
                      <a:pt x="16" y="3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152"/>
              <p:cNvSpPr>
                <a:spLocks/>
              </p:cNvSpPr>
              <p:nvPr/>
            </p:nvSpPr>
            <p:spPr bwMode="auto">
              <a:xfrm>
                <a:off x="1145" y="1894"/>
                <a:ext cx="65" cy="171"/>
              </a:xfrm>
              <a:custGeom>
                <a:avLst/>
                <a:gdLst>
                  <a:gd name="T0" fmla="*/ 0 w 130"/>
                  <a:gd name="T1" fmla="*/ 0 h 341"/>
                  <a:gd name="T2" fmla="*/ 1 w 130"/>
                  <a:gd name="T3" fmla="*/ 17 h 341"/>
                  <a:gd name="T4" fmla="*/ 4 w 130"/>
                  <a:gd name="T5" fmla="*/ 22 h 341"/>
                  <a:gd name="T6" fmla="*/ 8 w 130"/>
                  <a:gd name="T7" fmla="*/ 19 h 341"/>
                  <a:gd name="T8" fmla="*/ 9 w 130"/>
                  <a:gd name="T9" fmla="*/ 15 h 341"/>
                  <a:gd name="T10" fmla="*/ 7 w 130"/>
                  <a:gd name="T11" fmla="*/ 14 h 341"/>
                  <a:gd name="T12" fmla="*/ 7 w 130"/>
                  <a:gd name="T13" fmla="*/ 0 h 341"/>
                  <a:gd name="T14" fmla="*/ 0 w 130"/>
                  <a:gd name="T15" fmla="*/ 0 h 3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0" h="341">
                    <a:moveTo>
                      <a:pt x="0" y="0"/>
                    </a:moveTo>
                    <a:lnTo>
                      <a:pt x="16" y="266"/>
                    </a:lnTo>
                    <a:lnTo>
                      <a:pt x="55" y="341"/>
                    </a:lnTo>
                    <a:lnTo>
                      <a:pt x="121" y="297"/>
                    </a:lnTo>
                    <a:lnTo>
                      <a:pt x="130" y="234"/>
                    </a:lnTo>
                    <a:lnTo>
                      <a:pt x="112" y="214"/>
                    </a:lnTo>
                    <a:lnTo>
                      <a:pt x="1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EA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153"/>
              <p:cNvSpPr>
                <a:spLocks/>
              </p:cNvSpPr>
              <p:nvPr/>
            </p:nvSpPr>
            <p:spPr bwMode="auto">
              <a:xfrm>
                <a:off x="1136" y="2103"/>
                <a:ext cx="139" cy="171"/>
              </a:xfrm>
              <a:custGeom>
                <a:avLst/>
                <a:gdLst>
                  <a:gd name="T0" fmla="*/ 11 w 276"/>
                  <a:gd name="T1" fmla="*/ 0 h 343"/>
                  <a:gd name="T2" fmla="*/ 18 w 276"/>
                  <a:gd name="T3" fmla="*/ 2 h 343"/>
                  <a:gd name="T4" fmla="*/ 18 w 276"/>
                  <a:gd name="T5" fmla="*/ 21 h 343"/>
                  <a:gd name="T6" fmla="*/ 0 w 276"/>
                  <a:gd name="T7" fmla="*/ 21 h 343"/>
                  <a:gd name="T8" fmla="*/ 5 w 276"/>
                  <a:gd name="T9" fmla="*/ 2 h 343"/>
                  <a:gd name="T10" fmla="*/ 11 w 276"/>
                  <a:gd name="T11" fmla="*/ 0 h 3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6" h="343">
                    <a:moveTo>
                      <a:pt x="161" y="0"/>
                    </a:moveTo>
                    <a:lnTo>
                      <a:pt x="276" y="43"/>
                    </a:lnTo>
                    <a:lnTo>
                      <a:pt x="276" y="343"/>
                    </a:lnTo>
                    <a:lnTo>
                      <a:pt x="0" y="343"/>
                    </a:lnTo>
                    <a:lnTo>
                      <a:pt x="72" y="4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154"/>
              <p:cNvSpPr>
                <a:spLocks/>
              </p:cNvSpPr>
              <p:nvPr/>
            </p:nvSpPr>
            <p:spPr bwMode="auto">
              <a:xfrm>
                <a:off x="1761" y="1467"/>
                <a:ext cx="597" cy="487"/>
              </a:xfrm>
              <a:custGeom>
                <a:avLst/>
                <a:gdLst>
                  <a:gd name="T0" fmla="*/ 6 w 1196"/>
                  <a:gd name="T1" fmla="*/ 47 h 974"/>
                  <a:gd name="T2" fmla="*/ 25 w 1196"/>
                  <a:gd name="T3" fmla="*/ 47 h 974"/>
                  <a:gd name="T4" fmla="*/ 30 w 1196"/>
                  <a:gd name="T5" fmla="*/ 48 h 974"/>
                  <a:gd name="T6" fmla="*/ 36 w 1196"/>
                  <a:gd name="T7" fmla="*/ 48 h 974"/>
                  <a:gd name="T8" fmla="*/ 36 w 1196"/>
                  <a:gd name="T9" fmla="*/ 50 h 974"/>
                  <a:gd name="T10" fmla="*/ 39 w 1196"/>
                  <a:gd name="T11" fmla="*/ 60 h 974"/>
                  <a:gd name="T12" fmla="*/ 66 w 1196"/>
                  <a:gd name="T13" fmla="*/ 61 h 974"/>
                  <a:gd name="T14" fmla="*/ 72 w 1196"/>
                  <a:gd name="T15" fmla="*/ 57 h 974"/>
                  <a:gd name="T16" fmla="*/ 74 w 1196"/>
                  <a:gd name="T17" fmla="*/ 47 h 974"/>
                  <a:gd name="T18" fmla="*/ 67 w 1196"/>
                  <a:gd name="T19" fmla="*/ 12 h 974"/>
                  <a:gd name="T20" fmla="*/ 64 w 1196"/>
                  <a:gd name="T21" fmla="*/ 8 h 974"/>
                  <a:gd name="T22" fmla="*/ 57 w 1196"/>
                  <a:gd name="T23" fmla="*/ 2 h 974"/>
                  <a:gd name="T24" fmla="*/ 49 w 1196"/>
                  <a:gd name="T25" fmla="*/ 0 h 974"/>
                  <a:gd name="T26" fmla="*/ 20 w 1196"/>
                  <a:gd name="T27" fmla="*/ 4 h 974"/>
                  <a:gd name="T28" fmla="*/ 12 w 1196"/>
                  <a:gd name="T29" fmla="*/ 30 h 974"/>
                  <a:gd name="T30" fmla="*/ 0 w 1196"/>
                  <a:gd name="T31" fmla="*/ 38 h 974"/>
                  <a:gd name="T32" fmla="*/ 6 w 1196"/>
                  <a:gd name="T33" fmla="*/ 47 h 9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96" h="974">
                    <a:moveTo>
                      <a:pt x="100" y="737"/>
                    </a:moveTo>
                    <a:lnTo>
                      <a:pt x="413" y="742"/>
                    </a:lnTo>
                    <a:lnTo>
                      <a:pt x="491" y="760"/>
                    </a:lnTo>
                    <a:lnTo>
                      <a:pt x="585" y="760"/>
                    </a:lnTo>
                    <a:lnTo>
                      <a:pt x="588" y="799"/>
                    </a:lnTo>
                    <a:lnTo>
                      <a:pt x="640" y="945"/>
                    </a:lnTo>
                    <a:lnTo>
                      <a:pt x="1067" y="974"/>
                    </a:lnTo>
                    <a:lnTo>
                      <a:pt x="1161" y="908"/>
                    </a:lnTo>
                    <a:lnTo>
                      <a:pt x="1196" y="742"/>
                    </a:lnTo>
                    <a:lnTo>
                      <a:pt x="1079" y="189"/>
                    </a:lnTo>
                    <a:lnTo>
                      <a:pt x="1029" y="116"/>
                    </a:lnTo>
                    <a:lnTo>
                      <a:pt x="921" y="28"/>
                    </a:lnTo>
                    <a:lnTo>
                      <a:pt x="797" y="0"/>
                    </a:lnTo>
                    <a:lnTo>
                      <a:pt x="325" y="60"/>
                    </a:lnTo>
                    <a:lnTo>
                      <a:pt x="192" y="469"/>
                    </a:lnTo>
                    <a:lnTo>
                      <a:pt x="0" y="593"/>
                    </a:lnTo>
                    <a:lnTo>
                      <a:pt x="100" y="737"/>
                    </a:lnTo>
                    <a:close/>
                  </a:path>
                </a:pathLst>
              </a:custGeom>
              <a:solidFill>
                <a:srgbClr val="0042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155"/>
              <p:cNvSpPr>
                <a:spLocks/>
              </p:cNvSpPr>
              <p:nvPr/>
            </p:nvSpPr>
            <p:spPr bwMode="auto">
              <a:xfrm>
                <a:off x="1678" y="1747"/>
                <a:ext cx="118" cy="98"/>
              </a:xfrm>
              <a:custGeom>
                <a:avLst/>
                <a:gdLst>
                  <a:gd name="T0" fmla="*/ 7 w 235"/>
                  <a:gd name="T1" fmla="*/ 12 h 197"/>
                  <a:gd name="T2" fmla="*/ 9 w 235"/>
                  <a:gd name="T3" fmla="*/ 11 h 197"/>
                  <a:gd name="T4" fmla="*/ 12 w 235"/>
                  <a:gd name="T5" fmla="*/ 11 h 197"/>
                  <a:gd name="T6" fmla="*/ 13 w 235"/>
                  <a:gd name="T7" fmla="*/ 11 h 197"/>
                  <a:gd name="T8" fmla="*/ 15 w 235"/>
                  <a:gd name="T9" fmla="*/ 8 h 197"/>
                  <a:gd name="T10" fmla="*/ 15 w 235"/>
                  <a:gd name="T11" fmla="*/ 5 h 197"/>
                  <a:gd name="T12" fmla="*/ 14 w 235"/>
                  <a:gd name="T13" fmla="*/ 3 h 197"/>
                  <a:gd name="T14" fmla="*/ 12 w 235"/>
                  <a:gd name="T15" fmla="*/ 2 h 197"/>
                  <a:gd name="T16" fmla="*/ 6 w 235"/>
                  <a:gd name="T17" fmla="*/ 0 h 197"/>
                  <a:gd name="T18" fmla="*/ 1 w 235"/>
                  <a:gd name="T19" fmla="*/ 3 h 197"/>
                  <a:gd name="T20" fmla="*/ 0 w 235"/>
                  <a:gd name="T21" fmla="*/ 7 h 197"/>
                  <a:gd name="T22" fmla="*/ 4 w 235"/>
                  <a:gd name="T23" fmla="*/ 12 h 197"/>
                  <a:gd name="T24" fmla="*/ 7 w 235"/>
                  <a:gd name="T25" fmla="*/ 12 h 1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5" h="197">
                    <a:moveTo>
                      <a:pt x="104" y="197"/>
                    </a:moveTo>
                    <a:lnTo>
                      <a:pt x="138" y="182"/>
                    </a:lnTo>
                    <a:lnTo>
                      <a:pt x="186" y="182"/>
                    </a:lnTo>
                    <a:lnTo>
                      <a:pt x="200" y="177"/>
                    </a:lnTo>
                    <a:lnTo>
                      <a:pt x="235" y="138"/>
                    </a:lnTo>
                    <a:lnTo>
                      <a:pt x="235" y="91"/>
                    </a:lnTo>
                    <a:lnTo>
                      <a:pt x="212" y="54"/>
                    </a:lnTo>
                    <a:lnTo>
                      <a:pt x="186" y="36"/>
                    </a:lnTo>
                    <a:lnTo>
                      <a:pt x="88" y="0"/>
                    </a:lnTo>
                    <a:lnTo>
                      <a:pt x="5" y="49"/>
                    </a:lnTo>
                    <a:lnTo>
                      <a:pt x="0" y="127"/>
                    </a:lnTo>
                    <a:lnTo>
                      <a:pt x="58" y="197"/>
                    </a:lnTo>
                    <a:lnTo>
                      <a:pt x="104" y="197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156"/>
              <p:cNvSpPr>
                <a:spLocks/>
              </p:cNvSpPr>
              <p:nvPr/>
            </p:nvSpPr>
            <p:spPr bwMode="auto">
              <a:xfrm>
                <a:off x="1824" y="1834"/>
                <a:ext cx="244" cy="102"/>
              </a:xfrm>
              <a:custGeom>
                <a:avLst/>
                <a:gdLst>
                  <a:gd name="T0" fmla="*/ 31 w 487"/>
                  <a:gd name="T1" fmla="*/ 10 h 205"/>
                  <a:gd name="T2" fmla="*/ 26 w 487"/>
                  <a:gd name="T3" fmla="*/ 10 h 205"/>
                  <a:gd name="T4" fmla="*/ 20 w 487"/>
                  <a:gd name="T5" fmla="*/ 12 h 205"/>
                  <a:gd name="T6" fmla="*/ 17 w 487"/>
                  <a:gd name="T7" fmla="*/ 12 h 205"/>
                  <a:gd name="T8" fmla="*/ 11 w 487"/>
                  <a:gd name="T9" fmla="*/ 10 h 205"/>
                  <a:gd name="T10" fmla="*/ 11 w 487"/>
                  <a:gd name="T11" fmla="*/ 8 h 205"/>
                  <a:gd name="T12" fmla="*/ 9 w 487"/>
                  <a:gd name="T13" fmla="*/ 8 h 205"/>
                  <a:gd name="T14" fmla="*/ 8 w 487"/>
                  <a:gd name="T15" fmla="*/ 7 h 205"/>
                  <a:gd name="T16" fmla="*/ 1 w 487"/>
                  <a:gd name="T17" fmla="*/ 8 h 205"/>
                  <a:gd name="T18" fmla="*/ 0 w 487"/>
                  <a:gd name="T19" fmla="*/ 7 h 205"/>
                  <a:gd name="T20" fmla="*/ 0 w 487"/>
                  <a:gd name="T21" fmla="*/ 7 h 205"/>
                  <a:gd name="T22" fmla="*/ 14 w 487"/>
                  <a:gd name="T23" fmla="*/ 0 h 205"/>
                  <a:gd name="T24" fmla="*/ 17 w 487"/>
                  <a:gd name="T25" fmla="*/ 0 h 205"/>
                  <a:gd name="T26" fmla="*/ 22 w 487"/>
                  <a:gd name="T27" fmla="*/ 1 h 205"/>
                  <a:gd name="T28" fmla="*/ 29 w 487"/>
                  <a:gd name="T29" fmla="*/ 1 h 205"/>
                  <a:gd name="T30" fmla="*/ 29 w 487"/>
                  <a:gd name="T31" fmla="*/ 4 h 205"/>
                  <a:gd name="T32" fmla="*/ 31 w 487"/>
                  <a:gd name="T33" fmla="*/ 10 h 2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87" h="205">
                    <a:moveTo>
                      <a:pt x="487" y="164"/>
                    </a:moveTo>
                    <a:lnTo>
                      <a:pt x="402" y="164"/>
                    </a:lnTo>
                    <a:lnTo>
                      <a:pt x="305" y="205"/>
                    </a:lnTo>
                    <a:lnTo>
                      <a:pt x="262" y="205"/>
                    </a:lnTo>
                    <a:lnTo>
                      <a:pt x="172" y="164"/>
                    </a:lnTo>
                    <a:lnTo>
                      <a:pt x="166" y="132"/>
                    </a:lnTo>
                    <a:lnTo>
                      <a:pt x="138" y="132"/>
                    </a:lnTo>
                    <a:lnTo>
                      <a:pt x="126" y="114"/>
                    </a:lnTo>
                    <a:lnTo>
                      <a:pt x="3" y="132"/>
                    </a:lnTo>
                    <a:lnTo>
                      <a:pt x="0" y="123"/>
                    </a:lnTo>
                    <a:lnTo>
                      <a:pt x="0" y="114"/>
                    </a:lnTo>
                    <a:lnTo>
                      <a:pt x="223" y="0"/>
                    </a:lnTo>
                    <a:lnTo>
                      <a:pt x="271" y="0"/>
                    </a:lnTo>
                    <a:lnTo>
                      <a:pt x="349" y="26"/>
                    </a:lnTo>
                    <a:lnTo>
                      <a:pt x="457" y="29"/>
                    </a:lnTo>
                    <a:lnTo>
                      <a:pt x="462" y="73"/>
                    </a:lnTo>
                    <a:lnTo>
                      <a:pt x="487" y="164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157"/>
              <p:cNvSpPr>
                <a:spLocks/>
              </p:cNvSpPr>
              <p:nvPr/>
            </p:nvSpPr>
            <p:spPr bwMode="auto">
              <a:xfrm>
                <a:off x="2007" y="1892"/>
                <a:ext cx="28" cy="26"/>
              </a:xfrm>
              <a:custGeom>
                <a:avLst/>
                <a:gdLst>
                  <a:gd name="T0" fmla="*/ 1 w 56"/>
                  <a:gd name="T1" fmla="*/ 4 h 50"/>
                  <a:gd name="T2" fmla="*/ 1 w 56"/>
                  <a:gd name="T3" fmla="*/ 3 h 50"/>
                  <a:gd name="T4" fmla="*/ 0 w 56"/>
                  <a:gd name="T5" fmla="*/ 1 h 50"/>
                  <a:gd name="T6" fmla="*/ 1 w 56"/>
                  <a:gd name="T7" fmla="*/ 0 h 50"/>
                  <a:gd name="T8" fmla="*/ 2 w 56"/>
                  <a:gd name="T9" fmla="*/ 0 h 50"/>
                  <a:gd name="T10" fmla="*/ 4 w 56"/>
                  <a:gd name="T11" fmla="*/ 1 h 50"/>
                  <a:gd name="T12" fmla="*/ 4 w 56"/>
                  <a:gd name="T13" fmla="*/ 3 h 50"/>
                  <a:gd name="T14" fmla="*/ 4 w 56"/>
                  <a:gd name="T15" fmla="*/ 3 h 50"/>
                  <a:gd name="T16" fmla="*/ 3 w 56"/>
                  <a:gd name="T17" fmla="*/ 4 h 50"/>
                  <a:gd name="T18" fmla="*/ 1 w 56"/>
                  <a:gd name="T19" fmla="*/ 4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6" h="50">
                    <a:moveTo>
                      <a:pt x="12" y="50"/>
                    </a:moveTo>
                    <a:lnTo>
                      <a:pt x="3" y="36"/>
                    </a:lnTo>
                    <a:lnTo>
                      <a:pt x="0" y="15"/>
                    </a:lnTo>
                    <a:lnTo>
                      <a:pt x="14" y="0"/>
                    </a:lnTo>
                    <a:lnTo>
                      <a:pt x="30" y="0"/>
                    </a:lnTo>
                    <a:lnTo>
                      <a:pt x="51" y="15"/>
                    </a:lnTo>
                    <a:lnTo>
                      <a:pt x="56" y="32"/>
                    </a:lnTo>
                    <a:lnTo>
                      <a:pt x="56" y="47"/>
                    </a:lnTo>
                    <a:lnTo>
                      <a:pt x="37" y="50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158"/>
              <p:cNvSpPr>
                <a:spLocks/>
              </p:cNvSpPr>
              <p:nvPr/>
            </p:nvSpPr>
            <p:spPr bwMode="auto">
              <a:xfrm>
                <a:off x="1724" y="1712"/>
                <a:ext cx="22" cy="42"/>
              </a:xfrm>
              <a:custGeom>
                <a:avLst/>
                <a:gdLst>
                  <a:gd name="T0" fmla="*/ 0 w 44"/>
                  <a:gd name="T1" fmla="*/ 5 h 82"/>
                  <a:gd name="T2" fmla="*/ 2 w 44"/>
                  <a:gd name="T3" fmla="*/ 6 h 82"/>
                  <a:gd name="T4" fmla="*/ 3 w 44"/>
                  <a:gd name="T5" fmla="*/ 1 h 82"/>
                  <a:gd name="T6" fmla="*/ 3 w 44"/>
                  <a:gd name="T7" fmla="*/ 0 h 82"/>
                  <a:gd name="T8" fmla="*/ 2 w 44"/>
                  <a:gd name="T9" fmla="*/ 0 h 82"/>
                  <a:gd name="T10" fmla="*/ 0 w 44"/>
                  <a:gd name="T11" fmla="*/ 5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82">
                    <a:moveTo>
                      <a:pt x="0" y="73"/>
                    </a:moveTo>
                    <a:lnTo>
                      <a:pt x="28" y="82"/>
                    </a:lnTo>
                    <a:lnTo>
                      <a:pt x="44" y="13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Freeform 159"/>
              <p:cNvSpPr>
                <a:spLocks/>
              </p:cNvSpPr>
              <p:nvPr/>
            </p:nvSpPr>
            <p:spPr bwMode="auto">
              <a:xfrm>
                <a:off x="1703" y="1808"/>
                <a:ext cx="20" cy="37"/>
              </a:xfrm>
              <a:custGeom>
                <a:avLst/>
                <a:gdLst>
                  <a:gd name="T0" fmla="*/ 1 w 39"/>
                  <a:gd name="T1" fmla="*/ 1 h 75"/>
                  <a:gd name="T2" fmla="*/ 0 w 39"/>
                  <a:gd name="T3" fmla="*/ 2 h 75"/>
                  <a:gd name="T4" fmla="*/ 1 w 39"/>
                  <a:gd name="T5" fmla="*/ 4 h 75"/>
                  <a:gd name="T6" fmla="*/ 2 w 39"/>
                  <a:gd name="T7" fmla="*/ 2 h 75"/>
                  <a:gd name="T8" fmla="*/ 3 w 39"/>
                  <a:gd name="T9" fmla="*/ 0 h 75"/>
                  <a:gd name="T10" fmla="*/ 1 w 39"/>
                  <a:gd name="T11" fmla="*/ 1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75">
                    <a:moveTo>
                      <a:pt x="6" y="28"/>
                    </a:moveTo>
                    <a:lnTo>
                      <a:pt x="0" y="47"/>
                    </a:lnTo>
                    <a:lnTo>
                      <a:pt x="6" y="75"/>
                    </a:lnTo>
                    <a:lnTo>
                      <a:pt x="22" y="47"/>
                    </a:lnTo>
                    <a:lnTo>
                      <a:pt x="39" y="0"/>
                    </a:ln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Freeform 160"/>
              <p:cNvSpPr>
                <a:spLocks/>
              </p:cNvSpPr>
              <p:nvPr/>
            </p:nvSpPr>
            <p:spPr bwMode="auto">
              <a:xfrm>
                <a:off x="1901" y="1335"/>
                <a:ext cx="209" cy="232"/>
              </a:xfrm>
              <a:custGeom>
                <a:avLst/>
                <a:gdLst>
                  <a:gd name="T0" fmla="*/ 8 w 418"/>
                  <a:gd name="T1" fmla="*/ 29 h 464"/>
                  <a:gd name="T2" fmla="*/ 20 w 418"/>
                  <a:gd name="T3" fmla="*/ 24 h 464"/>
                  <a:gd name="T4" fmla="*/ 22 w 418"/>
                  <a:gd name="T5" fmla="*/ 18 h 464"/>
                  <a:gd name="T6" fmla="*/ 27 w 418"/>
                  <a:gd name="T7" fmla="*/ 8 h 464"/>
                  <a:gd name="T8" fmla="*/ 24 w 418"/>
                  <a:gd name="T9" fmla="*/ 0 h 464"/>
                  <a:gd name="T10" fmla="*/ 4 w 418"/>
                  <a:gd name="T11" fmla="*/ 1 h 464"/>
                  <a:gd name="T12" fmla="*/ 0 w 418"/>
                  <a:gd name="T13" fmla="*/ 10 h 464"/>
                  <a:gd name="T14" fmla="*/ 3 w 418"/>
                  <a:gd name="T15" fmla="*/ 15 h 464"/>
                  <a:gd name="T16" fmla="*/ 4 w 418"/>
                  <a:gd name="T17" fmla="*/ 21 h 464"/>
                  <a:gd name="T18" fmla="*/ 11 w 418"/>
                  <a:gd name="T19" fmla="*/ 21 h 464"/>
                  <a:gd name="T20" fmla="*/ 8 w 418"/>
                  <a:gd name="T21" fmla="*/ 29 h 4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8" h="464">
                    <a:moveTo>
                      <a:pt x="121" y="464"/>
                    </a:moveTo>
                    <a:lnTo>
                      <a:pt x="305" y="380"/>
                    </a:lnTo>
                    <a:lnTo>
                      <a:pt x="349" y="284"/>
                    </a:lnTo>
                    <a:lnTo>
                      <a:pt x="418" y="118"/>
                    </a:lnTo>
                    <a:lnTo>
                      <a:pt x="379" y="0"/>
                    </a:lnTo>
                    <a:lnTo>
                      <a:pt x="64" y="6"/>
                    </a:lnTo>
                    <a:lnTo>
                      <a:pt x="0" y="149"/>
                    </a:lnTo>
                    <a:lnTo>
                      <a:pt x="43" y="230"/>
                    </a:lnTo>
                    <a:lnTo>
                      <a:pt x="50" y="331"/>
                    </a:lnTo>
                    <a:lnTo>
                      <a:pt x="174" y="331"/>
                    </a:lnTo>
                    <a:lnTo>
                      <a:pt x="121" y="464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Freeform 161"/>
              <p:cNvSpPr>
                <a:spLocks/>
              </p:cNvSpPr>
              <p:nvPr/>
            </p:nvSpPr>
            <p:spPr bwMode="auto">
              <a:xfrm>
                <a:off x="1886" y="1181"/>
                <a:ext cx="394" cy="461"/>
              </a:xfrm>
              <a:custGeom>
                <a:avLst/>
                <a:gdLst>
                  <a:gd name="T0" fmla="*/ 6 w 786"/>
                  <a:gd name="T1" fmla="*/ 23 h 922"/>
                  <a:gd name="T2" fmla="*/ 9 w 786"/>
                  <a:gd name="T3" fmla="*/ 22 h 922"/>
                  <a:gd name="T4" fmla="*/ 19 w 786"/>
                  <a:gd name="T5" fmla="*/ 22 h 922"/>
                  <a:gd name="T6" fmla="*/ 20 w 786"/>
                  <a:gd name="T7" fmla="*/ 23 h 922"/>
                  <a:gd name="T8" fmla="*/ 26 w 786"/>
                  <a:gd name="T9" fmla="*/ 23 h 922"/>
                  <a:gd name="T10" fmla="*/ 27 w 786"/>
                  <a:gd name="T11" fmla="*/ 23 h 922"/>
                  <a:gd name="T12" fmla="*/ 27 w 786"/>
                  <a:gd name="T13" fmla="*/ 27 h 922"/>
                  <a:gd name="T14" fmla="*/ 26 w 786"/>
                  <a:gd name="T15" fmla="*/ 31 h 922"/>
                  <a:gd name="T16" fmla="*/ 21 w 786"/>
                  <a:gd name="T17" fmla="*/ 46 h 922"/>
                  <a:gd name="T18" fmla="*/ 18 w 786"/>
                  <a:gd name="T19" fmla="*/ 48 h 922"/>
                  <a:gd name="T20" fmla="*/ 17 w 786"/>
                  <a:gd name="T21" fmla="*/ 58 h 922"/>
                  <a:gd name="T22" fmla="*/ 21 w 786"/>
                  <a:gd name="T23" fmla="*/ 56 h 922"/>
                  <a:gd name="T24" fmla="*/ 27 w 786"/>
                  <a:gd name="T25" fmla="*/ 47 h 922"/>
                  <a:gd name="T26" fmla="*/ 34 w 786"/>
                  <a:gd name="T27" fmla="*/ 45 h 922"/>
                  <a:gd name="T28" fmla="*/ 37 w 786"/>
                  <a:gd name="T29" fmla="*/ 40 h 922"/>
                  <a:gd name="T30" fmla="*/ 37 w 786"/>
                  <a:gd name="T31" fmla="*/ 37 h 922"/>
                  <a:gd name="T32" fmla="*/ 42 w 786"/>
                  <a:gd name="T33" fmla="*/ 38 h 922"/>
                  <a:gd name="T34" fmla="*/ 50 w 786"/>
                  <a:gd name="T35" fmla="*/ 44 h 922"/>
                  <a:gd name="T36" fmla="*/ 43 w 786"/>
                  <a:gd name="T37" fmla="*/ 32 h 922"/>
                  <a:gd name="T38" fmla="*/ 40 w 786"/>
                  <a:gd name="T39" fmla="*/ 30 h 922"/>
                  <a:gd name="T40" fmla="*/ 38 w 786"/>
                  <a:gd name="T41" fmla="*/ 23 h 922"/>
                  <a:gd name="T42" fmla="*/ 37 w 786"/>
                  <a:gd name="T43" fmla="*/ 14 h 922"/>
                  <a:gd name="T44" fmla="*/ 34 w 786"/>
                  <a:gd name="T45" fmla="*/ 5 h 922"/>
                  <a:gd name="T46" fmla="*/ 28 w 786"/>
                  <a:gd name="T47" fmla="*/ 0 h 922"/>
                  <a:gd name="T48" fmla="*/ 25 w 786"/>
                  <a:gd name="T49" fmla="*/ 1 h 922"/>
                  <a:gd name="T50" fmla="*/ 19 w 786"/>
                  <a:gd name="T51" fmla="*/ 5 h 922"/>
                  <a:gd name="T52" fmla="*/ 12 w 786"/>
                  <a:gd name="T53" fmla="*/ 6 h 922"/>
                  <a:gd name="T54" fmla="*/ 6 w 786"/>
                  <a:gd name="T55" fmla="*/ 9 h 922"/>
                  <a:gd name="T56" fmla="*/ 2 w 786"/>
                  <a:gd name="T57" fmla="*/ 12 h 922"/>
                  <a:gd name="T58" fmla="*/ 0 w 786"/>
                  <a:gd name="T59" fmla="*/ 15 h 922"/>
                  <a:gd name="T60" fmla="*/ 1 w 786"/>
                  <a:gd name="T61" fmla="*/ 20 h 922"/>
                  <a:gd name="T62" fmla="*/ 4 w 786"/>
                  <a:gd name="T63" fmla="*/ 23 h 922"/>
                  <a:gd name="T64" fmla="*/ 6 w 786"/>
                  <a:gd name="T65" fmla="*/ 23 h 9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86" h="922">
                    <a:moveTo>
                      <a:pt x="90" y="359"/>
                    </a:moveTo>
                    <a:lnTo>
                      <a:pt x="131" y="340"/>
                    </a:lnTo>
                    <a:lnTo>
                      <a:pt x="303" y="340"/>
                    </a:lnTo>
                    <a:lnTo>
                      <a:pt x="317" y="361"/>
                    </a:lnTo>
                    <a:lnTo>
                      <a:pt x="400" y="357"/>
                    </a:lnTo>
                    <a:lnTo>
                      <a:pt x="420" y="365"/>
                    </a:lnTo>
                    <a:lnTo>
                      <a:pt x="425" y="426"/>
                    </a:lnTo>
                    <a:lnTo>
                      <a:pt x="411" y="481"/>
                    </a:lnTo>
                    <a:lnTo>
                      <a:pt x="333" y="724"/>
                    </a:lnTo>
                    <a:lnTo>
                      <a:pt x="285" y="765"/>
                    </a:lnTo>
                    <a:lnTo>
                      <a:pt x="269" y="922"/>
                    </a:lnTo>
                    <a:lnTo>
                      <a:pt x="329" y="895"/>
                    </a:lnTo>
                    <a:lnTo>
                      <a:pt x="421" y="740"/>
                    </a:lnTo>
                    <a:lnTo>
                      <a:pt x="530" y="719"/>
                    </a:lnTo>
                    <a:lnTo>
                      <a:pt x="588" y="640"/>
                    </a:lnTo>
                    <a:lnTo>
                      <a:pt x="588" y="588"/>
                    </a:lnTo>
                    <a:lnTo>
                      <a:pt x="669" y="607"/>
                    </a:lnTo>
                    <a:lnTo>
                      <a:pt x="786" y="702"/>
                    </a:lnTo>
                    <a:lnTo>
                      <a:pt x="682" y="505"/>
                    </a:lnTo>
                    <a:lnTo>
                      <a:pt x="638" y="465"/>
                    </a:lnTo>
                    <a:lnTo>
                      <a:pt x="595" y="365"/>
                    </a:lnTo>
                    <a:lnTo>
                      <a:pt x="590" y="216"/>
                    </a:lnTo>
                    <a:lnTo>
                      <a:pt x="533" y="65"/>
                    </a:lnTo>
                    <a:lnTo>
                      <a:pt x="443" y="0"/>
                    </a:lnTo>
                    <a:lnTo>
                      <a:pt x="386" y="7"/>
                    </a:lnTo>
                    <a:lnTo>
                      <a:pt x="301" y="77"/>
                    </a:lnTo>
                    <a:lnTo>
                      <a:pt x="184" y="90"/>
                    </a:lnTo>
                    <a:lnTo>
                      <a:pt x="83" y="132"/>
                    </a:lnTo>
                    <a:lnTo>
                      <a:pt x="21" y="182"/>
                    </a:lnTo>
                    <a:lnTo>
                      <a:pt x="0" y="228"/>
                    </a:lnTo>
                    <a:lnTo>
                      <a:pt x="14" y="312"/>
                    </a:lnTo>
                    <a:lnTo>
                      <a:pt x="64" y="359"/>
                    </a:lnTo>
                    <a:lnTo>
                      <a:pt x="90" y="359"/>
                    </a:lnTo>
                    <a:close/>
                  </a:path>
                </a:pathLst>
              </a:custGeom>
              <a:solidFill>
                <a:srgbClr val="FFE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Freeform 162"/>
              <p:cNvSpPr>
                <a:spLocks/>
              </p:cNvSpPr>
              <p:nvPr/>
            </p:nvSpPr>
            <p:spPr bwMode="auto">
              <a:xfrm>
                <a:off x="1592" y="945"/>
                <a:ext cx="155" cy="601"/>
              </a:xfrm>
              <a:custGeom>
                <a:avLst/>
                <a:gdLst>
                  <a:gd name="T0" fmla="*/ 0 w 308"/>
                  <a:gd name="T1" fmla="*/ 17 h 1202"/>
                  <a:gd name="T2" fmla="*/ 0 w 308"/>
                  <a:gd name="T3" fmla="*/ 25 h 1202"/>
                  <a:gd name="T4" fmla="*/ 12 w 308"/>
                  <a:gd name="T5" fmla="*/ 76 h 1202"/>
                  <a:gd name="T6" fmla="*/ 20 w 308"/>
                  <a:gd name="T7" fmla="*/ 68 h 1202"/>
                  <a:gd name="T8" fmla="*/ 15 w 308"/>
                  <a:gd name="T9" fmla="*/ 19 h 1202"/>
                  <a:gd name="T10" fmla="*/ 16 w 308"/>
                  <a:gd name="T11" fmla="*/ 5 h 1202"/>
                  <a:gd name="T12" fmla="*/ 11 w 308"/>
                  <a:gd name="T13" fmla="*/ 0 h 1202"/>
                  <a:gd name="T14" fmla="*/ 6 w 308"/>
                  <a:gd name="T15" fmla="*/ 4 h 1202"/>
                  <a:gd name="T16" fmla="*/ 0 w 308"/>
                  <a:gd name="T17" fmla="*/ 17 h 12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8" h="1202">
                    <a:moveTo>
                      <a:pt x="0" y="259"/>
                    </a:moveTo>
                    <a:lnTo>
                      <a:pt x="0" y="387"/>
                    </a:lnTo>
                    <a:lnTo>
                      <a:pt x="186" y="1202"/>
                    </a:lnTo>
                    <a:lnTo>
                      <a:pt x="308" y="1083"/>
                    </a:lnTo>
                    <a:lnTo>
                      <a:pt x="234" y="301"/>
                    </a:lnTo>
                    <a:lnTo>
                      <a:pt x="243" y="75"/>
                    </a:lnTo>
                    <a:lnTo>
                      <a:pt x="170" y="0"/>
                    </a:lnTo>
                    <a:lnTo>
                      <a:pt x="88" y="56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Freeform 163"/>
              <p:cNvSpPr>
                <a:spLocks/>
              </p:cNvSpPr>
              <p:nvPr/>
            </p:nvSpPr>
            <p:spPr bwMode="auto">
              <a:xfrm>
                <a:off x="1553" y="1446"/>
                <a:ext cx="318" cy="169"/>
              </a:xfrm>
              <a:custGeom>
                <a:avLst/>
                <a:gdLst>
                  <a:gd name="T0" fmla="*/ 13 w 636"/>
                  <a:gd name="T1" fmla="*/ 7 h 338"/>
                  <a:gd name="T2" fmla="*/ 4 w 636"/>
                  <a:gd name="T3" fmla="*/ 5 h 338"/>
                  <a:gd name="T4" fmla="*/ 0 w 636"/>
                  <a:gd name="T5" fmla="*/ 13 h 338"/>
                  <a:gd name="T6" fmla="*/ 0 w 636"/>
                  <a:gd name="T7" fmla="*/ 16 h 338"/>
                  <a:gd name="T8" fmla="*/ 8 w 636"/>
                  <a:gd name="T9" fmla="*/ 21 h 338"/>
                  <a:gd name="T10" fmla="*/ 18 w 636"/>
                  <a:gd name="T11" fmla="*/ 20 h 338"/>
                  <a:gd name="T12" fmla="*/ 24 w 636"/>
                  <a:gd name="T13" fmla="*/ 22 h 338"/>
                  <a:gd name="T14" fmla="*/ 29 w 636"/>
                  <a:gd name="T15" fmla="*/ 19 h 338"/>
                  <a:gd name="T16" fmla="*/ 40 w 636"/>
                  <a:gd name="T17" fmla="*/ 7 h 338"/>
                  <a:gd name="T18" fmla="*/ 36 w 636"/>
                  <a:gd name="T19" fmla="*/ 1 h 338"/>
                  <a:gd name="T20" fmla="*/ 32 w 636"/>
                  <a:gd name="T21" fmla="*/ 0 h 338"/>
                  <a:gd name="T22" fmla="*/ 29 w 636"/>
                  <a:gd name="T23" fmla="*/ 4 h 338"/>
                  <a:gd name="T24" fmla="*/ 21 w 636"/>
                  <a:gd name="T25" fmla="*/ 6 h 338"/>
                  <a:gd name="T26" fmla="*/ 15 w 636"/>
                  <a:gd name="T27" fmla="*/ 12 h 338"/>
                  <a:gd name="T28" fmla="*/ 13 w 636"/>
                  <a:gd name="T29" fmla="*/ 7 h 3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36" h="338">
                    <a:moveTo>
                      <a:pt x="199" y="99"/>
                    </a:moveTo>
                    <a:lnTo>
                      <a:pt x="53" y="73"/>
                    </a:lnTo>
                    <a:lnTo>
                      <a:pt x="0" y="205"/>
                    </a:lnTo>
                    <a:lnTo>
                      <a:pt x="0" y="244"/>
                    </a:lnTo>
                    <a:lnTo>
                      <a:pt x="126" y="330"/>
                    </a:lnTo>
                    <a:lnTo>
                      <a:pt x="282" y="309"/>
                    </a:lnTo>
                    <a:lnTo>
                      <a:pt x="374" y="338"/>
                    </a:lnTo>
                    <a:lnTo>
                      <a:pt x="464" y="291"/>
                    </a:lnTo>
                    <a:lnTo>
                      <a:pt x="636" y="109"/>
                    </a:lnTo>
                    <a:lnTo>
                      <a:pt x="562" y="2"/>
                    </a:lnTo>
                    <a:lnTo>
                      <a:pt x="509" y="0"/>
                    </a:lnTo>
                    <a:lnTo>
                      <a:pt x="452" y="54"/>
                    </a:lnTo>
                    <a:lnTo>
                      <a:pt x="330" y="93"/>
                    </a:lnTo>
                    <a:lnTo>
                      <a:pt x="229" y="184"/>
                    </a:lnTo>
                    <a:lnTo>
                      <a:pt x="199" y="99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Freeform 164"/>
              <p:cNvSpPr>
                <a:spLocks/>
              </p:cNvSpPr>
              <p:nvPr/>
            </p:nvSpPr>
            <p:spPr bwMode="auto">
              <a:xfrm>
                <a:off x="1805" y="1427"/>
                <a:ext cx="71" cy="81"/>
              </a:xfrm>
              <a:custGeom>
                <a:avLst/>
                <a:gdLst>
                  <a:gd name="T0" fmla="*/ 4 w 142"/>
                  <a:gd name="T1" fmla="*/ 5 h 162"/>
                  <a:gd name="T2" fmla="*/ 0 w 142"/>
                  <a:gd name="T3" fmla="*/ 3 h 162"/>
                  <a:gd name="T4" fmla="*/ 3 w 142"/>
                  <a:gd name="T5" fmla="*/ 0 h 162"/>
                  <a:gd name="T6" fmla="*/ 7 w 142"/>
                  <a:gd name="T7" fmla="*/ 4 h 162"/>
                  <a:gd name="T8" fmla="*/ 9 w 142"/>
                  <a:gd name="T9" fmla="*/ 9 h 162"/>
                  <a:gd name="T10" fmla="*/ 7 w 142"/>
                  <a:gd name="T11" fmla="*/ 11 h 162"/>
                  <a:gd name="T12" fmla="*/ 4 w 142"/>
                  <a:gd name="T13" fmla="*/ 5 h 1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162">
                    <a:moveTo>
                      <a:pt x="62" y="75"/>
                    </a:moveTo>
                    <a:lnTo>
                      <a:pt x="0" y="37"/>
                    </a:lnTo>
                    <a:lnTo>
                      <a:pt x="44" y="0"/>
                    </a:lnTo>
                    <a:lnTo>
                      <a:pt x="104" y="54"/>
                    </a:lnTo>
                    <a:lnTo>
                      <a:pt x="142" y="138"/>
                    </a:lnTo>
                    <a:lnTo>
                      <a:pt x="106" y="162"/>
                    </a:lnTo>
                    <a:lnTo>
                      <a:pt x="62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Freeform 165"/>
              <p:cNvSpPr>
                <a:spLocks/>
              </p:cNvSpPr>
              <p:nvPr/>
            </p:nvSpPr>
            <p:spPr bwMode="auto">
              <a:xfrm>
                <a:off x="1532" y="1449"/>
                <a:ext cx="117" cy="74"/>
              </a:xfrm>
              <a:custGeom>
                <a:avLst/>
                <a:gdLst>
                  <a:gd name="T0" fmla="*/ 4 w 234"/>
                  <a:gd name="T1" fmla="*/ 5 h 147"/>
                  <a:gd name="T2" fmla="*/ 11 w 234"/>
                  <a:gd name="T3" fmla="*/ 7 h 147"/>
                  <a:gd name="T4" fmla="*/ 15 w 234"/>
                  <a:gd name="T5" fmla="*/ 7 h 147"/>
                  <a:gd name="T6" fmla="*/ 14 w 234"/>
                  <a:gd name="T7" fmla="*/ 4 h 147"/>
                  <a:gd name="T8" fmla="*/ 8 w 234"/>
                  <a:gd name="T9" fmla="*/ 0 h 147"/>
                  <a:gd name="T10" fmla="*/ 4 w 234"/>
                  <a:gd name="T11" fmla="*/ 0 h 147"/>
                  <a:gd name="T12" fmla="*/ 0 w 234"/>
                  <a:gd name="T13" fmla="*/ 5 h 147"/>
                  <a:gd name="T14" fmla="*/ 3 w 234"/>
                  <a:gd name="T15" fmla="*/ 10 h 147"/>
                  <a:gd name="T16" fmla="*/ 4 w 234"/>
                  <a:gd name="T17" fmla="*/ 5 h 1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4" h="147">
                    <a:moveTo>
                      <a:pt x="62" y="74"/>
                    </a:moveTo>
                    <a:lnTo>
                      <a:pt x="163" y="105"/>
                    </a:lnTo>
                    <a:lnTo>
                      <a:pt x="234" y="103"/>
                    </a:lnTo>
                    <a:lnTo>
                      <a:pt x="218" y="55"/>
                    </a:lnTo>
                    <a:lnTo>
                      <a:pt x="121" y="0"/>
                    </a:lnTo>
                    <a:lnTo>
                      <a:pt x="50" y="0"/>
                    </a:lnTo>
                    <a:lnTo>
                      <a:pt x="0" y="71"/>
                    </a:lnTo>
                    <a:lnTo>
                      <a:pt x="38" y="147"/>
                    </a:lnTo>
                    <a:lnTo>
                      <a:pt x="62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Freeform 166"/>
              <p:cNvSpPr>
                <a:spLocks/>
              </p:cNvSpPr>
              <p:nvPr/>
            </p:nvSpPr>
            <p:spPr bwMode="auto">
              <a:xfrm>
                <a:off x="1485" y="858"/>
                <a:ext cx="192" cy="237"/>
              </a:xfrm>
              <a:custGeom>
                <a:avLst/>
                <a:gdLst>
                  <a:gd name="T0" fmla="*/ 15 w 382"/>
                  <a:gd name="T1" fmla="*/ 28 h 476"/>
                  <a:gd name="T2" fmla="*/ 18 w 382"/>
                  <a:gd name="T3" fmla="*/ 29 h 476"/>
                  <a:gd name="T4" fmla="*/ 19 w 382"/>
                  <a:gd name="T5" fmla="*/ 29 h 476"/>
                  <a:gd name="T6" fmla="*/ 21 w 382"/>
                  <a:gd name="T7" fmla="*/ 27 h 476"/>
                  <a:gd name="T8" fmla="*/ 23 w 382"/>
                  <a:gd name="T9" fmla="*/ 24 h 476"/>
                  <a:gd name="T10" fmla="*/ 24 w 382"/>
                  <a:gd name="T11" fmla="*/ 16 h 476"/>
                  <a:gd name="T12" fmla="*/ 24 w 382"/>
                  <a:gd name="T13" fmla="*/ 10 h 476"/>
                  <a:gd name="T14" fmla="*/ 25 w 382"/>
                  <a:gd name="T15" fmla="*/ 9 h 476"/>
                  <a:gd name="T16" fmla="*/ 24 w 382"/>
                  <a:gd name="T17" fmla="*/ 7 h 476"/>
                  <a:gd name="T18" fmla="*/ 24 w 382"/>
                  <a:gd name="T19" fmla="*/ 4 h 476"/>
                  <a:gd name="T20" fmla="*/ 22 w 382"/>
                  <a:gd name="T21" fmla="*/ 1 h 476"/>
                  <a:gd name="T22" fmla="*/ 20 w 382"/>
                  <a:gd name="T23" fmla="*/ 1 h 476"/>
                  <a:gd name="T24" fmla="*/ 11 w 382"/>
                  <a:gd name="T25" fmla="*/ 0 h 476"/>
                  <a:gd name="T26" fmla="*/ 0 w 382"/>
                  <a:gd name="T27" fmla="*/ 14 h 476"/>
                  <a:gd name="T28" fmla="*/ 6 w 382"/>
                  <a:gd name="T29" fmla="*/ 21 h 476"/>
                  <a:gd name="T30" fmla="*/ 7 w 382"/>
                  <a:gd name="T31" fmla="*/ 23 h 476"/>
                  <a:gd name="T32" fmla="*/ 10 w 382"/>
                  <a:gd name="T33" fmla="*/ 26 h 476"/>
                  <a:gd name="T34" fmla="*/ 15 w 382"/>
                  <a:gd name="T35" fmla="*/ 28 h 4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82" h="476">
                    <a:moveTo>
                      <a:pt x="230" y="464"/>
                    </a:moveTo>
                    <a:lnTo>
                      <a:pt x="285" y="476"/>
                    </a:lnTo>
                    <a:lnTo>
                      <a:pt x="294" y="476"/>
                    </a:lnTo>
                    <a:lnTo>
                      <a:pt x="324" y="442"/>
                    </a:lnTo>
                    <a:lnTo>
                      <a:pt x="363" y="386"/>
                    </a:lnTo>
                    <a:lnTo>
                      <a:pt x="375" y="261"/>
                    </a:lnTo>
                    <a:lnTo>
                      <a:pt x="375" y="172"/>
                    </a:lnTo>
                    <a:lnTo>
                      <a:pt x="382" y="151"/>
                    </a:lnTo>
                    <a:lnTo>
                      <a:pt x="375" y="120"/>
                    </a:lnTo>
                    <a:lnTo>
                      <a:pt x="375" y="67"/>
                    </a:lnTo>
                    <a:lnTo>
                      <a:pt x="340" y="29"/>
                    </a:lnTo>
                    <a:lnTo>
                      <a:pt x="306" y="29"/>
                    </a:lnTo>
                    <a:lnTo>
                      <a:pt x="171" y="0"/>
                    </a:lnTo>
                    <a:lnTo>
                      <a:pt x="0" y="234"/>
                    </a:lnTo>
                    <a:lnTo>
                      <a:pt x="81" y="344"/>
                    </a:lnTo>
                    <a:lnTo>
                      <a:pt x="101" y="382"/>
                    </a:lnTo>
                    <a:lnTo>
                      <a:pt x="147" y="419"/>
                    </a:lnTo>
                    <a:lnTo>
                      <a:pt x="230" y="464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Freeform 167"/>
              <p:cNvSpPr>
                <a:spLocks/>
              </p:cNvSpPr>
              <p:nvPr/>
            </p:nvSpPr>
            <p:spPr bwMode="auto">
              <a:xfrm>
                <a:off x="1492" y="809"/>
                <a:ext cx="134" cy="135"/>
              </a:xfrm>
              <a:custGeom>
                <a:avLst/>
                <a:gdLst>
                  <a:gd name="T0" fmla="*/ 7 w 267"/>
                  <a:gd name="T1" fmla="*/ 16 h 269"/>
                  <a:gd name="T2" fmla="*/ 8 w 267"/>
                  <a:gd name="T3" fmla="*/ 11 h 269"/>
                  <a:gd name="T4" fmla="*/ 11 w 267"/>
                  <a:gd name="T5" fmla="*/ 7 h 269"/>
                  <a:gd name="T6" fmla="*/ 14 w 267"/>
                  <a:gd name="T7" fmla="*/ 10 h 269"/>
                  <a:gd name="T8" fmla="*/ 17 w 267"/>
                  <a:gd name="T9" fmla="*/ 8 h 269"/>
                  <a:gd name="T10" fmla="*/ 15 w 267"/>
                  <a:gd name="T11" fmla="*/ 2 h 269"/>
                  <a:gd name="T12" fmla="*/ 13 w 267"/>
                  <a:gd name="T13" fmla="*/ 1 h 269"/>
                  <a:gd name="T14" fmla="*/ 6 w 267"/>
                  <a:gd name="T15" fmla="*/ 0 h 269"/>
                  <a:gd name="T16" fmla="*/ 2 w 267"/>
                  <a:gd name="T17" fmla="*/ 1 h 269"/>
                  <a:gd name="T18" fmla="*/ 0 w 267"/>
                  <a:gd name="T19" fmla="*/ 8 h 269"/>
                  <a:gd name="T20" fmla="*/ 2 w 267"/>
                  <a:gd name="T21" fmla="*/ 7 h 269"/>
                  <a:gd name="T22" fmla="*/ 1 w 267"/>
                  <a:gd name="T23" fmla="*/ 12 h 269"/>
                  <a:gd name="T24" fmla="*/ 4 w 267"/>
                  <a:gd name="T25" fmla="*/ 17 h 269"/>
                  <a:gd name="T26" fmla="*/ 7 w 267"/>
                  <a:gd name="T27" fmla="*/ 16 h 26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67" h="269">
                    <a:moveTo>
                      <a:pt x="99" y="250"/>
                    </a:moveTo>
                    <a:lnTo>
                      <a:pt x="122" y="175"/>
                    </a:lnTo>
                    <a:lnTo>
                      <a:pt x="164" y="112"/>
                    </a:lnTo>
                    <a:lnTo>
                      <a:pt x="212" y="152"/>
                    </a:lnTo>
                    <a:lnTo>
                      <a:pt x="267" y="120"/>
                    </a:lnTo>
                    <a:lnTo>
                      <a:pt x="232" y="21"/>
                    </a:lnTo>
                    <a:lnTo>
                      <a:pt x="198" y="6"/>
                    </a:lnTo>
                    <a:lnTo>
                      <a:pt x="81" y="0"/>
                    </a:lnTo>
                    <a:lnTo>
                      <a:pt x="25" y="16"/>
                    </a:lnTo>
                    <a:lnTo>
                      <a:pt x="0" y="115"/>
                    </a:lnTo>
                    <a:lnTo>
                      <a:pt x="25" y="112"/>
                    </a:lnTo>
                    <a:lnTo>
                      <a:pt x="16" y="185"/>
                    </a:lnTo>
                    <a:lnTo>
                      <a:pt x="58" y="269"/>
                    </a:lnTo>
                    <a:lnTo>
                      <a:pt x="99" y="250"/>
                    </a:lnTo>
                    <a:close/>
                  </a:path>
                </a:pathLst>
              </a:custGeom>
              <a:solidFill>
                <a:srgbClr val="7023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Freeform 168"/>
              <p:cNvSpPr>
                <a:spLocks/>
              </p:cNvSpPr>
              <p:nvPr/>
            </p:nvSpPr>
            <p:spPr bwMode="auto">
              <a:xfrm>
                <a:off x="879" y="1315"/>
                <a:ext cx="578" cy="452"/>
              </a:xfrm>
              <a:custGeom>
                <a:avLst/>
                <a:gdLst>
                  <a:gd name="T0" fmla="*/ 25 w 1157"/>
                  <a:gd name="T1" fmla="*/ 56 h 906"/>
                  <a:gd name="T2" fmla="*/ 49 w 1157"/>
                  <a:gd name="T3" fmla="*/ 50 h 906"/>
                  <a:gd name="T4" fmla="*/ 57 w 1157"/>
                  <a:gd name="T5" fmla="*/ 52 h 906"/>
                  <a:gd name="T6" fmla="*/ 72 w 1157"/>
                  <a:gd name="T7" fmla="*/ 46 h 906"/>
                  <a:gd name="T8" fmla="*/ 71 w 1157"/>
                  <a:gd name="T9" fmla="*/ 40 h 906"/>
                  <a:gd name="T10" fmla="*/ 61 w 1157"/>
                  <a:gd name="T11" fmla="*/ 20 h 906"/>
                  <a:gd name="T12" fmla="*/ 58 w 1157"/>
                  <a:gd name="T13" fmla="*/ 8 h 906"/>
                  <a:gd name="T14" fmla="*/ 53 w 1157"/>
                  <a:gd name="T15" fmla="*/ 7 h 906"/>
                  <a:gd name="T16" fmla="*/ 38 w 1157"/>
                  <a:gd name="T17" fmla="*/ 0 h 906"/>
                  <a:gd name="T18" fmla="*/ 26 w 1157"/>
                  <a:gd name="T19" fmla="*/ 1 h 906"/>
                  <a:gd name="T20" fmla="*/ 23 w 1157"/>
                  <a:gd name="T21" fmla="*/ 2 h 906"/>
                  <a:gd name="T22" fmla="*/ 19 w 1157"/>
                  <a:gd name="T23" fmla="*/ 5 h 906"/>
                  <a:gd name="T24" fmla="*/ 9 w 1157"/>
                  <a:gd name="T25" fmla="*/ 8 h 906"/>
                  <a:gd name="T26" fmla="*/ 6 w 1157"/>
                  <a:gd name="T27" fmla="*/ 10 h 906"/>
                  <a:gd name="T28" fmla="*/ 4 w 1157"/>
                  <a:gd name="T29" fmla="*/ 22 h 906"/>
                  <a:gd name="T30" fmla="*/ 0 w 1157"/>
                  <a:gd name="T31" fmla="*/ 46 h 906"/>
                  <a:gd name="T32" fmla="*/ 1 w 1157"/>
                  <a:gd name="T33" fmla="*/ 56 h 906"/>
                  <a:gd name="T34" fmla="*/ 25 w 1157"/>
                  <a:gd name="T35" fmla="*/ 56 h 9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57" h="906">
                    <a:moveTo>
                      <a:pt x="404" y="906"/>
                    </a:moveTo>
                    <a:lnTo>
                      <a:pt x="794" y="812"/>
                    </a:lnTo>
                    <a:lnTo>
                      <a:pt x="914" y="841"/>
                    </a:lnTo>
                    <a:lnTo>
                      <a:pt x="1157" y="747"/>
                    </a:lnTo>
                    <a:lnTo>
                      <a:pt x="1144" y="654"/>
                    </a:lnTo>
                    <a:lnTo>
                      <a:pt x="989" y="328"/>
                    </a:lnTo>
                    <a:lnTo>
                      <a:pt x="932" y="141"/>
                    </a:lnTo>
                    <a:lnTo>
                      <a:pt x="858" y="112"/>
                    </a:lnTo>
                    <a:lnTo>
                      <a:pt x="620" y="0"/>
                    </a:lnTo>
                    <a:lnTo>
                      <a:pt x="425" y="24"/>
                    </a:lnTo>
                    <a:lnTo>
                      <a:pt x="376" y="47"/>
                    </a:lnTo>
                    <a:lnTo>
                      <a:pt x="305" y="86"/>
                    </a:lnTo>
                    <a:lnTo>
                      <a:pt x="147" y="136"/>
                    </a:lnTo>
                    <a:lnTo>
                      <a:pt x="107" y="171"/>
                    </a:lnTo>
                    <a:lnTo>
                      <a:pt x="64" y="357"/>
                    </a:lnTo>
                    <a:lnTo>
                      <a:pt x="0" y="737"/>
                    </a:lnTo>
                    <a:lnTo>
                      <a:pt x="25" y="906"/>
                    </a:lnTo>
                    <a:lnTo>
                      <a:pt x="404" y="906"/>
                    </a:lnTo>
                    <a:close/>
                  </a:path>
                </a:pathLst>
              </a:custGeom>
              <a:solidFill>
                <a:srgbClr val="0023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Freeform 169"/>
              <p:cNvSpPr>
                <a:spLocks/>
              </p:cNvSpPr>
              <p:nvPr/>
            </p:nvSpPr>
            <p:spPr bwMode="auto">
              <a:xfrm>
                <a:off x="1100" y="1333"/>
                <a:ext cx="122" cy="293"/>
              </a:xfrm>
              <a:custGeom>
                <a:avLst/>
                <a:gdLst>
                  <a:gd name="T0" fmla="*/ 0 w 245"/>
                  <a:gd name="T1" fmla="*/ 0 h 586"/>
                  <a:gd name="T2" fmla="*/ 0 w 245"/>
                  <a:gd name="T3" fmla="*/ 4 h 586"/>
                  <a:gd name="T4" fmla="*/ 2 w 245"/>
                  <a:gd name="T5" fmla="*/ 11 h 586"/>
                  <a:gd name="T6" fmla="*/ 4 w 245"/>
                  <a:gd name="T7" fmla="*/ 24 h 586"/>
                  <a:gd name="T8" fmla="*/ 4 w 245"/>
                  <a:gd name="T9" fmla="*/ 37 h 586"/>
                  <a:gd name="T10" fmla="*/ 13 w 245"/>
                  <a:gd name="T11" fmla="*/ 21 h 586"/>
                  <a:gd name="T12" fmla="*/ 14 w 245"/>
                  <a:gd name="T13" fmla="*/ 14 h 586"/>
                  <a:gd name="T14" fmla="*/ 15 w 245"/>
                  <a:gd name="T15" fmla="*/ 10 h 586"/>
                  <a:gd name="T16" fmla="*/ 1 w 245"/>
                  <a:gd name="T17" fmla="*/ 1 h 586"/>
                  <a:gd name="T18" fmla="*/ 0 w 245"/>
                  <a:gd name="T19" fmla="*/ 0 h 5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5" h="586">
                    <a:moveTo>
                      <a:pt x="0" y="0"/>
                    </a:moveTo>
                    <a:lnTo>
                      <a:pt x="0" y="52"/>
                    </a:lnTo>
                    <a:lnTo>
                      <a:pt x="37" y="168"/>
                    </a:lnTo>
                    <a:lnTo>
                      <a:pt x="66" y="377"/>
                    </a:lnTo>
                    <a:lnTo>
                      <a:pt x="76" y="586"/>
                    </a:lnTo>
                    <a:lnTo>
                      <a:pt x="209" y="335"/>
                    </a:lnTo>
                    <a:lnTo>
                      <a:pt x="237" y="215"/>
                    </a:lnTo>
                    <a:lnTo>
                      <a:pt x="245" y="158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Freeform 170"/>
              <p:cNvSpPr>
                <a:spLocks/>
              </p:cNvSpPr>
              <p:nvPr/>
            </p:nvSpPr>
            <p:spPr bwMode="auto">
              <a:xfrm>
                <a:off x="1138" y="1432"/>
                <a:ext cx="65" cy="220"/>
              </a:xfrm>
              <a:custGeom>
                <a:avLst/>
                <a:gdLst>
                  <a:gd name="T0" fmla="*/ 6 w 130"/>
                  <a:gd name="T1" fmla="*/ 0 h 440"/>
                  <a:gd name="T2" fmla="*/ 4 w 130"/>
                  <a:gd name="T3" fmla="*/ 2 h 440"/>
                  <a:gd name="T4" fmla="*/ 5 w 130"/>
                  <a:gd name="T5" fmla="*/ 6 h 440"/>
                  <a:gd name="T6" fmla="*/ 0 w 130"/>
                  <a:gd name="T7" fmla="*/ 26 h 440"/>
                  <a:gd name="T8" fmla="*/ 1 w 130"/>
                  <a:gd name="T9" fmla="*/ 28 h 440"/>
                  <a:gd name="T10" fmla="*/ 3 w 130"/>
                  <a:gd name="T11" fmla="*/ 27 h 440"/>
                  <a:gd name="T12" fmla="*/ 7 w 130"/>
                  <a:gd name="T13" fmla="*/ 17 h 440"/>
                  <a:gd name="T14" fmla="*/ 9 w 130"/>
                  <a:gd name="T15" fmla="*/ 9 h 440"/>
                  <a:gd name="T16" fmla="*/ 7 w 130"/>
                  <a:gd name="T17" fmla="*/ 5 h 440"/>
                  <a:gd name="T18" fmla="*/ 8 w 130"/>
                  <a:gd name="T19" fmla="*/ 3 h 440"/>
                  <a:gd name="T20" fmla="*/ 6 w 130"/>
                  <a:gd name="T21" fmla="*/ 0 h 4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0" h="440">
                    <a:moveTo>
                      <a:pt x="83" y="0"/>
                    </a:moveTo>
                    <a:lnTo>
                      <a:pt x="59" y="22"/>
                    </a:lnTo>
                    <a:lnTo>
                      <a:pt x="71" y="93"/>
                    </a:lnTo>
                    <a:lnTo>
                      <a:pt x="0" y="401"/>
                    </a:lnTo>
                    <a:lnTo>
                      <a:pt x="6" y="440"/>
                    </a:lnTo>
                    <a:lnTo>
                      <a:pt x="41" y="423"/>
                    </a:lnTo>
                    <a:lnTo>
                      <a:pt x="105" y="265"/>
                    </a:lnTo>
                    <a:lnTo>
                      <a:pt x="130" y="140"/>
                    </a:lnTo>
                    <a:lnTo>
                      <a:pt x="110" y="72"/>
                    </a:lnTo>
                    <a:lnTo>
                      <a:pt x="115" y="4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EA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Freeform 171"/>
              <p:cNvSpPr>
                <a:spLocks/>
              </p:cNvSpPr>
              <p:nvPr/>
            </p:nvSpPr>
            <p:spPr bwMode="auto">
              <a:xfrm>
                <a:off x="1086" y="1633"/>
                <a:ext cx="235" cy="134"/>
              </a:xfrm>
              <a:custGeom>
                <a:avLst/>
                <a:gdLst>
                  <a:gd name="T0" fmla="*/ 6 w 469"/>
                  <a:gd name="T1" fmla="*/ 8 h 270"/>
                  <a:gd name="T2" fmla="*/ 8 w 469"/>
                  <a:gd name="T3" fmla="*/ 2 h 270"/>
                  <a:gd name="T4" fmla="*/ 13 w 469"/>
                  <a:gd name="T5" fmla="*/ 0 h 270"/>
                  <a:gd name="T6" fmla="*/ 17 w 469"/>
                  <a:gd name="T7" fmla="*/ 1 h 270"/>
                  <a:gd name="T8" fmla="*/ 18 w 469"/>
                  <a:gd name="T9" fmla="*/ 5 h 270"/>
                  <a:gd name="T10" fmla="*/ 20 w 469"/>
                  <a:gd name="T11" fmla="*/ 4 h 270"/>
                  <a:gd name="T12" fmla="*/ 27 w 469"/>
                  <a:gd name="T13" fmla="*/ 6 h 270"/>
                  <a:gd name="T14" fmla="*/ 27 w 469"/>
                  <a:gd name="T15" fmla="*/ 8 h 270"/>
                  <a:gd name="T16" fmla="*/ 30 w 469"/>
                  <a:gd name="T17" fmla="*/ 8 h 270"/>
                  <a:gd name="T18" fmla="*/ 30 w 469"/>
                  <a:gd name="T19" fmla="*/ 9 h 270"/>
                  <a:gd name="T20" fmla="*/ 28 w 469"/>
                  <a:gd name="T21" fmla="*/ 11 h 270"/>
                  <a:gd name="T22" fmla="*/ 28 w 469"/>
                  <a:gd name="T23" fmla="*/ 13 h 270"/>
                  <a:gd name="T24" fmla="*/ 26 w 469"/>
                  <a:gd name="T25" fmla="*/ 14 h 270"/>
                  <a:gd name="T26" fmla="*/ 17 w 469"/>
                  <a:gd name="T27" fmla="*/ 15 h 270"/>
                  <a:gd name="T28" fmla="*/ 13 w 469"/>
                  <a:gd name="T29" fmla="*/ 14 h 270"/>
                  <a:gd name="T30" fmla="*/ 0 w 469"/>
                  <a:gd name="T31" fmla="*/ 16 h 270"/>
                  <a:gd name="T32" fmla="*/ 0 w 469"/>
                  <a:gd name="T33" fmla="*/ 15 h 270"/>
                  <a:gd name="T34" fmla="*/ 3 w 469"/>
                  <a:gd name="T35" fmla="*/ 10 h 270"/>
                  <a:gd name="T36" fmla="*/ 5 w 469"/>
                  <a:gd name="T37" fmla="*/ 9 h 270"/>
                  <a:gd name="T38" fmla="*/ 6 w 469"/>
                  <a:gd name="T39" fmla="*/ 8 h 2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69" h="270">
                    <a:moveTo>
                      <a:pt x="81" y="132"/>
                    </a:moveTo>
                    <a:lnTo>
                      <a:pt x="120" y="35"/>
                    </a:lnTo>
                    <a:lnTo>
                      <a:pt x="198" y="0"/>
                    </a:lnTo>
                    <a:lnTo>
                      <a:pt x="262" y="28"/>
                    </a:lnTo>
                    <a:lnTo>
                      <a:pt x="281" y="91"/>
                    </a:lnTo>
                    <a:lnTo>
                      <a:pt x="311" y="74"/>
                    </a:lnTo>
                    <a:lnTo>
                      <a:pt x="425" y="106"/>
                    </a:lnTo>
                    <a:lnTo>
                      <a:pt x="432" y="137"/>
                    </a:lnTo>
                    <a:lnTo>
                      <a:pt x="469" y="137"/>
                    </a:lnTo>
                    <a:lnTo>
                      <a:pt x="469" y="153"/>
                    </a:lnTo>
                    <a:lnTo>
                      <a:pt x="446" y="186"/>
                    </a:lnTo>
                    <a:lnTo>
                      <a:pt x="446" y="213"/>
                    </a:lnTo>
                    <a:lnTo>
                      <a:pt x="404" y="233"/>
                    </a:lnTo>
                    <a:lnTo>
                      <a:pt x="265" y="244"/>
                    </a:lnTo>
                    <a:lnTo>
                      <a:pt x="198" y="233"/>
                    </a:lnTo>
                    <a:lnTo>
                      <a:pt x="0" y="270"/>
                    </a:lnTo>
                    <a:lnTo>
                      <a:pt x="0" y="244"/>
                    </a:lnTo>
                    <a:lnTo>
                      <a:pt x="40" y="171"/>
                    </a:lnTo>
                    <a:lnTo>
                      <a:pt x="71" y="151"/>
                    </a:lnTo>
                    <a:lnTo>
                      <a:pt x="81" y="132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Freeform 172"/>
              <p:cNvSpPr>
                <a:spLocks/>
              </p:cNvSpPr>
              <p:nvPr/>
            </p:nvSpPr>
            <p:spPr bwMode="auto">
              <a:xfrm>
                <a:off x="1091" y="1218"/>
                <a:ext cx="184" cy="199"/>
              </a:xfrm>
              <a:custGeom>
                <a:avLst/>
                <a:gdLst>
                  <a:gd name="T0" fmla="*/ 0 w 369"/>
                  <a:gd name="T1" fmla="*/ 11 h 398"/>
                  <a:gd name="T2" fmla="*/ 0 w 369"/>
                  <a:gd name="T3" fmla="*/ 13 h 398"/>
                  <a:gd name="T4" fmla="*/ 2 w 369"/>
                  <a:gd name="T5" fmla="*/ 17 h 398"/>
                  <a:gd name="T6" fmla="*/ 3 w 369"/>
                  <a:gd name="T7" fmla="*/ 18 h 398"/>
                  <a:gd name="T8" fmla="*/ 15 w 369"/>
                  <a:gd name="T9" fmla="*/ 25 h 398"/>
                  <a:gd name="T10" fmla="*/ 20 w 369"/>
                  <a:gd name="T11" fmla="*/ 24 h 398"/>
                  <a:gd name="T12" fmla="*/ 22 w 369"/>
                  <a:gd name="T13" fmla="*/ 22 h 398"/>
                  <a:gd name="T14" fmla="*/ 23 w 369"/>
                  <a:gd name="T15" fmla="*/ 18 h 398"/>
                  <a:gd name="T16" fmla="*/ 21 w 369"/>
                  <a:gd name="T17" fmla="*/ 3 h 398"/>
                  <a:gd name="T18" fmla="*/ 5 w 369"/>
                  <a:gd name="T19" fmla="*/ 0 h 398"/>
                  <a:gd name="T20" fmla="*/ 3 w 369"/>
                  <a:gd name="T21" fmla="*/ 3 h 398"/>
                  <a:gd name="T22" fmla="*/ 0 w 369"/>
                  <a:gd name="T23" fmla="*/ 11 h 3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9" h="398">
                    <a:moveTo>
                      <a:pt x="0" y="172"/>
                    </a:moveTo>
                    <a:lnTo>
                      <a:pt x="0" y="206"/>
                    </a:lnTo>
                    <a:lnTo>
                      <a:pt x="46" y="260"/>
                    </a:lnTo>
                    <a:lnTo>
                      <a:pt x="61" y="279"/>
                    </a:lnTo>
                    <a:lnTo>
                      <a:pt x="252" y="398"/>
                    </a:lnTo>
                    <a:lnTo>
                      <a:pt x="330" y="380"/>
                    </a:lnTo>
                    <a:lnTo>
                      <a:pt x="363" y="342"/>
                    </a:lnTo>
                    <a:lnTo>
                      <a:pt x="369" y="279"/>
                    </a:lnTo>
                    <a:lnTo>
                      <a:pt x="340" y="39"/>
                    </a:lnTo>
                    <a:lnTo>
                      <a:pt x="94" y="0"/>
                    </a:lnTo>
                    <a:lnTo>
                      <a:pt x="50" y="36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Freeform 173"/>
              <p:cNvSpPr>
                <a:spLocks/>
              </p:cNvSpPr>
              <p:nvPr/>
            </p:nvSpPr>
            <p:spPr bwMode="auto">
              <a:xfrm>
                <a:off x="1066" y="1142"/>
                <a:ext cx="200" cy="142"/>
              </a:xfrm>
              <a:custGeom>
                <a:avLst/>
                <a:gdLst>
                  <a:gd name="T0" fmla="*/ 7 w 398"/>
                  <a:gd name="T1" fmla="*/ 18 h 284"/>
                  <a:gd name="T2" fmla="*/ 7 w 398"/>
                  <a:gd name="T3" fmla="*/ 12 h 284"/>
                  <a:gd name="T4" fmla="*/ 11 w 398"/>
                  <a:gd name="T5" fmla="*/ 10 h 284"/>
                  <a:gd name="T6" fmla="*/ 21 w 398"/>
                  <a:gd name="T7" fmla="*/ 14 h 284"/>
                  <a:gd name="T8" fmla="*/ 26 w 398"/>
                  <a:gd name="T9" fmla="*/ 11 h 284"/>
                  <a:gd name="T10" fmla="*/ 22 w 398"/>
                  <a:gd name="T11" fmla="*/ 4 h 284"/>
                  <a:gd name="T12" fmla="*/ 21 w 398"/>
                  <a:gd name="T13" fmla="*/ 5 h 284"/>
                  <a:gd name="T14" fmla="*/ 13 w 398"/>
                  <a:gd name="T15" fmla="*/ 0 h 284"/>
                  <a:gd name="T16" fmla="*/ 4 w 398"/>
                  <a:gd name="T17" fmla="*/ 3 h 284"/>
                  <a:gd name="T18" fmla="*/ 0 w 398"/>
                  <a:gd name="T19" fmla="*/ 8 h 284"/>
                  <a:gd name="T20" fmla="*/ 0 w 398"/>
                  <a:gd name="T21" fmla="*/ 11 h 284"/>
                  <a:gd name="T22" fmla="*/ 6 w 398"/>
                  <a:gd name="T23" fmla="*/ 18 h 284"/>
                  <a:gd name="T24" fmla="*/ 7 w 398"/>
                  <a:gd name="T25" fmla="*/ 18 h 2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8" h="284">
                    <a:moveTo>
                      <a:pt x="110" y="278"/>
                    </a:moveTo>
                    <a:lnTo>
                      <a:pt x="99" y="184"/>
                    </a:lnTo>
                    <a:lnTo>
                      <a:pt x="163" y="145"/>
                    </a:lnTo>
                    <a:lnTo>
                      <a:pt x="320" y="221"/>
                    </a:lnTo>
                    <a:lnTo>
                      <a:pt x="398" y="176"/>
                    </a:lnTo>
                    <a:lnTo>
                      <a:pt x="347" y="59"/>
                    </a:lnTo>
                    <a:lnTo>
                      <a:pt x="326" y="77"/>
                    </a:lnTo>
                    <a:lnTo>
                      <a:pt x="202" y="0"/>
                    </a:lnTo>
                    <a:lnTo>
                      <a:pt x="64" y="33"/>
                    </a:lnTo>
                    <a:lnTo>
                      <a:pt x="0" y="120"/>
                    </a:lnTo>
                    <a:lnTo>
                      <a:pt x="0" y="176"/>
                    </a:lnTo>
                    <a:lnTo>
                      <a:pt x="92" y="284"/>
                    </a:lnTo>
                    <a:lnTo>
                      <a:pt x="110" y="278"/>
                    </a:lnTo>
                    <a:close/>
                  </a:path>
                </a:pathLst>
              </a:custGeom>
              <a:solidFill>
                <a:srgbClr val="7023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Freeform 174"/>
              <p:cNvSpPr>
                <a:spLocks/>
              </p:cNvSpPr>
              <p:nvPr/>
            </p:nvSpPr>
            <p:spPr bwMode="auto">
              <a:xfrm>
                <a:off x="1075" y="1158"/>
                <a:ext cx="195" cy="151"/>
              </a:xfrm>
              <a:custGeom>
                <a:avLst/>
                <a:gdLst>
                  <a:gd name="T0" fmla="*/ 4 w 390"/>
                  <a:gd name="T1" fmla="*/ 0 h 302"/>
                  <a:gd name="T2" fmla="*/ 4 w 390"/>
                  <a:gd name="T3" fmla="*/ 5 h 302"/>
                  <a:gd name="T4" fmla="*/ 7 w 390"/>
                  <a:gd name="T5" fmla="*/ 3 h 302"/>
                  <a:gd name="T6" fmla="*/ 6 w 390"/>
                  <a:gd name="T7" fmla="*/ 5 h 302"/>
                  <a:gd name="T8" fmla="*/ 9 w 390"/>
                  <a:gd name="T9" fmla="*/ 3 h 302"/>
                  <a:gd name="T10" fmla="*/ 11 w 390"/>
                  <a:gd name="T11" fmla="*/ 4 h 302"/>
                  <a:gd name="T12" fmla="*/ 14 w 390"/>
                  <a:gd name="T13" fmla="*/ 2 h 302"/>
                  <a:gd name="T14" fmla="*/ 14 w 390"/>
                  <a:gd name="T15" fmla="*/ 3 h 302"/>
                  <a:gd name="T16" fmla="*/ 12 w 390"/>
                  <a:gd name="T17" fmla="*/ 5 h 302"/>
                  <a:gd name="T18" fmla="*/ 14 w 390"/>
                  <a:gd name="T19" fmla="*/ 4 h 302"/>
                  <a:gd name="T20" fmla="*/ 13 w 390"/>
                  <a:gd name="T21" fmla="*/ 6 h 302"/>
                  <a:gd name="T22" fmla="*/ 18 w 390"/>
                  <a:gd name="T23" fmla="*/ 5 h 302"/>
                  <a:gd name="T24" fmla="*/ 17 w 390"/>
                  <a:gd name="T25" fmla="*/ 9 h 302"/>
                  <a:gd name="T26" fmla="*/ 19 w 390"/>
                  <a:gd name="T27" fmla="*/ 10 h 302"/>
                  <a:gd name="T28" fmla="*/ 20 w 390"/>
                  <a:gd name="T29" fmla="*/ 9 h 302"/>
                  <a:gd name="T30" fmla="*/ 19 w 390"/>
                  <a:gd name="T31" fmla="*/ 12 h 302"/>
                  <a:gd name="T32" fmla="*/ 25 w 390"/>
                  <a:gd name="T33" fmla="*/ 8 h 302"/>
                  <a:gd name="T34" fmla="*/ 24 w 390"/>
                  <a:gd name="T35" fmla="*/ 10 h 302"/>
                  <a:gd name="T36" fmla="*/ 21 w 390"/>
                  <a:gd name="T37" fmla="*/ 13 h 302"/>
                  <a:gd name="T38" fmla="*/ 19 w 390"/>
                  <a:gd name="T39" fmla="*/ 13 h 302"/>
                  <a:gd name="T40" fmla="*/ 14 w 390"/>
                  <a:gd name="T41" fmla="*/ 10 h 302"/>
                  <a:gd name="T42" fmla="*/ 12 w 390"/>
                  <a:gd name="T43" fmla="*/ 10 h 302"/>
                  <a:gd name="T44" fmla="*/ 9 w 390"/>
                  <a:gd name="T45" fmla="*/ 9 h 302"/>
                  <a:gd name="T46" fmla="*/ 6 w 390"/>
                  <a:gd name="T47" fmla="*/ 10 h 302"/>
                  <a:gd name="T48" fmla="*/ 10 w 390"/>
                  <a:gd name="T49" fmla="*/ 18 h 302"/>
                  <a:gd name="T50" fmla="*/ 10 w 390"/>
                  <a:gd name="T51" fmla="*/ 19 h 302"/>
                  <a:gd name="T52" fmla="*/ 9 w 390"/>
                  <a:gd name="T53" fmla="*/ 18 h 302"/>
                  <a:gd name="T54" fmla="*/ 8 w 390"/>
                  <a:gd name="T55" fmla="*/ 18 h 302"/>
                  <a:gd name="T56" fmla="*/ 6 w 390"/>
                  <a:gd name="T57" fmla="*/ 16 h 302"/>
                  <a:gd name="T58" fmla="*/ 5 w 390"/>
                  <a:gd name="T59" fmla="*/ 12 h 302"/>
                  <a:gd name="T60" fmla="*/ 5 w 390"/>
                  <a:gd name="T61" fmla="*/ 10 h 302"/>
                  <a:gd name="T62" fmla="*/ 4 w 390"/>
                  <a:gd name="T63" fmla="*/ 9 h 302"/>
                  <a:gd name="T64" fmla="*/ 2 w 390"/>
                  <a:gd name="T65" fmla="*/ 7 h 302"/>
                  <a:gd name="T66" fmla="*/ 1 w 390"/>
                  <a:gd name="T67" fmla="*/ 8 h 302"/>
                  <a:gd name="T68" fmla="*/ 0 w 390"/>
                  <a:gd name="T69" fmla="*/ 4 h 302"/>
                  <a:gd name="T70" fmla="*/ 2 w 390"/>
                  <a:gd name="T71" fmla="*/ 1 h 302"/>
                  <a:gd name="T72" fmla="*/ 4 w 390"/>
                  <a:gd name="T73" fmla="*/ 0 h 3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90" h="302">
                    <a:moveTo>
                      <a:pt x="52" y="0"/>
                    </a:moveTo>
                    <a:lnTo>
                      <a:pt x="50" y="66"/>
                    </a:lnTo>
                    <a:lnTo>
                      <a:pt x="100" y="44"/>
                    </a:lnTo>
                    <a:lnTo>
                      <a:pt x="93" y="68"/>
                    </a:lnTo>
                    <a:lnTo>
                      <a:pt x="139" y="48"/>
                    </a:lnTo>
                    <a:lnTo>
                      <a:pt x="174" y="58"/>
                    </a:lnTo>
                    <a:lnTo>
                      <a:pt x="215" y="29"/>
                    </a:lnTo>
                    <a:lnTo>
                      <a:pt x="220" y="34"/>
                    </a:lnTo>
                    <a:lnTo>
                      <a:pt x="179" y="71"/>
                    </a:lnTo>
                    <a:lnTo>
                      <a:pt x="220" y="53"/>
                    </a:lnTo>
                    <a:lnTo>
                      <a:pt x="206" y="87"/>
                    </a:lnTo>
                    <a:lnTo>
                      <a:pt x="273" y="68"/>
                    </a:lnTo>
                    <a:lnTo>
                      <a:pt x="266" y="130"/>
                    </a:lnTo>
                    <a:lnTo>
                      <a:pt x="296" y="151"/>
                    </a:lnTo>
                    <a:lnTo>
                      <a:pt x="319" y="130"/>
                    </a:lnTo>
                    <a:lnTo>
                      <a:pt x="303" y="180"/>
                    </a:lnTo>
                    <a:lnTo>
                      <a:pt x="390" y="126"/>
                    </a:lnTo>
                    <a:lnTo>
                      <a:pt x="381" y="159"/>
                    </a:lnTo>
                    <a:lnTo>
                      <a:pt x="333" y="198"/>
                    </a:lnTo>
                    <a:lnTo>
                      <a:pt x="291" y="198"/>
                    </a:lnTo>
                    <a:lnTo>
                      <a:pt x="217" y="157"/>
                    </a:lnTo>
                    <a:lnTo>
                      <a:pt x="185" y="156"/>
                    </a:lnTo>
                    <a:lnTo>
                      <a:pt x="140" y="135"/>
                    </a:lnTo>
                    <a:lnTo>
                      <a:pt x="86" y="159"/>
                    </a:lnTo>
                    <a:lnTo>
                      <a:pt x="149" y="273"/>
                    </a:lnTo>
                    <a:lnTo>
                      <a:pt x="156" y="302"/>
                    </a:lnTo>
                    <a:lnTo>
                      <a:pt x="132" y="285"/>
                    </a:lnTo>
                    <a:lnTo>
                      <a:pt x="124" y="273"/>
                    </a:lnTo>
                    <a:lnTo>
                      <a:pt x="87" y="247"/>
                    </a:lnTo>
                    <a:lnTo>
                      <a:pt x="77" y="185"/>
                    </a:lnTo>
                    <a:lnTo>
                      <a:pt x="78" y="149"/>
                    </a:lnTo>
                    <a:lnTo>
                      <a:pt x="50" y="144"/>
                    </a:lnTo>
                    <a:lnTo>
                      <a:pt x="31" y="109"/>
                    </a:lnTo>
                    <a:lnTo>
                      <a:pt x="8" y="118"/>
                    </a:lnTo>
                    <a:lnTo>
                      <a:pt x="0" y="55"/>
                    </a:lnTo>
                    <a:lnTo>
                      <a:pt x="32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Freeform 175"/>
              <p:cNvSpPr>
                <a:spLocks/>
              </p:cNvSpPr>
              <p:nvPr/>
            </p:nvSpPr>
            <p:spPr bwMode="auto">
              <a:xfrm>
                <a:off x="1043" y="1184"/>
                <a:ext cx="92" cy="161"/>
              </a:xfrm>
              <a:custGeom>
                <a:avLst/>
                <a:gdLst>
                  <a:gd name="T0" fmla="*/ 11 w 182"/>
                  <a:gd name="T1" fmla="*/ 13 h 321"/>
                  <a:gd name="T2" fmla="*/ 9 w 182"/>
                  <a:gd name="T3" fmla="*/ 11 h 321"/>
                  <a:gd name="T4" fmla="*/ 8 w 182"/>
                  <a:gd name="T5" fmla="*/ 8 h 321"/>
                  <a:gd name="T6" fmla="*/ 4 w 182"/>
                  <a:gd name="T7" fmla="*/ 6 h 321"/>
                  <a:gd name="T8" fmla="*/ 4 w 182"/>
                  <a:gd name="T9" fmla="*/ 3 h 321"/>
                  <a:gd name="T10" fmla="*/ 5 w 182"/>
                  <a:gd name="T11" fmla="*/ 0 h 321"/>
                  <a:gd name="T12" fmla="*/ 3 w 182"/>
                  <a:gd name="T13" fmla="*/ 2 h 321"/>
                  <a:gd name="T14" fmla="*/ 0 w 182"/>
                  <a:gd name="T15" fmla="*/ 6 h 321"/>
                  <a:gd name="T16" fmla="*/ 4 w 182"/>
                  <a:gd name="T17" fmla="*/ 14 h 321"/>
                  <a:gd name="T18" fmla="*/ 8 w 182"/>
                  <a:gd name="T19" fmla="*/ 16 h 321"/>
                  <a:gd name="T20" fmla="*/ 7 w 182"/>
                  <a:gd name="T21" fmla="*/ 18 h 321"/>
                  <a:gd name="T22" fmla="*/ 9 w 182"/>
                  <a:gd name="T23" fmla="*/ 21 h 321"/>
                  <a:gd name="T24" fmla="*/ 8 w 182"/>
                  <a:gd name="T25" fmla="*/ 18 h 321"/>
                  <a:gd name="T26" fmla="*/ 9 w 182"/>
                  <a:gd name="T27" fmla="*/ 17 h 321"/>
                  <a:gd name="T28" fmla="*/ 12 w 182"/>
                  <a:gd name="T29" fmla="*/ 20 h 321"/>
                  <a:gd name="T30" fmla="*/ 11 w 182"/>
                  <a:gd name="T31" fmla="*/ 17 h 321"/>
                  <a:gd name="T32" fmla="*/ 11 w 182"/>
                  <a:gd name="T33" fmla="*/ 13 h 3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2" h="321">
                    <a:moveTo>
                      <a:pt x="163" y="199"/>
                    </a:moveTo>
                    <a:lnTo>
                      <a:pt x="131" y="173"/>
                    </a:lnTo>
                    <a:lnTo>
                      <a:pt x="125" y="128"/>
                    </a:lnTo>
                    <a:lnTo>
                      <a:pt x="56" y="81"/>
                    </a:lnTo>
                    <a:lnTo>
                      <a:pt x="51" y="45"/>
                    </a:lnTo>
                    <a:lnTo>
                      <a:pt x="71" y="0"/>
                    </a:lnTo>
                    <a:lnTo>
                      <a:pt x="39" y="19"/>
                    </a:lnTo>
                    <a:lnTo>
                      <a:pt x="0" y="94"/>
                    </a:lnTo>
                    <a:lnTo>
                      <a:pt x="51" y="214"/>
                    </a:lnTo>
                    <a:lnTo>
                      <a:pt x="113" y="242"/>
                    </a:lnTo>
                    <a:lnTo>
                      <a:pt x="102" y="279"/>
                    </a:lnTo>
                    <a:lnTo>
                      <a:pt x="138" y="321"/>
                    </a:lnTo>
                    <a:lnTo>
                      <a:pt x="122" y="282"/>
                    </a:lnTo>
                    <a:lnTo>
                      <a:pt x="138" y="263"/>
                    </a:lnTo>
                    <a:lnTo>
                      <a:pt x="182" y="316"/>
                    </a:lnTo>
                    <a:lnTo>
                      <a:pt x="163" y="259"/>
                    </a:lnTo>
                    <a:lnTo>
                      <a:pt x="163" y="1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Freeform 176"/>
              <p:cNvSpPr>
                <a:spLocks/>
              </p:cNvSpPr>
              <p:nvPr/>
            </p:nvSpPr>
            <p:spPr bwMode="auto">
              <a:xfrm>
                <a:off x="1228" y="1271"/>
                <a:ext cx="39" cy="38"/>
              </a:xfrm>
              <a:custGeom>
                <a:avLst/>
                <a:gdLst>
                  <a:gd name="T0" fmla="*/ 0 w 76"/>
                  <a:gd name="T1" fmla="*/ 3 h 77"/>
                  <a:gd name="T2" fmla="*/ 2 w 76"/>
                  <a:gd name="T3" fmla="*/ 0 h 77"/>
                  <a:gd name="T4" fmla="*/ 2 w 76"/>
                  <a:gd name="T5" fmla="*/ 1 h 77"/>
                  <a:gd name="T6" fmla="*/ 4 w 76"/>
                  <a:gd name="T7" fmla="*/ 0 h 77"/>
                  <a:gd name="T8" fmla="*/ 5 w 76"/>
                  <a:gd name="T9" fmla="*/ 0 h 77"/>
                  <a:gd name="T10" fmla="*/ 2 w 76"/>
                  <a:gd name="T11" fmla="*/ 2 h 77"/>
                  <a:gd name="T12" fmla="*/ 5 w 76"/>
                  <a:gd name="T13" fmla="*/ 1 h 77"/>
                  <a:gd name="T14" fmla="*/ 3 w 76"/>
                  <a:gd name="T15" fmla="*/ 3 h 77"/>
                  <a:gd name="T16" fmla="*/ 1 w 76"/>
                  <a:gd name="T17" fmla="*/ 3 h 77"/>
                  <a:gd name="T18" fmla="*/ 1 w 76"/>
                  <a:gd name="T19" fmla="*/ 4 h 77"/>
                  <a:gd name="T20" fmla="*/ 0 w 76"/>
                  <a:gd name="T21" fmla="*/ 3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77">
                    <a:moveTo>
                      <a:pt x="0" y="48"/>
                    </a:moveTo>
                    <a:lnTo>
                      <a:pt x="21" y="9"/>
                    </a:lnTo>
                    <a:lnTo>
                      <a:pt x="25" y="23"/>
                    </a:lnTo>
                    <a:lnTo>
                      <a:pt x="58" y="0"/>
                    </a:lnTo>
                    <a:lnTo>
                      <a:pt x="76" y="0"/>
                    </a:lnTo>
                    <a:lnTo>
                      <a:pt x="21" y="36"/>
                    </a:lnTo>
                    <a:lnTo>
                      <a:pt x="65" y="26"/>
                    </a:lnTo>
                    <a:lnTo>
                      <a:pt x="41" y="48"/>
                    </a:lnTo>
                    <a:lnTo>
                      <a:pt x="14" y="48"/>
                    </a:lnTo>
                    <a:lnTo>
                      <a:pt x="14" y="77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Freeform 177"/>
              <p:cNvSpPr>
                <a:spLocks/>
              </p:cNvSpPr>
              <p:nvPr/>
            </p:nvSpPr>
            <p:spPr bwMode="auto">
              <a:xfrm>
                <a:off x="1091" y="1130"/>
                <a:ext cx="179" cy="96"/>
              </a:xfrm>
              <a:custGeom>
                <a:avLst/>
                <a:gdLst>
                  <a:gd name="T0" fmla="*/ 1 w 358"/>
                  <a:gd name="T1" fmla="*/ 5 h 191"/>
                  <a:gd name="T2" fmla="*/ 6 w 358"/>
                  <a:gd name="T3" fmla="*/ 3 h 191"/>
                  <a:gd name="T4" fmla="*/ 6 w 358"/>
                  <a:gd name="T5" fmla="*/ 4 h 191"/>
                  <a:gd name="T6" fmla="*/ 9 w 358"/>
                  <a:gd name="T7" fmla="*/ 3 h 191"/>
                  <a:gd name="T8" fmla="*/ 10 w 358"/>
                  <a:gd name="T9" fmla="*/ 3 h 191"/>
                  <a:gd name="T10" fmla="*/ 8 w 358"/>
                  <a:gd name="T11" fmla="*/ 5 h 191"/>
                  <a:gd name="T12" fmla="*/ 11 w 358"/>
                  <a:gd name="T13" fmla="*/ 4 h 191"/>
                  <a:gd name="T14" fmla="*/ 10 w 358"/>
                  <a:gd name="T15" fmla="*/ 7 h 191"/>
                  <a:gd name="T16" fmla="*/ 12 w 358"/>
                  <a:gd name="T17" fmla="*/ 6 h 191"/>
                  <a:gd name="T18" fmla="*/ 15 w 358"/>
                  <a:gd name="T19" fmla="*/ 6 h 191"/>
                  <a:gd name="T20" fmla="*/ 17 w 358"/>
                  <a:gd name="T21" fmla="*/ 7 h 191"/>
                  <a:gd name="T22" fmla="*/ 17 w 358"/>
                  <a:gd name="T23" fmla="*/ 8 h 191"/>
                  <a:gd name="T24" fmla="*/ 19 w 358"/>
                  <a:gd name="T25" fmla="*/ 7 h 191"/>
                  <a:gd name="T26" fmla="*/ 20 w 358"/>
                  <a:gd name="T27" fmla="*/ 9 h 191"/>
                  <a:gd name="T28" fmla="*/ 18 w 358"/>
                  <a:gd name="T29" fmla="*/ 12 h 191"/>
                  <a:gd name="T30" fmla="*/ 20 w 358"/>
                  <a:gd name="T31" fmla="*/ 10 h 191"/>
                  <a:gd name="T32" fmla="*/ 22 w 358"/>
                  <a:gd name="T33" fmla="*/ 12 h 191"/>
                  <a:gd name="T34" fmla="*/ 23 w 358"/>
                  <a:gd name="T35" fmla="*/ 12 h 191"/>
                  <a:gd name="T36" fmla="*/ 23 w 358"/>
                  <a:gd name="T37" fmla="*/ 9 h 191"/>
                  <a:gd name="T38" fmla="*/ 20 w 358"/>
                  <a:gd name="T39" fmla="*/ 4 h 191"/>
                  <a:gd name="T40" fmla="*/ 13 w 358"/>
                  <a:gd name="T41" fmla="*/ 0 h 191"/>
                  <a:gd name="T42" fmla="*/ 8 w 358"/>
                  <a:gd name="T43" fmla="*/ 0 h 191"/>
                  <a:gd name="T44" fmla="*/ 0 w 358"/>
                  <a:gd name="T45" fmla="*/ 4 h 191"/>
                  <a:gd name="T46" fmla="*/ 1 w 358"/>
                  <a:gd name="T47" fmla="*/ 5 h 19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58" h="191">
                    <a:moveTo>
                      <a:pt x="7" y="65"/>
                    </a:moveTo>
                    <a:lnTo>
                      <a:pt x="89" y="43"/>
                    </a:lnTo>
                    <a:lnTo>
                      <a:pt x="84" y="58"/>
                    </a:lnTo>
                    <a:lnTo>
                      <a:pt x="130" y="34"/>
                    </a:lnTo>
                    <a:lnTo>
                      <a:pt x="160" y="34"/>
                    </a:lnTo>
                    <a:lnTo>
                      <a:pt x="124" y="74"/>
                    </a:lnTo>
                    <a:lnTo>
                      <a:pt x="162" y="56"/>
                    </a:lnTo>
                    <a:lnTo>
                      <a:pt x="160" y="105"/>
                    </a:lnTo>
                    <a:lnTo>
                      <a:pt x="183" y="90"/>
                    </a:lnTo>
                    <a:lnTo>
                      <a:pt x="231" y="90"/>
                    </a:lnTo>
                    <a:lnTo>
                      <a:pt x="259" y="105"/>
                    </a:lnTo>
                    <a:lnTo>
                      <a:pt x="259" y="121"/>
                    </a:lnTo>
                    <a:lnTo>
                      <a:pt x="293" y="105"/>
                    </a:lnTo>
                    <a:lnTo>
                      <a:pt x="309" y="131"/>
                    </a:lnTo>
                    <a:lnTo>
                      <a:pt x="275" y="180"/>
                    </a:lnTo>
                    <a:lnTo>
                      <a:pt x="316" y="154"/>
                    </a:lnTo>
                    <a:lnTo>
                      <a:pt x="349" y="191"/>
                    </a:lnTo>
                    <a:lnTo>
                      <a:pt x="358" y="177"/>
                    </a:lnTo>
                    <a:lnTo>
                      <a:pt x="358" y="134"/>
                    </a:lnTo>
                    <a:lnTo>
                      <a:pt x="309" y="61"/>
                    </a:lnTo>
                    <a:lnTo>
                      <a:pt x="202" y="0"/>
                    </a:lnTo>
                    <a:lnTo>
                      <a:pt x="121" y="0"/>
                    </a:lnTo>
                    <a:lnTo>
                      <a:pt x="0" y="56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Freeform 178"/>
              <p:cNvSpPr>
                <a:spLocks/>
              </p:cNvSpPr>
              <p:nvPr/>
            </p:nvSpPr>
            <p:spPr bwMode="auto">
              <a:xfrm>
                <a:off x="1120" y="1325"/>
                <a:ext cx="101" cy="104"/>
              </a:xfrm>
              <a:custGeom>
                <a:avLst/>
                <a:gdLst>
                  <a:gd name="T0" fmla="*/ 0 w 204"/>
                  <a:gd name="T1" fmla="*/ 0 h 208"/>
                  <a:gd name="T2" fmla="*/ 7 w 204"/>
                  <a:gd name="T3" fmla="*/ 4 h 208"/>
                  <a:gd name="T4" fmla="*/ 4 w 204"/>
                  <a:gd name="T5" fmla="*/ 4 h 208"/>
                  <a:gd name="T6" fmla="*/ 12 w 204"/>
                  <a:gd name="T7" fmla="*/ 12 h 208"/>
                  <a:gd name="T8" fmla="*/ 9 w 204"/>
                  <a:gd name="T9" fmla="*/ 13 h 208"/>
                  <a:gd name="T10" fmla="*/ 7 w 204"/>
                  <a:gd name="T11" fmla="*/ 13 h 208"/>
                  <a:gd name="T12" fmla="*/ 2 w 204"/>
                  <a:gd name="T13" fmla="*/ 9 h 208"/>
                  <a:gd name="T14" fmla="*/ 0 w 204"/>
                  <a:gd name="T15" fmla="*/ 4 h 208"/>
                  <a:gd name="T16" fmla="*/ 1 w 204"/>
                  <a:gd name="T17" fmla="*/ 3 h 208"/>
                  <a:gd name="T18" fmla="*/ 0 w 204"/>
                  <a:gd name="T19" fmla="*/ 0 h 2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4" h="208">
                    <a:moveTo>
                      <a:pt x="14" y="0"/>
                    </a:moveTo>
                    <a:lnTo>
                      <a:pt x="113" y="64"/>
                    </a:lnTo>
                    <a:lnTo>
                      <a:pt x="64" y="64"/>
                    </a:lnTo>
                    <a:lnTo>
                      <a:pt x="204" y="180"/>
                    </a:lnTo>
                    <a:lnTo>
                      <a:pt x="145" y="208"/>
                    </a:lnTo>
                    <a:lnTo>
                      <a:pt x="117" y="208"/>
                    </a:lnTo>
                    <a:lnTo>
                      <a:pt x="35" y="141"/>
                    </a:lnTo>
                    <a:lnTo>
                      <a:pt x="0" y="62"/>
                    </a:lnTo>
                    <a:lnTo>
                      <a:pt x="27" y="3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Freeform 179"/>
              <p:cNvSpPr>
                <a:spLocks/>
              </p:cNvSpPr>
              <p:nvPr/>
            </p:nvSpPr>
            <p:spPr bwMode="auto">
              <a:xfrm>
                <a:off x="1211" y="1296"/>
                <a:ext cx="20" cy="54"/>
              </a:xfrm>
              <a:custGeom>
                <a:avLst/>
                <a:gdLst>
                  <a:gd name="T0" fmla="*/ 0 w 41"/>
                  <a:gd name="T1" fmla="*/ 0 h 109"/>
                  <a:gd name="T2" fmla="*/ 0 w 41"/>
                  <a:gd name="T3" fmla="*/ 1 h 109"/>
                  <a:gd name="T4" fmla="*/ 1 w 41"/>
                  <a:gd name="T5" fmla="*/ 4 h 109"/>
                  <a:gd name="T6" fmla="*/ 0 w 41"/>
                  <a:gd name="T7" fmla="*/ 6 h 109"/>
                  <a:gd name="T8" fmla="*/ 2 w 41"/>
                  <a:gd name="T9" fmla="*/ 6 h 109"/>
                  <a:gd name="T10" fmla="*/ 1 w 41"/>
                  <a:gd name="T11" fmla="*/ 5 h 109"/>
                  <a:gd name="T12" fmla="*/ 1 w 41"/>
                  <a:gd name="T13" fmla="*/ 3 h 109"/>
                  <a:gd name="T14" fmla="*/ 0 w 41"/>
                  <a:gd name="T15" fmla="*/ 0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109">
                    <a:moveTo>
                      <a:pt x="9" y="0"/>
                    </a:moveTo>
                    <a:lnTo>
                      <a:pt x="9" y="29"/>
                    </a:lnTo>
                    <a:lnTo>
                      <a:pt x="20" y="78"/>
                    </a:lnTo>
                    <a:lnTo>
                      <a:pt x="0" y="109"/>
                    </a:lnTo>
                    <a:lnTo>
                      <a:pt x="41" y="109"/>
                    </a:lnTo>
                    <a:lnTo>
                      <a:pt x="31" y="86"/>
                    </a:lnTo>
                    <a:lnTo>
                      <a:pt x="31" y="5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Freeform 180"/>
              <p:cNvSpPr>
                <a:spLocks/>
              </p:cNvSpPr>
              <p:nvPr/>
            </p:nvSpPr>
            <p:spPr bwMode="auto">
              <a:xfrm>
                <a:off x="1213" y="1358"/>
                <a:ext cx="45" cy="14"/>
              </a:xfrm>
              <a:custGeom>
                <a:avLst/>
                <a:gdLst>
                  <a:gd name="T0" fmla="*/ 0 w 88"/>
                  <a:gd name="T1" fmla="*/ 2 h 27"/>
                  <a:gd name="T2" fmla="*/ 4 w 88"/>
                  <a:gd name="T3" fmla="*/ 2 h 27"/>
                  <a:gd name="T4" fmla="*/ 6 w 88"/>
                  <a:gd name="T5" fmla="*/ 0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" h="27">
                    <a:moveTo>
                      <a:pt x="0" y="27"/>
                    </a:moveTo>
                    <a:lnTo>
                      <a:pt x="55" y="18"/>
                    </a:lnTo>
                    <a:lnTo>
                      <a:pt x="8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Freeform 181"/>
              <p:cNvSpPr>
                <a:spLocks/>
              </p:cNvSpPr>
              <p:nvPr/>
            </p:nvSpPr>
            <p:spPr bwMode="auto">
              <a:xfrm>
                <a:off x="1205" y="1368"/>
                <a:ext cx="15" cy="17"/>
              </a:xfrm>
              <a:custGeom>
                <a:avLst/>
                <a:gdLst>
                  <a:gd name="T0" fmla="*/ 2 w 30"/>
                  <a:gd name="T1" fmla="*/ 1 h 34"/>
                  <a:gd name="T2" fmla="*/ 0 w 30"/>
                  <a:gd name="T3" fmla="*/ 0 h 34"/>
                  <a:gd name="T4" fmla="*/ 0 w 30"/>
                  <a:gd name="T5" fmla="*/ 2 h 34"/>
                  <a:gd name="T6" fmla="*/ 1 w 30"/>
                  <a:gd name="T7" fmla="*/ 3 h 34"/>
                  <a:gd name="T8" fmla="*/ 2 w 30"/>
                  <a:gd name="T9" fmla="*/ 1 h 34"/>
                  <a:gd name="T10" fmla="*/ 2 w 30"/>
                  <a:gd name="T11" fmla="*/ 1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34">
                    <a:moveTo>
                      <a:pt x="23" y="7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12" y="34"/>
                    </a:lnTo>
                    <a:lnTo>
                      <a:pt x="30" y="12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Freeform 182"/>
              <p:cNvSpPr>
                <a:spLocks/>
              </p:cNvSpPr>
              <p:nvPr/>
            </p:nvSpPr>
            <p:spPr bwMode="auto">
              <a:xfrm>
                <a:off x="1228" y="1377"/>
                <a:ext cx="30" cy="11"/>
              </a:xfrm>
              <a:custGeom>
                <a:avLst/>
                <a:gdLst>
                  <a:gd name="T0" fmla="*/ 0 w 60"/>
                  <a:gd name="T1" fmla="*/ 1 h 21"/>
                  <a:gd name="T2" fmla="*/ 2 w 60"/>
                  <a:gd name="T3" fmla="*/ 1 h 21"/>
                  <a:gd name="T4" fmla="*/ 4 w 60"/>
                  <a:gd name="T5" fmla="*/ 0 h 21"/>
                  <a:gd name="T6" fmla="*/ 2 w 60"/>
                  <a:gd name="T7" fmla="*/ 2 h 21"/>
                  <a:gd name="T8" fmla="*/ 1 w 60"/>
                  <a:gd name="T9" fmla="*/ 2 h 21"/>
                  <a:gd name="T10" fmla="*/ 0 w 60"/>
                  <a:gd name="T11" fmla="*/ 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21">
                    <a:moveTo>
                      <a:pt x="0" y="13"/>
                    </a:moveTo>
                    <a:lnTo>
                      <a:pt x="23" y="13"/>
                    </a:lnTo>
                    <a:lnTo>
                      <a:pt x="60" y="0"/>
                    </a:lnTo>
                    <a:lnTo>
                      <a:pt x="32" y="21"/>
                    </a:lnTo>
                    <a:lnTo>
                      <a:pt x="7" y="2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Freeform 183"/>
              <p:cNvSpPr>
                <a:spLocks/>
              </p:cNvSpPr>
              <p:nvPr/>
            </p:nvSpPr>
            <p:spPr bwMode="auto">
              <a:xfrm>
                <a:off x="1174" y="1294"/>
                <a:ext cx="43" cy="10"/>
              </a:xfrm>
              <a:custGeom>
                <a:avLst/>
                <a:gdLst>
                  <a:gd name="T0" fmla="*/ 6 w 85"/>
                  <a:gd name="T1" fmla="*/ 1 h 19"/>
                  <a:gd name="T2" fmla="*/ 4 w 85"/>
                  <a:gd name="T3" fmla="*/ 1 h 19"/>
                  <a:gd name="T4" fmla="*/ 3 w 85"/>
                  <a:gd name="T5" fmla="*/ 2 h 19"/>
                  <a:gd name="T6" fmla="*/ 0 w 85"/>
                  <a:gd name="T7" fmla="*/ 2 h 19"/>
                  <a:gd name="T8" fmla="*/ 2 w 85"/>
                  <a:gd name="T9" fmla="*/ 1 h 19"/>
                  <a:gd name="T10" fmla="*/ 4 w 85"/>
                  <a:gd name="T11" fmla="*/ 1 h 19"/>
                  <a:gd name="T12" fmla="*/ 5 w 85"/>
                  <a:gd name="T13" fmla="*/ 0 h 19"/>
                  <a:gd name="T14" fmla="*/ 6 w 85"/>
                  <a:gd name="T15" fmla="*/ 0 h 19"/>
                  <a:gd name="T16" fmla="*/ 6 w 85"/>
                  <a:gd name="T17" fmla="*/ 1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5" h="19">
                    <a:moveTo>
                      <a:pt x="85" y="14"/>
                    </a:moveTo>
                    <a:lnTo>
                      <a:pt x="60" y="4"/>
                    </a:lnTo>
                    <a:lnTo>
                      <a:pt x="42" y="19"/>
                    </a:lnTo>
                    <a:lnTo>
                      <a:pt x="0" y="19"/>
                    </a:lnTo>
                    <a:lnTo>
                      <a:pt x="32" y="4"/>
                    </a:lnTo>
                    <a:lnTo>
                      <a:pt x="51" y="4"/>
                    </a:lnTo>
                    <a:lnTo>
                      <a:pt x="65" y="0"/>
                    </a:lnTo>
                    <a:lnTo>
                      <a:pt x="81" y="0"/>
                    </a:lnTo>
                    <a:lnTo>
                      <a:pt x="8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Freeform 184"/>
              <p:cNvSpPr>
                <a:spLocks/>
              </p:cNvSpPr>
              <p:nvPr/>
            </p:nvSpPr>
            <p:spPr bwMode="auto">
              <a:xfrm>
                <a:off x="1174" y="1307"/>
                <a:ext cx="31" cy="12"/>
              </a:xfrm>
              <a:custGeom>
                <a:avLst/>
                <a:gdLst>
                  <a:gd name="T0" fmla="*/ 0 w 64"/>
                  <a:gd name="T1" fmla="*/ 2 h 23"/>
                  <a:gd name="T2" fmla="*/ 3 w 64"/>
                  <a:gd name="T3" fmla="*/ 0 h 23"/>
                  <a:gd name="T4" fmla="*/ 3 w 64"/>
                  <a:gd name="T5" fmla="*/ 2 h 23"/>
                  <a:gd name="T6" fmla="*/ 2 w 64"/>
                  <a:gd name="T7" fmla="*/ 2 h 23"/>
                  <a:gd name="T8" fmla="*/ 0 w 64"/>
                  <a:gd name="T9" fmla="*/ 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23">
                    <a:moveTo>
                      <a:pt x="0" y="22"/>
                    </a:moveTo>
                    <a:lnTo>
                      <a:pt x="64" y="0"/>
                    </a:lnTo>
                    <a:lnTo>
                      <a:pt x="55" y="18"/>
                    </a:lnTo>
                    <a:lnTo>
                      <a:pt x="37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Freeform 185"/>
              <p:cNvSpPr>
                <a:spLocks/>
              </p:cNvSpPr>
              <p:nvPr/>
            </p:nvSpPr>
            <p:spPr bwMode="auto">
              <a:xfrm>
                <a:off x="1143" y="1301"/>
                <a:ext cx="29" cy="17"/>
              </a:xfrm>
              <a:custGeom>
                <a:avLst/>
                <a:gdLst>
                  <a:gd name="T0" fmla="*/ 3 w 59"/>
                  <a:gd name="T1" fmla="*/ 0 h 35"/>
                  <a:gd name="T2" fmla="*/ 2 w 59"/>
                  <a:gd name="T3" fmla="*/ 1 h 35"/>
                  <a:gd name="T4" fmla="*/ 3 w 59"/>
                  <a:gd name="T5" fmla="*/ 1 h 35"/>
                  <a:gd name="T6" fmla="*/ 3 w 59"/>
                  <a:gd name="T7" fmla="*/ 1 h 35"/>
                  <a:gd name="T8" fmla="*/ 2 w 59"/>
                  <a:gd name="T9" fmla="*/ 2 h 35"/>
                  <a:gd name="T10" fmla="*/ 0 w 59"/>
                  <a:gd name="T11" fmla="*/ 0 h 35"/>
                  <a:gd name="T12" fmla="*/ 1 w 59"/>
                  <a:gd name="T13" fmla="*/ 0 h 35"/>
                  <a:gd name="T14" fmla="*/ 2 w 59"/>
                  <a:gd name="T15" fmla="*/ 0 h 35"/>
                  <a:gd name="T16" fmla="*/ 3 w 59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35">
                    <a:moveTo>
                      <a:pt x="57" y="7"/>
                    </a:moveTo>
                    <a:lnTo>
                      <a:pt x="44" y="20"/>
                    </a:lnTo>
                    <a:lnTo>
                      <a:pt x="59" y="20"/>
                    </a:lnTo>
                    <a:lnTo>
                      <a:pt x="59" y="31"/>
                    </a:lnTo>
                    <a:lnTo>
                      <a:pt x="39" y="35"/>
                    </a:lnTo>
                    <a:lnTo>
                      <a:pt x="0" y="0"/>
                    </a:lnTo>
                    <a:lnTo>
                      <a:pt x="28" y="13"/>
                    </a:lnTo>
                    <a:lnTo>
                      <a:pt x="44" y="7"/>
                    </a:lnTo>
                    <a:lnTo>
                      <a:pt x="5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1" name="Freeform 186"/>
              <p:cNvSpPr>
                <a:spLocks/>
              </p:cNvSpPr>
              <p:nvPr/>
            </p:nvSpPr>
            <p:spPr bwMode="auto">
              <a:xfrm>
                <a:off x="1211" y="1241"/>
                <a:ext cx="65" cy="179"/>
              </a:xfrm>
              <a:custGeom>
                <a:avLst/>
                <a:gdLst>
                  <a:gd name="T0" fmla="*/ 6 w 132"/>
                  <a:gd name="T1" fmla="*/ 0 h 359"/>
                  <a:gd name="T2" fmla="*/ 8 w 132"/>
                  <a:gd name="T3" fmla="*/ 14 h 359"/>
                  <a:gd name="T4" fmla="*/ 7 w 132"/>
                  <a:gd name="T5" fmla="*/ 18 h 359"/>
                  <a:gd name="T6" fmla="*/ 5 w 132"/>
                  <a:gd name="T7" fmla="*/ 20 h 359"/>
                  <a:gd name="T8" fmla="*/ 0 w 132"/>
                  <a:gd name="T9" fmla="*/ 22 h 3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" h="359">
                    <a:moveTo>
                      <a:pt x="101" y="0"/>
                    </a:moveTo>
                    <a:lnTo>
                      <a:pt x="132" y="228"/>
                    </a:lnTo>
                    <a:lnTo>
                      <a:pt x="124" y="299"/>
                    </a:lnTo>
                    <a:lnTo>
                      <a:pt x="94" y="335"/>
                    </a:lnTo>
                    <a:lnTo>
                      <a:pt x="0" y="35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Freeform 187"/>
              <p:cNvSpPr>
                <a:spLocks/>
              </p:cNvSpPr>
              <p:nvPr/>
            </p:nvSpPr>
            <p:spPr bwMode="auto">
              <a:xfrm>
                <a:off x="1371" y="948"/>
                <a:ext cx="680" cy="904"/>
              </a:xfrm>
              <a:custGeom>
                <a:avLst/>
                <a:gdLst>
                  <a:gd name="T0" fmla="*/ 69 w 1360"/>
                  <a:gd name="T1" fmla="*/ 80 h 1807"/>
                  <a:gd name="T2" fmla="*/ 63 w 1360"/>
                  <a:gd name="T3" fmla="*/ 94 h 1807"/>
                  <a:gd name="T4" fmla="*/ 62 w 1360"/>
                  <a:gd name="T5" fmla="*/ 95 h 1807"/>
                  <a:gd name="T6" fmla="*/ 51 w 1360"/>
                  <a:gd name="T7" fmla="*/ 102 h 1807"/>
                  <a:gd name="T8" fmla="*/ 46 w 1360"/>
                  <a:gd name="T9" fmla="*/ 101 h 1807"/>
                  <a:gd name="T10" fmla="*/ 47 w 1360"/>
                  <a:gd name="T11" fmla="*/ 96 h 1807"/>
                  <a:gd name="T12" fmla="*/ 45 w 1360"/>
                  <a:gd name="T13" fmla="*/ 100 h 1807"/>
                  <a:gd name="T14" fmla="*/ 39 w 1360"/>
                  <a:gd name="T15" fmla="*/ 105 h 1807"/>
                  <a:gd name="T16" fmla="*/ 21 w 1360"/>
                  <a:gd name="T17" fmla="*/ 110 h 1807"/>
                  <a:gd name="T18" fmla="*/ 11 w 1360"/>
                  <a:gd name="T19" fmla="*/ 104 h 1807"/>
                  <a:gd name="T20" fmla="*/ 6 w 1360"/>
                  <a:gd name="T21" fmla="*/ 99 h 1807"/>
                  <a:gd name="T22" fmla="*/ 10 w 1360"/>
                  <a:gd name="T23" fmla="*/ 92 h 1807"/>
                  <a:gd name="T24" fmla="*/ 1 w 1360"/>
                  <a:gd name="T25" fmla="*/ 67 h 1807"/>
                  <a:gd name="T26" fmla="*/ 15 w 1360"/>
                  <a:gd name="T27" fmla="*/ 65 h 1807"/>
                  <a:gd name="T28" fmla="*/ 12 w 1360"/>
                  <a:gd name="T29" fmla="*/ 53 h 1807"/>
                  <a:gd name="T30" fmla="*/ 22 w 1360"/>
                  <a:gd name="T31" fmla="*/ 68 h 1807"/>
                  <a:gd name="T32" fmla="*/ 24 w 1360"/>
                  <a:gd name="T33" fmla="*/ 68 h 1807"/>
                  <a:gd name="T34" fmla="*/ 25 w 1360"/>
                  <a:gd name="T35" fmla="*/ 74 h 1807"/>
                  <a:gd name="T36" fmla="*/ 24 w 1360"/>
                  <a:gd name="T37" fmla="*/ 77 h 1807"/>
                  <a:gd name="T38" fmla="*/ 33 w 1360"/>
                  <a:gd name="T39" fmla="*/ 81 h 1807"/>
                  <a:gd name="T40" fmla="*/ 36 w 1360"/>
                  <a:gd name="T41" fmla="*/ 81 h 1807"/>
                  <a:gd name="T42" fmla="*/ 31 w 1360"/>
                  <a:gd name="T43" fmla="*/ 75 h 1807"/>
                  <a:gd name="T44" fmla="*/ 32 w 1360"/>
                  <a:gd name="T45" fmla="*/ 71 h 1807"/>
                  <a:gd name="T46" fmla="*/ 34 w 1360"/>
                  <a:gd name="T47" fmla="*/ 76 h 1807"/>
                  <a:gd name="T48" fmla="*/ 37 w 1360"/>
                  <a:gd name="T49" fmla="*/ 76 h 1807"/>
                  <a:gd name="T50" fmla="*/ 34 w 1360"/>
                  <a:gd name="T51" fmla="*/ 67 h 1807"/>
                  <a:gd name="T52" fmla="*/ 34 w 1360"/>
                  <a:gd name="T53" fmla="*/ 29 h 1807"/>
                  <a:gd name="T54" fmla="*/ 33 w 1360"/>
                  <a:gd name="T55" fmla="*/ 22 h 1807"/>
                  <a:gd name="T56" fmla="*/ 34 w 1360"/>
                  <a:gd name="T57" fmla="*/ 18 h 1807"/>
                  <a:gd name="T58" fmla="*/ 37 w 1360"/>
                  <a:gd name="T59" fmla="*/ 22 h 1807"/>
                  <a:gd name="T60" fmla="*/ 44 w 1360"/>
                  <a:gd name="T61" fmla="*/ 68 h 1807"/>
                  <a:gd name="T62" fmla="*/ 39 w 1360"/>
                  <a:gd name="T63" fmla="*/ 79 h 1807"/>
                  <a:gd name="T64" fmla="*/ 40 w 1360"/>
                  <a:gd name="T65" fmla="*/ 79 h 1807"/>
                  <a:gd name="T66" fmla="*/ 48 w 1360"/>
                  <a:gd name="T67" fmla="*/ 77 h 1807"/>
                  <a:gd name="T68" fmla="*/ 45 w 1360"/>
                  <a:gd name="T69" fmla="*/ 82 h 1807"/>
                  <a:gd name="T70" fmla="*/ 47 w 1360"/>
                  <a:gd name="T71" fmla="*/ 82 h 1807"/>
                  <a:gd name="T72" fmla="*/ 53 w 1360"/>
                  <a:gd name="T73" fmla="*/ 78 h 1807"/>
                  <a:gd name="T74" fmla="*/ 61 w 1360"/>
                  <a:gd name="T75" fmla="*/ 70 h 1807"/>
                  <a:gd name="T76" fmla="*/ 63 w 1360"/>
                  <a:gd name="T77" fmla="*/ 67 h 1807"/>
                  <a:gd name="T78" fmla="*/ 57 w 1360"/>
                  <a:gd name="T79" fmla="*/ 61 h 1807"/>
                  <a:gd name="T80" fmla="*/ 46 w 1360"/>
                  <a:gd name="T81" fmla="*/ 68 h 1807"/>
                  <a:gd name="T82" fmla="*/ 42 w 1360"/>
                  <a:gd name="T83" fmla="*/ 20 h 1807"/>
                  <a:gd name="T84" fmla="*/ 41 w 1360"/>
                  <a:gd name="T85" fmla="*/ 3 h 1807"/>
                  <a:gd name="T86" fmla="*/ 47 w 1360"/>
                  <a:gd name="T87" fmla="*/ 2 h 1807"/>
                  <a:gd name="T88" fmla="*/ 77 w 1360"/>
                  <a:gd name="T89" fmla="*/ 33 h 1807"/>
                  <a:gd name="T90" fmla="*/ 76 w 1360"/>
                  <a:gd name="T91" fmla="*/ 36 h 1807"/>
                  <a:gd name="T92" fmla="*/ 66 w 1360"/>
                  <a:gd name="T93" fmla="*/ 41 h 1807"/>
                  <a:gd name="T94" fmla="*/ 65 w 1360"/>
                  <a:gd name="T95" fmla="*/ 46 h 1807"/>
                  <a:gd name="T96" fmla="*/ 67 w 1360"/>
                  <a:gd name="T97" fmla="*/ 48 h 1807"/>
                  <a:gd name="T98" fmla="*/ 67 w 1360"/>
                  <a:gd name="T99" fmla="*/ 48 h 1807"/>
                  <a:gd name="T100" fmla="*/ 69 w 1360"/>
                  <a:gd name="T101" fmla="*/ 52 h 1807"/>
                  <a:gd name="T102" fmla="*/ 71 w 1360"/>
                  <a:gd name="T103" fmla="*/ 53 h 1807"/>
                  <a:gd name="T104" fmla="*/ 68 w 1360"/>
                  <a:gd name="T105" fmla="*/ 59 h 1807"/>
                  <a:gd name="T106" fmla="*/ 70 w 1360"/>
                  <a:gd name="T107" fmla="*/ 62 h 1807"/>
                  <a:gd name="T108" fmla="*/ 72 w 1360"/>
                  <a:gd name="T109" fmla="*/ 65 h 1807"/>
                  <a:gd name="T110" fmla="*/ 71 w 1360"/>
                  <a:gd name="T111" fmla="*/ 68 h 1807"/>
                  <a:gd name="T112" fmla="*/ 76 w 1360"/>
                  <a:gd name="T113" fmla="*/ 68 h 1807"/>
                  <a:gd name="T114" fmla="*/ 80 w 1360"/>
                  <a:gd name="T115" fmla="*/ 75 h 1807"/>
                  <a:gd name="T116" fmla="*/ 72 w 1360"/>
                  <a:gd name="T117" fmla="*/ 84 h 1807"/>
                  <a:gd name="T118" fmla="*/ 70 w 1360"/>
                  <a:gd name="T119" fmla="*/ 70 h 180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360" h="1807">
                    <a:moveTo>
                      <a:pt x="1091" y="1183"/>
                    </a:moveTo>
                    <a:lnTo>
                      <a:pt x="1095" y="1268"/>
                    </a:lnTo>
                    <a:lnTo>
                      <a:pt x="1068" y="1388"/>
                    </a:lnTo>
                    <a:lnTo>
                      <a:pt x="1008" y="1489"/>
                    </a:lnTo>
                    <a:lnTo>
                      <a:pt x="1045" y="1532"/>
                    </a:lnTo>
                    <a:lnTo>
                      <a:pt x="988" y="1519"/>
                    </a:lnTo>
                    <a:lnTo>
                      <a:pt x="843" y="1622"/>
                    </a:lnTo>
                    <a:lnTo>
                      <a:pt x="808" y="1622"/>
                    </a:lnTo>
                    <a:lnTo>
                      <a:pt x="804" y="1635"/>
                    </a:lnTo>
                    <a:lnTo>
                      <a:pt x="733" y="1610"/>
                    </a:lnTo>
                    <a:lnTo>
                      <a:pt x="749" y="1550"/>
                    </a:lnTo>
                    <a:lnTo>
                      <a:pt x="749" y="1532"/>
                    </a:lnTo>
                    <a:lnTo>
                      <a:pt x="733" y="1532"/>
                    </a:lnTo>
                    <a:lnTo>
                      <a:pt x="707" y="1599"/>
                    </a:lnTo>
                    <a:lnTo>
                      <a:pt x="629" y="1646"/>
                    </a:lnTo>
                    <a:lnTo>
                      <a:pt x="620" y="1666"/>
                    </a:lnTo>
                    <a:lnTo>
                      <a:pt x="515" y="1586"/>
                    </a:lnTo>
                    <a:lnTo>
                      <a:pt x="330" y="1753"/>
                    </a:lnTo>
                    <a:lnTo>
                      <a:pt x="177" y="1807"/>
                    </a:lnTo>
                    <a:lnTo>
                      <a:pt x="172" y="1651"/>
                    </a:lnTo>
                    <a:lnTo>
                      <a:pt x="0" y="1592"/>
                    </a:lnTo>
                    <a:lnTo>
                      <a:pt x="87" y="1581"/>
                    </a:lnTo>
                    <a:lnTo>
                      <a:pt x="135" y="1539"/>
                    </a:lnTo>
                    <a:lnTo>
                      <a:pt x="154" y="1472"/>
                    </a:lnTo>
                    <a:lnTo>
                      <a:pt x="149" y="1407"/>
                    </a:lnTo>
                    <a:lnTo>
                      <a:pt x="4" y="1063"/>
                    </a:lnTo>
                    <a:lnTo>
                      <a:pt x="237" y="1063"/>
                    </a:lnTo>
                    <a:lnTo>
                      <a:pt x="232" y="1034"/>
                    </a:lnTo>
                    <a:lnTo>
                      <a:pt x="172" y="932"/>
                    </a:lnTo>
                    <a:lnTo>
                      <a:pt x="183" y="836"/>
                    </a:lnTo>
                    <a:lnTo>
                      <a:pt x="340" y="985"/>
                    </a:lnTo>
                    <a:lnTo>
                      <a:pt x="337" y="1076"/>
                    </a:lnTo>
                    <a:lnTo>
                      <a:pt x="360" y="1135"/>
                    </a:lnTo>
                    <a:lnTo>
                      <a:pt x="384" y="1076"/>
                    </a:lnTo>
                    <a:lnTo>
                      <a:pt x="420" y="1088"/>
                    </a:lnTo>
                    <a:lnTo>
                      <a:pt x="395" y="1172"/>
                    </a:lnTo>
                    <a:lnTo>
                      <a:pt x="372" y="1201"/>
                    </a:lnTo>
                    <a:lnTo>
                      <a:pt x="372" y="1227"/>
                    </a:lnTo>
                    <a:lnTo>
                      <a:pt x="489" y="1305"/>
                    </a:lnTo>
                    <a:lnTo>
                      <a:pt x="524" y="1292"/>
                    </a:lnTo>
                    <a:lnTo>
                      <a:pt x="459" y="1256"/>
                    </a:lnTo>
                    <a:lnTo>
                      <a:pt x="565" y="1292"/>
                    </a:lnTo>
                    <a:lnTo>
                      <a:pt x="565" y="1261"/>
                    </a:lnTo>
                    <a:lnTo>
                      <a:pt x="482" y="1196"/>
                    </a:lnTo>
                    <a:lnTo>
                      <a:pt x="475" y="1148"/>
                    </a:lnTo>
                    <a:lnTo>
                      <a:pt x="501" y="1135"/>
                    </a:lnTo>
                    <a:lnTo>
                      <a:pt x="515" y="1179"/>
                    </a:lnTo>
                    <a:lnTo>
                      <a:pt x="542" y="1208"/>
                    </a:lnTo>
                    <a:lnTo>
                      <a:pt x="562" y="1208"/>
                    </a:lnTo>
                    <a:lnTo>
                      <a:pt x="585" y="1201"/>
                    </a:lnTo>
                    <a:lnTo>
                      <a:pt x="585" y="1190"/>
                    </a:lnTo>
                    <a:lnTo>
                      <a:pt x="542" y="1068"/>
                    </a:lnTo>
                    <a:lnTo>
                      <a:pt x="562" y="618"/>
                    </a:lnTo>
                    <a:lnTo>
                      <a:pt x="539" y="451"/>
                    </a:lnTo>
                    <a:lnTo>
                      <a:pt x="549" y="373"/>
                    </a:lnTo>
                    <a:lnTo>
                      <a:pt x="521" y="342"/>
                    </a:lnTo>
                    <a:lnTo>
                      <a:pt x="515" y="295"/>
                    </a:lnTo>
                    <a:lnTo>
                      <a:pt x="539" y="284"/>
                    </a:lnTo>
                    <a:lnTo>
                      <a:pt x="593" y="307"/>
                    </a:lnTo>
                    <a:lnTo>
                      <a:pt x="585" y="347"/>
                    </a:lnTo>
                    <a:lnTo>
                      <a:pt x="634" y="482"/>
                    </a:lnTo>
                    <a:lnTo>
                      <a:pt x="701" y="1081"/>
                    </a:lnTo>
                    <a:lnTo>
                      <a:pt x="588" y="1232"/>
                    </a:lnTo>
                    <a:lnTo>
                      <a:pt x="615" y="1256"/>
                    </a:lnTo>
                    <a:lnTo>
                      <a:pt x="698" y="1201"/>
                    </a:lnTo>
                    <a:lnTo>
                      <a:pt x="638" y="1261"/>
                    </a:lnTo>
                    <a:lnTo>
                      <a:pt x="661" y="1273"/>
                    </a:lnTo>
                    <a:lnTo>
                      <a:pt x="756" y="1227"/>
                    </a:lnTo>
                    <a:lnTo>
                      <a:pt x="698" y="1273"/>
                    </a:lnTo>
                    <a:lnTo>
                      <a:pt x="712" y="1310"/>
                    </a:lnTo>
                    <a:lnTo>
                      <a:pt x="733" y="1305"/>
                    </a:lnTo>
                    <a:lnTo>
                      <a:pt x="749" y="1310"/>
                    </a:lnTo>
                    <a:lnTo>
                      <a:pt x="808" y="1273"/>
                    </a:lnTo>
                    <a:lnTo>
                      <a:pt x="836" y="1243"/>
                    </a:lnTo>
                    <a:lnTo>
                      <a:pt x="926" y="1130"/>
                    </a:lnTo>
                    <a:lnTo>
                      <a:pt x="967" y="1118"/>
                    </a:lnTo>
                    <a:lnTo>
                      <a:pt x="1004" y="1088"/>
                    </a:lnTo>
                    <a:lnTo>
                      <a:pt x="995" y="1063"/>
                    </a:lnTo>
                    <a:lnTo>
                      <a:pt x="967" y="1015"/>
                    </a:lnTo>
                    <a:lnTo>
                      <a:pt x="912" y="961"/>
                    </a:lnTo>
                    <a:lnTo>
                      <a:pt x="818" y="1045"/>
                    </a:lnTo>
                    <a:lnTo>
                      <a:pt x="730" y="1081"/>
                    </a:lnTo>
                    <a:lnTo>
                      <a:pt x="682" y="636"/>
                    </a:lnTo>
                    <a:lnTo>
                      <a:pt x="657" y="307"/>
                    </a:lnTo>
                    <a:lnTo>
                      <a:pt x="666" y="114"/>
                    </a:lnTo>
                    <a:lnTo>
                      <a:pt x="652" y="44"/>
                    </a:lnTo>
                    <a:lnTo>
                      <a:pt x="625" y="0"/>
                    </a:lnTo>
                    <a:lnTo>
                      <a:pt x="749" y="29"/>
                    </a:lnTo>
                    <a:lnTo>
                      <a:pt x="1027" y="78"/>
                    </a:lnTo>
                    <a:lnTo>
                      <a:pt x="1228" y="523"/>
                    </a:lnTo>
                    <a:lnTo>
                      <a:pt x="1228" y="549"/>
                    </a:lnTo>
                    <a:lnTo>
                      <a:pt x="1201" y="571"/>
                    </a:lnTo>
                    <a:lnTo>
                      <a:pt x="1146" y="584"/>
                    </a:lnTo>
                    <a:lnTo>
                      <a:pt x="1054" y="649"/>
                    </a:lnTo>
                    <a:lnTo>
                      <a:pt x="1036" y="683"/>
                    </a:lnTo>
                    <a:lnTo>
                      <a:pt x="1038" y="721"/>
                    </a:lnTo>
                    <a:lnTo>
                      <a:pt x="1049" y="750"/>
                    </a:lnTo>
                    <a:lnTo>
                      <a:pt x="1059" y="763"/>
                    </a:lnTo>
                    <a:lnTo>
                      <a:pt x="1068" y="721"/>
                    </a:lnTo>
                    <a:lnTo>
                      <a:pt x="1066" y="768"/>
                    </a:lnTo>
                    <a:lnTo>
                      <a:pt x="1077" y="799"/>
                    </a:lnTo>
                    <a:lnTo>
                      <a:pt x="1095" y="820"/>
                    </a:lnTo>
                    <a:lnTo>
                      <a:pt x="1141" y="820"/>
                    </a:lnTo>
                    <a:lnTo>
                      <a:pt x="1132" y="847"/>
                    </a:lnTo>
                    <a:lnTo>
                      <a:pt x="1084" y="916"/>
                    </a:lnTo>
                    <a:lnTo>
                      <a:pt x="1088" y="933"/>
                    </a:lnTo>
                    <a:lnTo>
                      <a:pt x="1114" y="950"/>
                    </a:lnTo>
                    <a:lnTo>
                      <a:pt x="1114" y="990"/>
                    </a:lnTo>
                    <a:lnTo>
                      <a:pt x="1123" y="1010"/>
                    </a:lnTo>
                    <a:lnTo>
                      <a:pt x="1137" y="1031"/>
                    </a:lnTo>
                    <a:lnTo>
                      <a:pt x="1130" y="1057"/>
                    </a:lnTo>
                    <a:lnTo>
                      <a:pt x="1130" y="1079"/>
                    </a:lnTo>
                    <a:lnTo>
                      <a:pt x="1150" y="1094"/>
                    </a:lnTo>
                    <a:lnTo>
                      <a:pt x="1213" y="1088"/>
                    </a:lnTo>
                    <a:lnTo>
                      <a:pt x="1360" y="1034"/>
                    </a:lnTo>
                    <a:lnTo>
                      <a:pt x="1274" y="1195"/>
                    </a:lnTo>
                    <a:lnTo>
                      <a:pt x="1178" y="1237"/>
                    </a:lnTo>
                    <a:lnTo>
                      <a:pt x="1137" y="1329"/>
                    </a:lnTo>
                    <a:lnTo>
                      <a:pt x="1212" y="1110"/>
                    </a:lnTo>
                    <a:lnTo>
                      <a:pt x="1119" y="1110"/>
                    </a:lnTo>
                    <a:lnTo>
                      <a:pt x="1091" y="11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Freeform 188"/>
              <p:cNvSpPr>
                <a:spLocks/>
              </p:cNvSpPr>
              <p:nvPr/>
            </p:nvSpPr>
            <p:spPr bwMode="auto">
              <a:xfrm>
                <a:off x="1936" y="1350"/>
                <a:ext cx="46" cy="8"/>
              </a:xfrm>
              <a:custGeom>
                <a:avLst/>
                <a:gdLst>
                  <a:gd name="T0" fmla="*/ 0 w 92"/>
                  <a:gd name="T1" fmla="*/ 2 h 14"/>
                  <a:gd name="T2" fmla="*/ 2 w 92"/>
                  <a:gd name="T3" fmla="*/ 0 h 14"/>
                  <a:gd name="T4" fmla="*/ 4 w 92"/>
                  <a:gd name="T5" fmla="*/ 0 h 14"/>
                  <a:gd name="T6" fmla="*/ 6 w 92"/>
                  <a:gd name="T7" fmla="*/ 1 h 14"/>
                  <a:gd name="T8" fmla="*/ 0 w 92"/>
                  <a:gd name="T9" fmla="*/ 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14">
                    <a:moveTo>
                      <a:pt x="0" y="14"/>
                    </a:moveTo>
                    <a:lnTo>
                      <a:pt x="28" y="0"/>
                    </a:lnTo>
                    <a:lnTo>
                      <a:pt x="60" y="0"/>
                    </a:lnTo>
                    <a:lnTo>
                      <a:pt x="92" y="1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Freeform 189"/>
              <p:cNvSpPr>
                <a:spLocks/>
              </p:cNvSpPr>
              <p:nvPr/>
            </p:nvSpPr>
            <p:spPr bwMode="auto">
              <a:xfrm>
                <a:off x="1941" y="1358"/>
                <a:ext cx="47" cy="32"/>
              </a:xfrm>
              <a:custGeom>
                <a:avLst/>
                <a:gdLst>
                  <a:gd name="T0" fmla="*/ 1 w 94"/>
                  <a:gd name="T1" fmla="*/ 0 h 65"/>
                  <a:gd name="T2" fmla="*/ 6 w 94"/>
                  <a:gd name="T3" fmla="*/ 2 h 65"/>
                  <a:gd name="T4" fmla="*/ 6 w 94"/>
                  <a:gd name="T5" fmla="*/ 3 h 65"/>
                  <a:gd name="T6" fmla="*/ 5 w 94"/>
                  <a:gd name="T7" fmla="*/ 3 h 65"/>
                  <a:gd name="T8" fmla="*/ 3 w 94"/>
                  <a:gd name="T9" fmla="*/ 4 h 65"/>
                  <a:gd name="T10" fmla="*/ 2 w 94"/>
                  <a:gd name="T11" fmla="*/ 3 h 65"/>
                  <a:gd name="T12" fmla="*/ 2 w 94"/>
                  <a:gd name="T13" fmla="*/ 1 h 65"/>
                  <a:gd name="T14" fmla="*/ 0 w 94"/>
                  <a:gd name="T15" fmla="*/ 0 h 65"/>
                  <a:gd name="T16" fmla="*/ 1 w 9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65">
                    <a:moveTo>
                      <a:pt x="14" y="0"/>
                    </a:moveTo>
                    <a:lnTo>
                      <a:pt x="83" y="39"/>
                    </a:lnTo>
                    <a:lnTo>
                      <a:pt x="94" y="55"/>
                    </a:lnTo>
                    <a:lnTo>
                      <a:pt x="72" y="55"/>
                    </a:lnTo>
                    <a:lnTo>
                      <a:pt x="42" y="65"/>
                    </a:lnTo>
                    <a:lnTo>
                      <a:pt x="32" y="50"/>
                    </a:lnTo>
                    <a:lnTo>
                      <a:pt x="30" y="23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Freeform 190"/>
              <p:cNvSpPr>
                <a:spLocks/>
              </p:cNvSpPr>
              <p:nvPr/>
            </p:nvSpPr>
            <p:spPr bwMode="auto">
              <a:xfrm>
                <a:off x="1957" y="1392"/>
                <a:ext cx="19" cy="26"/>
              </a:xfrm>
              <a:custGeom>
                <a:avLst/>
                <a:gdLst>
                  <a:gd name="T0" fmla="*/ 0 w 37"/>
                  <a:gd name="T1" fmla="*/ 0 h 54"/>
                  <a:gd name="T2" fmla="*/ 2 w 37"/>
                  <a:gd name="T3" fmla="*/ 0 h 54"/>
                  <a:gd name="T4" fmla="*/ 3 w 37"/>
                  <a:gd name="T5" fmla="*/ 3 h 54"/>
                  <a:gd name="T6" fmla="*/ 0 w 37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54">
                    <a:moveTo>
                      <a:pt x="0" y="7"/>
                    </a:moveTo>
                    <a:lnTo>
                      <a:pt x="19" y="0"/>
                    </a:lnTo>
                    <a:lnTo>
                      <a:pt x="37" y="5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6" name="Freeform 191"/>
              <p:cNvSpPr>
                <a:spLocks/>
              </p:cNvSpPr>
              <p:nvPr/>
            </p:nvSpPr>
            <p:spPr bwMode="auto">
              <a:xfrm>
                <a:off x="1977" y="1335"/>
                <a:ext cx="42" cy="15"/>
              </a:xfrm>
              <a:custGeom>
                <a:avLst/>
                <a:gdLst>
                  <a:gd name="T0" fmla="*/ 0 w 85"/>
                  <a:gd name="T1" fmla="*/ 0 h 31"/>
                  <a:gd name="T2" fmla="*/ 1 w 85"/>
                  <a:gd name="T3" fmla="*/ 1 h 31"/>
                  <a:gd name="T4" fmla="*/ 5 w 85"/>
                  <a:gd name="T5" fmla="*/ 1 h 31"/>
                  <a:gd name="T6" fmla="*/ 2 w 85"/>
                  <a:gd name="T7" fmla="*/ 0 h 31"/>
                  <a:gd name="T8" fmla="*/ 2 w 85"/>
                  <a:gd name="T9" fmla="*/ 1 h 31"/>
                  <a:gd name="T10" fmla="*/ 0 w 85"/>
                  <a:gd name="T11" fmla="*/ 0 h 31"/>
                  <a:gd name="T12" fmla="*/ 0 w 85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31">
                    <a:moveTo>
                      <a:pt x="0" y="6"/>
                    </a:moveTo>
                    <a:lnTo>
                      <a:pt x="17" y="31"/>
                    </a:lnTo>
                    <a:lnTo>
                      <a:pt x="85" y="31"/>
                    </a:lnTo>
                    <a:lnTo>
                      <a:pt x="39" y="0"/>
                    </a:lnTo>
                    <a:lnTo>
                      <a:pt x="46" y="21"/>
                    </a:lnTo>
                    <a:lnTo>
                      <a:pt x="1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" name="Freeform 192"/>
              <p:cNvSpPr>
                <a:spLocks/>
              </p:cNvSpPr>
              <p:nvPr/>
            </p:nvSpPr>
            <p:spPr bwMode="auto">
              <a:xfrm>
                <a:off x="1946" y="1364"/>
                <a:ext cx="29" cy="11"/>
              </a:xfrm>
              <a:custGeom>
                <a:avLst/>
                <a:gdLst>
                  <a:gd name="T0" fmla="*/ 2 w 58"/>
                  <a:gd name="T1" fmla="*/ 0 h 21"/>
                  <a:gd name="T2" fmla="*/ 0 w 58"/>
                  <a:gd name="T3" fmla="*/ 2 h 21"/>
                  <a:gd name="T4" fmla="*/ 4 w 58"/>
                  <a:gd name="T5" fmla="*/ 2 h 21"/>
                  <a:gd name="T6" fmla="*/ 2 w 58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" h="21">
                    <a:moveTo>
                      <a:pt x="24" y="0"/>
                    </a:moveTo>
                    <a:lnTo>
                      <a:pt x="0" y="21"/>
                    </a:lnTo>
                    <a:lnTo>
                      <a:pt x="58" y="2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" name="Freeform 193"/>
              <p:cNvSpPr>
                <a:spLocks/>
              </p:cNvSpPr>
              <p:nvPr/>
            </p:nvSpPr>
            <p:spPr bwMode="auto">
              <a:xfrm>
                <a:off x="1927" y="1439"/>
                <a:ext cx="39" cy="20"/>
              </a:xfrm>
              <a:custGeom>
                <a:avLst/>
                <a:gdLst>
                  <a:gd name="T0" fmla="*/ 1 w 78"/>
                  <a:gd name="T1" fmla="*/ 0 h 41"/>
                  <a:gd name="T2" fmla="*/ 4 w 78"/>
                  <a:gd name="T3" fmla="*/ 0 h 41"/>
                  <a:gd name="T4" fmla="*/ 4 w 78"/>
                  <a:gd name="T5" fmla="*/ 0 h 41"/>
                  <a:gd name="T6" fmla="*/ 5 w 78"/>
                  <a:gd name="T7" fmla="*/ 0 h 41"/>
                  <a:gd name="T8" fmla="*/ 5 w 78"/>
                  <a:gd name="T9" fmla="*/ 2 h 41"/>
                  <a:gd name="T10" fmla="*/ 4 w 78"/>
                  <a:gd name="T11" fmla="*/ 1 h 41"/>
                  <a:gd name="T12" fmla="*/ 0 w 78"/>
                  <a:gd name="T13" fmla="*/ 1 h 41"/>
                  <a:gd name="T14" fmla="*/ 1 w 78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" h="41">
                    <a:moveTo>
                      <a:pt x="4" y="0"/>
                    </a:moveTo>
                    <a:lnTo>
                      <a:pt x="55" y="15"/>
                    </a:lnTo>
                    <a:lnTo>
                      <a:pt x="55" y="0"/>
                    </a:lnTo>
                    <a:lnTo>
                      <a:pt x="73" y="12"/>
                    </a:lnTo>
                    <a:lnTo>
                      <a:pt x="78" y="41"/>
                    </a:lnTo>
                    <a:lnTo>
                      <a:pt x="54" y="25"/>
                    </a:lnTo>
                    <a:lnTo>
                      <a:pt x="0" y="2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9" name="Freeform 194"/>
              <p:cNvSpPr>
                <a:spLocks/>
              </p:cNvSpPr>
              <p:nvPr/>
            </p:nvSpPr>
            <p:spPr bwMode="auto">
              <a:xfrm>
                <a:off x="1940" y="1236"/>
                <a:ext cx="101" cy="45"/>
              </a:xfrm>
              <a:custGeom>
                <a:avLst/>
                <a:gdLst>
                  <a:gd name="T0" fmla="*/ 4 w 202"/>
                  <a:gd name="T1" fmla="*/ 0 h 91"/>
                  <a:gd name="T2" fmla="*/ 0 w 202"/>
                  <a:gd name="T3" fmla="*/ 3 h 91"/>
                  <a:gd name="T4" fmla="*/ 5 w 202"/>
                  <a:gd name="T5" fmla="*/ 2 h 91"/>
                  <a:gd name="T6" fmla="*/ 3 w 202"/>
                  <a:gd name="T7" fmla="*/ 5 h 91"/>
                  <a:gd name="T8" fmla="*/ 12 w 202"/>
                  <a:gd name="T9" fmla="*/ 5 h 91"/>
                  <a:gd name="T10" fmla="*/ 13 w 202"/>
                  <a:gd name="T11" fmla="*/ 3 h 91"/>
                  <a:gd name="T12" fmla="*/ 6 w 202"/>
                  <a:gd name="T13" fmla="*/ 3 h 91"/>
                  <a:gd name="T14" fmla="*/ 7 w 202"/>
                  <a:gd name="T15" fmla="*/ 1 h 91"/>
                  <a:gd name="T16" fmla="*/ 4 w 202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91">
                    <a:moveTo>
                      <a:pt x="59" y="0"/>
                    </a:moveTo>
                    <a:lnTo>
                      <a:pt x="0" y="55"/>
                    </a:lnTo>
                    <a:lnTo>
                      <a:pt x="78" y="43"/>
                    </a:lnTo>
                    <a:lnTo>
                      <a:pt x="48" y="91"/>
                    </a:lnTo>
                    <a:lnTo>
                      <a:pt x="191" y="86"/>
                    </a:lnTo>
                    <a:lnTo>
                      <a:pt x="202" y="61"/>
                    </a:lnTo>
                    <a:lnTo>
                      <a:pt x="83" y="63"/>
                    </a:lnTo>
                    <a:lnTo>
                      <a:pt x="103" y="17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Freeform 195"/>
              <p:cNvSpPr>
                <a:spLocks/>
              </p:cNvSpPr>
              <p:nvPr/>
            </p:nvSpPr>
            <p:spPr bwMode="auto">
              <a:xfrm>
                <a:off x="2028" y="1284"/>
                <a:ext cx="82" cy="169"/>
              </a:xfrm>
              <a:custGeom>
                <a:avLst/>
                <a:gdLst>
                  <a:gd name="T0" fmla="*/ 2 w 163"/>
                  <a:gd name="T1" fmla="*/ 0 h 340"/>
                  <a:gd name="T2" fmla="*/ 4 w 163"/>
                  <a:gd name="T3" fmla="*/ 1 h 340"/>
                  <a:gd name="T4" fmla="*/ 3 w 163"/>
                  <a:gd name="T5" fmla="*/ 4 h 340"/>
                  <a:gd name="T6" fmla="*/ 5 w 163"/>
                  <a:gd name="T7" fmla="*/ 2 h 340"/>
                  <a:gd name="T8" fmla="*/ 7 w 163"/>
                  <a:gd name="T9" fmla="*/ 4 h 340"/>
                  <a:gd name="T10" fmla="*/ 5 w 163"/>
                  <a:gd name="T11" fmla="*/ 7 h 340"/>
                  <a:gd name="T12" fmla="*/ 7 w 163"/>
                  <a:gd name="T13" fmla="*/ 5 h 340"/>
                  <a:gd name="T14" fmla="*/ 10 w 163"/>
                  <a:gd name="T15" fmla="*/ 10 h 340"/>
                  <a:gd name="T16" fmla="*/ 11 w 163"/>
                  <a:gd name="T17" fmla="*/ 21 h 340"/>
                  <a:gd name="T18" fmla="*/ 8 w 163"/>
                  <a:gd name="T19" fmla="*/ 9 h 340"/>
                  <a:gd name="T20" fmla="*/ 7 w 163"/>
                  <a:gd name="T21" fmla="*/ 9 h 340"/>
                  <a:gd name="T22" fmla="*/ 3 w 163"/>
                  <a:gd name="T23" fmla="*/ 11 h 340"/>
                  <a:gd name="T24" fmla="*/ 3 w 163"/>
                  <a:gd name="T25" fmla="*/ 9 h 340"/>
                  <a:gd name="T26" fmla="*/ 3 w 163"/>
                  <a:gd name="T27" fmla="*/ 8 h 340"/>
                  <a:gd name="T28" fmla="*/ 3 w 163"/>
                  <a:gd name="T29" fmla="*/ 6 h 340"/>
                  <a:gd name="T30" fmla="*/ 2 w 163"/>
                  <a:gd name="T31" fmla="*/ 7 h 340"/>
                  <a:gd name="T32" fmla="*/ 0 w 163"/>
                  <a:gd name="T33" fmla="*/ 4 h 340"/>
                  <a:gd name="T34" fmla="*/ 2 w 163"/>
                  <a:gd name="T35" fmla="*/ 2 h 340"/>
                  <a:gd name="T36" fmla="*/ 2 w 163"/>
                  <a:gd name="T37" fmla="*/ 0 h 3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3" h="340">
                    <a:moveTo>
                      <a:pt x="22" y="0"/>
                    </a:moveTo>
                    <a:lnTo>
                      <a:pt x="50" y="28"/>
                    </a:lnTo>
                    <a:lnTo>
                      <a:pt x="43" y="64"/>
                    </a:lnTo>
                    <a:lnTo>
                      <a:pt x="71" y="44"/>
                    </a:lnTo>
                    <a:lnTo>
                      <a:pt x="100" y="64"/>
                    </a:lnTo>
                    <a:lnTo>
                      <a:pt x="71" y="125"/>
                    </a:lnTo>
                    <a:lnTo>
                      <a:pt x="108" y="90"/>
                    </a:lnTo>
                    <a:lnTo>
                      <a:pt x="146" y="161"/>
                    </a:lnTo>
                    <a:lnTo>
                      <a:pt x="163" y="340"/>
                    </a:lnTo>
                    <a:lnTo>
                      <a:pt x="128" y="158"/>
                    </a:lnTo>
                    <a:lnTo>
                      <a:pt x="103" y="158"/>
                    </a:lnTo>
                    <a:lnTo>
                      <a:pt x="39" y="190"/>
                    </a:lnTo>
                    <a:lnTo>
                      <a:pt x="39" y="158"/>
                    </a:lnTo>
                    <a:lnTo>
                      <a:pt x="48" y="138"/>
                    </a:lnTo>
                    <a:lnTo>
                      <a:pt x="48" y="103"/>
                    </a:lnTo>
                    <a:lnTo>
                      <a:pt x="22" y="125"/>
                    </a:lnTo>
                    <a:lnTo>
                      <a:pt x="0" y="67"/>
                    </a:lnTo>
                    <a:lnTo>
                      <a:pt x="22" y="4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1" name="Freeform 196"/>
              <p:cNvSpPr>
                <a:spLocks/>
              </p:cNvSpPr>
              <p:nvPr/>
            </p:nvSpPr>
            <p:spPr bwMode="auto">
              <a:xfrm>
                <a:off x="2061" y="1375"/>
                <a:ext cx="25" cy="10"/>
              </a:xfrm>
              <a:custGeom>
                <a:avLst/>
                <a:gdLst>
                  <a:gd name="T0" fmla="*/ 0 w 49"/>
                  <a:gd name="T1" fmla="*/ 1 h 21"/>
                  <a:gd name="T2" fmla="*/ 3 w 49"/>
                  <a:gd name="T3" fmla="*/ 0 h 21"/>
                  <a:gd name="T4" fmla="*/ 4 w 49"/>
                  <a:gd name="T5" fmla="*/ 1 h 21"/>
                  <a:gd name="T6" fmla="*/ 0 w 49"/>
                  <a:gd name="T7" fmla="*/ 1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21">
                    <a:moveTo>
                      <a:pt x="0" y="18"/>
                    </a:moveTo>
                    <a:lnTo>
                      <a:pt x="39" y="0"/>
                    </a:lnTo>
                    <a:lnTo>
                      <a:pt x="49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2" name="Freeform 197"/>
              <p:cNvSpPr>
                <a:spLocks/>
              </p:cNvSpPr>
              <p:nvPr/>
            </p:nvSpPr>
            <p:spPr bwMode="auto">
              <a:xfrm>
                <a:off x="2070" y="1397"/>
                <a:ext cx="15" cy="17"/>
              </a:xfrm>
              <a:custGeom>
                <a:avLst/>
                <a:gdLst>
                  <a:gd name="T0" fmla="*/ 0 w 30"/>
                  <a:gd name="T1" fmla="*/ 1 h 34"/>
                  <a:gd name="T2" fmla="*/ 0 w 30"/>
                  <a:gd name="T3" fmla="*/ 2 h 34"/>
                  <a:gd name="T4" fmla="*/ 1 w 30"/>
                  <a:gd name="T5" fmla="*/ 3 h 34"/>
                  <a:gd name="T6" fmla="*/ 2 w 30"/>
                  <a:gd name="T7" fmla="*/ 0 h 34"/>
                  <a:gd name="T8" fmla="*/ 0 w 30"/>
                  <a:gd name="T9" fmla="*/ 1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0" y="3"/>
                    </a:moveTo>
                    <a:lnTo>
                      <a:pt x="0" y="19"/>
                    </a:lnTo>
                    <a:lnTo>
                      <a:pt x="16" y="34"/>
                    </a:lnTo>
                    <a:lnTo>
                      <a:pt x="3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3" name="Freeform 198"/>
              <p:cNvSpPr>
                <a:spLocks/>
              </p:cNvSpPr>
              <p:nvPr/>
            </p:nvSpPr>
            <p:spPr bwMode="auto">
              <a:xfrm>
                <a:off x="2033" y="1421"/>
                <a:ext cx="60" cy="131"/>
              </a:xfrm>
              <a:custGeom>
                <a:avLst/>
                <a:gdLst>
                  <a:gd name="T0" fmla="*/ 7 w 121"/>
                  <a:gd name="T1" fmla="*/ 0 h 261"/>
                  <a:gd name="T2" fmla="*/ 5 w 121"/>
                  <a:gd name="T3" fmla="*/ 2 h 261"/>
                  <a:gd name="T4" fmla="*/ 4 w 121"/>
                  <a:gd name="T5" fmla="*/ 2 h 261"/>
                  <a:gd name="T6" fmla="*/ 3 w 121"/>
                  <a:gd name="T7" fmla="*/ 2 h 261"/>
                  <a:gd name="T8" fmla="*/ 4 w 121"/>
                  <a:gd name="T9" fmla="*/ 6 h 261"/>
                  <a:gd name="T10" fmla="*/ 4 w 121"/>
                  <a:gd name="T11" fmla="*/ 8 h 261"/>
                  <a:gd name="T12" fmla="*/ 1 w 121"/>
                  <a:gd name="T13" fmla="*/ 9 h 261"/>
                  <a:gd name="T14" fmla="*/ 3 w 121"/>
                  <a:gd name="T15" fmla="*/ 11 h 261"/>
                  <a:gd name="T16" fmla="*/ 1 w 121"/>
                  <a:gd name="T17" fmla="*/ 13 h 261"/>
                  <a:gd name="T18" fmla="*/ 0 w 121"/>
                  <a:gd name="T19" fmla="*/ 12 h 261"/>
                  <a:gd name="T20" fmla="*/ 3 w 121"/>
                  <a:gd name="T21" fmla="*/ 17 h 261"/>
                  <a:gd name="T22" fmla="*/ 6 w 121"/>
                  <a:gd name="T23" fmla="*/ 8 h 261"/>
                  <a:gd name="T24" fmla="*/ 7 w 121"/>
                  <a:gd name="T25" fmla="*/ 0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1" h="261">
                    <a:moveTo>
                      <a:pt x="121" y="0"/>
                    </a:moveTo>
                    <a:lnTo>
                      <a:pt x="94" y="29"/>
                    </a:lnTo>
                    <a:lnTo>
                      <a:pt x="75" y="29"/>
                    </a:lnTo>
                    <a:lnTo>
                      <a:pt x="48" y="21"/>
                    </a:lnTo>
                    <a:lnTo>
                      <a:pt x="71" y="91"/>
                    </a:lnTo>
                    <a:lnTo>
                      <a:pt x="67" y="128"/>
                    </a:lnTo>
                    <a:lnTo>
                      <a:pt x="25" y="138"/>
                    </a:lnTo>
                    <a:lnTo>
                      <a:pt x="48" y="173"/>
                    </a:lnTo>
                    <a:lnTo>
                      <a:pt x="30" y="201"/>
                    </a:lnTo>
                    <a:lnTo>
                      <a:pt x="0" y="191"/>
                    </a:lnTo>
                    <a:lnTo>
                      <a:pt x="50" y="261"/>
                    </a:lnTo>
                    <a:lnTo>
                      <a:pt x="105" y="126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4" name="Freeform 199"/>
              <p:cNvSpPr>
                <a:spLocks/>
              </p:cNvSpPr>
              <p:nvPr/>
            </p:nvSpPr>
            <p:spPr bwMode="auto">
              <a:xfrm>
                <a:off x="2001" y="1552"/>
                <a:ext cx="43" cy="89"/>
              </a:xfrm>
              <a:custGeom>
                <a:avLst/>
                <a:gdLst>
                  <a:gd name="T0" fmla="*/ 5 w 87"/>
                  <a:gd name="T1" fmla="*/ 0 h 179"/>
                  <a:gd name="T2" fmla="*/ 0 w 87"/>
                  <a:gd name="T3" fmla="*/ 1 h 179"/>
                  <a:gd name="T4" fmla="*/ 0 w 87"/>
                  <a:gd name="T5" fmla="*/ 6 h 179"/>
                  <a:gd name="T6" fmla="*/ 2 w 87"/>
                  <a:gd name="T7" fmla="*/ 4 h 179"/>
                  <a:gd name="T8" fmla="*/ 2 w 87"/>
                  <a:gd name="T9" fmla="*/ 11 h 179"/>
                  <a:gd name="T10" fmla="*/ 4 w 87"/>
                  <a:gd name="T11" fmla="*/ 1 h 179"/>
                  <a:gd name="T12" fmla="*/ 5 w 87"/>
                  <a:gd name="T13" fmla="*/ 0 h 1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179">
                    <a:moveTo>
                      <a:pt x="87" y="0"/>
                    </a:moveTo>
                    <a:lnTo>
                      <a:pt x="9" y="18"/>
                    </a:lnTo>
                    <a:lnTo>
                      <a:pt x="0" y="98"/>
                    </a:lnTo>
                    <a:lnTo>
                      <a:pt x="38" y="72"/>
                    </a:lnTo>
                    <a:lnTo>
                      <a:pt x="41" y="179"/>
                    </a:lnTo>
                    <a:lnTo>
                      <a:pt x="66" y="24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5" name="Freeform 200"/>
              <p:cNvSpPr>
                <a:spLocks/>
              </p:cNvSpPr>
              <p:nvPr/>
            </p:nvSpPr>
            <p:spPr bwMode="auto">
              <a:xfrm>
                <a:off x="2051" y="1501"/>
                <a:ext cx="123" cy="129"/>
              </a:xfrm>
              <a:custGeom>
                <a:avLst/>
                <a:gdLst>
                  <a:gd name="T0" fmla="*/ 4 w 247"/>
                  <a:gd name="T1" fmla="*/ 0 h 259"/>
                  <a:gd name="T2" fmla="*/ 3 w 247"/>
                  <a:gd name="T3" fmla="*/ 5 h 259"/>
                  <a:gd name="T4" fmla="*/ 5 w 247"/>
                  <a:gd name="T5" fmla="*/ 4 h 259"/>
                  <a:gd name="T6" fmla="*/ 0 w 247"/>
                  <a:gd name="T7" fmla="*/ 16 h 259"/>
                  <a:gd name="T8" fmla="*/ 5 w 247"/>
                  <a:gd name="T9" fmla="*/ 7 h 259"/>
                  <a:gd name="T10" fmla="*/ 12 w 247"/>
                  <a:gd name="T11" fmla="*/ 5 h 259"/>
                  <a:gd name="T12" fmla="*/ 15 w 247"/>
                  <a:gd name="T13" fmla="*/ 0 h 259"/>
                  <a:gd name="T14" fmla="*/ 11 w 247"/>
                  <a:gd name="T15" fmla="*/ 4 h 259"/>
                  <a:gd name="T16" fmla="*/ 6 w 247"/>
                  <a:gd name="T17" fmla="*/ 5 h 259"/>
                  <a:gd name="T18" fmla="*/ 7 w 247"/>
                  <a:gd name="T19" fmla="*/ 0 h 259"/>
                  <a:gd name="T20" fmla="*/ 4 w 247"/>
                  <a:gd name="T21" fmla="*/ 3 h 259"/>
                  <a:gd name="T22" fmla="*/ 4 w 247"/>
                  <a:gd name="T23" fmla="*/ 0 h 2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7" h="259">
                    <a:moveTo>
                      <a:pt x="75" y="0"/>
                    </a:moveTo>
                    <a:lnTo>
                      <a:pt x="57" y="83"/>
                    </a:lnTo>
                    <a:lnTo>
                      <a:pt x="84" y="67"/>
                    </a:lnTo>
                    <a:lnTo>
                      <a:pt x="0" y="259"/>
                    </a:lnTo>
                    <a:lnTo>
                      <a:pt x="87" y="119"/>
                    </a:lnTo>
                    <a:lnTo>
                      <a:pt x="195" y="95"/>
                    </a:lnTo>
                    <a:lnTo>
                      <a:pt x="247" y="15"/>
                    </a:lnTo>
                    <a:lnTo>
                      <a:pt x="190" y="77"/>
                    </a:lnTo>
                    <a:lnTo>
                      <a:pt x="100" y="85"/>
                    </a:lnTo>
                    <a:lnTo>
                      <a:pt x="117" y="9"/>
                    </a:lnTo>
                    <a:lnTo>
                      <a:pt x="78" y="57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6" name="Freeform 201"/>
              <p:cNvSpPr>
                <a:spLocks/>
              </p:cNvSpPr>
              <p:nvPr/>
            </p:nvSpPr>
            <p:spPr bwMode="auto">
              <a:xfrm>
                <a:off x="2146" y="1424"/>
                <a:ext cx="135" cy="107"/>
              </a:xfrm>
              <a:custGeom>
                <a:avLst/>
                <a:gdLst>
                  <a:gd name="T0" fmla="*/ 0 w 269"/>
                  <a:gd name="T1" fmla="*/ 2 h 215"/>
                  <a:gd name="T2" fmla="*/ 4 w 269"/>
                  <a:gd name="T3" fmla="*/ 7 h 215"/>
                  <a:gd name="T4" fmla="*/ 3 w 269"/>
                  <a:gd name="T5" fmla="*/ 12 h 215"/>
                  <a:gd name="T6" fmla="*/ 5 w 269"/>
                  <a:gd name="T7" fmla="*/ 9 h 215"/>
                  <a:gd name="T8" fmla="*/ 5 w 269"/>
                  <a:gd name="T9" fmla="*/ 6 h 215"/>
                  <a:gd name="T10" fmla="*/ 9 w 269"/>
                  <a:gd name="T11" fmla="*/ 7 h 215"/>
                  <a:gd name="T12" fmla="*/ 17 w 269"/>
                  <a:gd name="T13" fmla="*/ 13 h 215"/>
                  <a:gd name="T14" fmla="*/ 13 w 269"/>
                  <a:gd name="T15" fmla="*/ 7 h 215"/>
                  <a:gd name="T16" fmla="*/ 6 w 269"/>
                  <a:gd name="T17" fmla="*/ 5 h 215"/>
                  <a:gd name="T18" fmla="*/ 1 w 269"/>
                  <a:gd name="T19" fmla="*/ 0 h 215"/>
                  <a:gd name="T20" fmla="*/ 2 w 269"/>
                  <a:gd name="T21" fmla="*/ 3 h 215"/>
                  <a:gd name="T22" fmla="*/ 0 w 269"/>
                  <a:gd name="T23" fmla="*/ 2 h 2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9" h="215">
                    <a:moveTo>
                      <a:pt x="0" y="34"/>
                    </a:moveTo>
                    <a:lnTo>
                      <a:pt x="49" y="122"/>
                    </a:lnTo>
                    <a:lnTo>
                      <a:pt x="34" y="203"/>
                    </a:lnTo>
                    <a:lnTo>
                      <a:pt x="73" y="154"/>
                    </a:lnTo>
                    <a:lnTo>
                      <a:pt x="73" y="109"/>
                    </a:lnTo>
                    <a:lnTo>
                      <a:pt x="143" y="120"/>
                    </a:lnTo>
                    <a:lnTo>
                      <a:pt x="269" y="215"/>
                    </a:lnTo>
                    <a:lnTo>
                      <a:pt x="196" y="117"/>
                    </a:lnTo>
                    <a:lnTo>
                      <a:pt x="83" y="85"/>
                    </a:lnTo>
                    <a:lnTo>
                      <a:pt x="11" y="0"/>
                    </a:lnTo>
                    <a:lnTo>
                      <a:pt x="30" y="5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7" name="Freeform 202"/>
              <p:cNvSpPr>
                <a:spLocks/>
              </p:cNvSpPr>
              <p:nvPr/>
            </p:nvSpPr>
            <p:spPr bwMode="auto">
              <a:xfrm>
                <a:off x="1978" y="1184"/>
                <a:ext cx="162" cy="154"/>
              </a:xfrm>
              <a:custGeom>
                <a:avLst/>
                <a:gdLst>
                  <a:gd name="T0" fmla="*/ 0 w 324"/>
                  <a:gd name="T1" fmla="*/ 6 h 308"/>
                  <a:gd name="T2" fmla="*/ 6 w 324"/>
                  <a:gd name="T3" fmla="*/ 4 h 308"/>
                  <a:gd name="T4" fmla="*/ 8 w 324"/>
                  <a:gd name="T5" fmla="*/ 4 h 308"/>
                  <a:gd name="T6" fmla="*/ 13 w 324"/>
                  <a:gd name="T7" fmla="*/ 0 h 308"/>
                  <a:gd name="T8" fmla="*/ 15 w 324"/>
                  <a:gd name="T9" fmla="*/ 3 h 308"/>
                  <a:gd name="T10" fmla="*/ 12 w 324"/>
                  <a:gd name="T11" fmla="*/ 2 h 308"/>
                  <a:gd name="T12" fmla="*/ 16 w 324"/>
                  <a:gd name="T13" fmla="*/ 5 h 308"/>
                  <a:gd name="T14" fmla="*/ 11 w 324"/>
                  <a:gd name="T15" fmla="*/ 4 h 308"/>
                  <a:gd name="T16" fmla="*/ 12 w 324"/>
                  <a:gd name="T17" fmla="*/ 6 h 308"/>
                  <a:gd name="T18" fmla="*/ 9 w 324"/>
                  <a:gd name="T19" fmla="*/ 6 h 308"/>
                  <a:gd name="T20" fmla="*/ 14 w 324"/>
                  <a:gd name="T21" fmla="*/ 8 h 308"/>
                  <a:gd name="T22" fmla="*/ 21 w 324"/>
                  <a:gd name="T23" fmla="*/ 14 h 308"/>
                  <a:gd name="T24" fmla="*/ 14 w 324"/>
                  <a:gd name="T25" fmla="*/ 9 h 308"/>
                  <a:gd name="T26" fmla="*/ 16 w 324"/>
                  <a:gd name="T27" fmla="*/ 14 h 308"/>
                  <a:gd name="T28" fmla="*/ 16 w 324"/>
                  <a:gd name="T29" fmla="*/ 20 h 308"/>
                  <a:gd name="T30" fmla="*/ 15 w 324"/>
                  <a:gd name="T31" fmla="*/ 14 h 308"/>
                  <a:gd name="T32" fmla="*/ 12 w 324"/>
                  <a:gd name="T33" fmla="*/ 8 h 308"/>
                  <a:gd name="T34" fmla="*/ 7 w 324"/>
                  <a:gd name="T35" fmla="*/ 6 h 308"/>
                  <a:gd name="T36" fmla="*/ 0 w 324"/>
                  <a:gd name="T37" fmla="*/ 6 h 3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4" h="308">
                    <a:moveTo>
                      <a:pt x="0" y="84"/>
                    </a:moveTo>
                    <a:lnTo>
                      <a:pt x="94" y="61"/>
                    </a:lnTo>
                    <a:lnTo>
                      <a:pt x="123" y="61"/>
                    </a:lnTo>
                    <a:lnTo>
                      <a:pt x="204" y="0"/>
                    </a:lnTo>
                    <a:lnTo>
                      <a:pt x="234" y="44"/>
                    </a:lnTo>
                    <a:lnTo>
                      <a:pt x="186" y="27"/>
                    </a:lnTo>
                    <a:lnTo>
                      <a:pt x="247" y="78"/>
                    </a:lnTo>
                    <a:lnTo>
                      <a:pt x="169" y="50"/>
                    </a:lnTo>
                    <a:lnTo>
                      <a:pt x="190" y="81"/>
                    </a:lnTo>
                    <a:lnTo>
                      <a:pt x="140" y="81"/>
                    </a:lnTo>
                    <a:lnTo>
                      <a:pt x="213" y="113"/>
                    </a:lnTo>
                    <a:lnTo>
                      <a:pt x="324" y="209"/>
                    </a:lnTo>
                    <a:lnTo>
                      <a:pt x="216" y="138"/>
                    </a:lnTo>
                    <a:lnTo>
                      <a:pt x="247" y="221"/>
                    </a:lnTo>
                    <a:lnTo>
                      <a:pt x="241" y="308"/>
                    </a:lnTo>
                    <a:lnTo>
                      <a:pt x="236" y="222"/>
                    </a:lnTo>
                    <a:lnTo>
                      <a:pt x="186" y="121"/>
                    </a:lnTo>
                    <a:lnTo>
                      <a:pt x="10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" name="Freeform 203"/>
              <p:cNvSpPr>
                <a:spLocks/>
              </p:cNvSpPr>
              <p:nvPr/>
            </p:nvSpPr>
            <p:spPr bwMode="auto">
              <a:xfrm>
                <a:off x="2080" y="1181"/>
                <a:ext cx="197" cy="349"/>
              </a:xfrm>
              <a:custGeom>
                <a:avLst/>
                <a:gdLst>
                  <a:gd name="T0" fmla="*/ 0 w 395"/>
                  <a:gd name="T1" fmla="*/ 1 h 698"/>
                  <a:gd name="T2" fmla="*/ 3 w 395"/>
                  <a:gd name="T3" fmla="*/ 0 h 698"/>
                  <a:gd name="T4" fmla="*/ 9 w 395"/>
                  <a:gd name="T5" fmla="*/ 5 h 698"/>
                  <a:gd name="T6" fmla="*/ 12 w 395"/>
                  <a:gd name="T7" fmla="*/ 14 h 698"/>
                  <a:gd name="T8" fmla="*/ 13 w 395"/>
                  <a:gd name="T9" fmla="*/ 23 h 698"/>
                  <a:gd name="T10" fmla="*/ 15 w 395"/>
                  <a:gd name="T11" fmla="*/ 30 h 698"/>
                  <a:gd name="T12" fmla="*/ 18 w 395"/>
                  <a:gd name="T13" fmla="*/ 32 h 698"/>
                  <a:gd name="T14" fmla="*/ 24 w 395"/>
                  <a:gd name="T15" fmla="*/ 44 h 6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5" h="698">
                    <a:moveTo>
                      <a:pt x="0" y="7"/>
                    </a:moveTo>
                    <a:lnTo>
                      <a:pt x="57" y="0"/>
                    </a:lnTo>
                    <a:lnTo>
                      <a:pt x="147" y="68"/>
                    </a:lnTo>
                    <a:lnTo>
                      <a:pt x="206" y="216"/>
                    </a:lnTo>
                    <a:lnTo>
                      <a:pt x="213" y="367"/>
                    </a:lnTo>
                    <a:lnTo>
                      <a:pt x="255" y="468"/>
                    </a:lnTo>
                    <a:lnTo>
                      <a:pt x="298" y="505"/>
                    </a:lnTo>
                    <a:lnTo>
                      <a:pt x="395" y="69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9" name="Freeform 204"/>
              <p:cNvSpPr>
                <a:spLocks/>
              </p:cNvSpPr>
              <p:nvPr/>
            </p:nvSpPr>
            <p:spPr bwMode="auto">
              <a:xfrm>
                <a:off x="1438" y="1022"/>
                <a:ext cx="213" cy="463"/>
              </a:xfrm>
              <a:custGeom>
                <a:avLst/>
                <a:gdLst>
                  <a:gd name="T0" fmla="*/ 13 w 425"/>
                  <a:gd name="T1" fmla="*/ 58 h 925"/>
                  <a:gd name="T2" fmla="*/ 16 w 425"/>
                  <a:gd name="T3" fmla="*/ 55 h 925"/>
                  <a:gd name="T4" fmla="*/ 19 w 425"/>
                  <a:gd name="T5" fmla="*/ 55 h 925"/>
                  <a:gd name="T6" fmla="*/ 26 w 425"/>
                  <a:gd name="T7" fmla="*/ 58 h 925"/>
                  <a:gd name="T8" fmla="*/ 27 w 425"/>
                  <a:gd name="T9" fmla="*/ 45 h 925"/>
                  <a:gd name="T10" fmla="*/ 21 w 425"/>
                  <a:gd name="T11" fmla="*/ 17 h 925"/>
                  <a:gd name="T12" fmla="*/ 21 w 425"/>
                  <a:gd name="T13" fmla="*/ 9 h 925"/>
                  <a:gd name="T14" fmla="*/ 15 w 425"/>
                  <a:gd name="T15" fmla="*/ 6 h 925"/>
                  <a:gd name="T16" fmla="*/ 19 w 425"/>
                  <a:gd name="T17" fmla="*/ 6 h 925"/>
                  <a:gd name="T18" fmla="*/ 13 w 425"/>
                  <a:gd name="T19" fmla="*/ 3 h 925"/>
                  <a:gd name="T20" fmla="*/ 11 w 425"/>
                  <a:gd name="T21" fmla="*/ 0 h 925"/>
                  <a:gd name="T22" fmla="*/ 2 w 425"/>
                  <a:gd name="T23" fmla="*/ 6 h 925"/>
                  <a:gd name="T24" fmla="*/ 0 w 425"/>
                  <a:gd name="T25" fmla="*/ 8 h 925"/>
                  <a:gd name="T26" fmla="*/ 1 w 425"/>
                  <a:gd name="T27" fmla="*/ 32 h 925"/>
                  <a:gd name="T28" fmla="*/ 4 w 425"/>
                  <a:gd name="T29" fmla="*/ 45 h 925"/>
                  <a:gd name="T30" fmla="*/ 13 w 425"/>
                  <a:gd name="T31" fmla="*/ 58 h 9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5" h="925">
                    <a:moveTo>
                      <a:pt x="200" y="915"/>
                    </a:moveTo>
                    <a:lnTo>
                      <a:pt x="244" y="868"/>
                    </a:lnTo>
                    <a:lnTo>
                      <a:pt x="297" y="868"/>
                    </a:lnTo>
                    <a:lnTo>
                      <a:pt x="404" y="925"/>
                    </a:lnTo>
                    <a:lnTo>
                      <a:pt x="425" y="714"/>
                    </a:lnTo>
                    <a:lnTo>
                      <a:pt x="329" y="259"/>
                    </a:lnTo>
                    <a:lnTo>
                      <a:pt x="324" y="131"/>
                    </a:lnTo>
                    <a:lnTo>
                      <a:pt x="235" y="84"/>
                    </a:lnTo>
                    <a:lnTo>
                      <a:pt x="294" y="89"/>
                    </a:lnTo>
                    <a:lnTo>
                      <a:pt x="196" y="47"/>
                    </a:lnTo>
                    <a:lnTo>
                      <a:pt x="170" y="0"/>
                    </a:lnTo>
                    <a:lnTo>
                      <a:pt x="19" y="89"/>
                    </a:lnTo>
                    <a:lnTo>
                      <a:pt x="0" y="120"/>
                    </a:lnTo>
                    <a:lnTo>
                      <a:pt x="7" y="506"/>
                    </a:lnTo>
                    <a:lnTo>
                      <a:pt x="51" y="709"/>
                    </a:lnTo>
                    <a:lnTo>
                      <a:pt x="200" y="9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0" name="Freeform 205"/>
              <p:cNvSpPr>
                <a:spLocks/>
              </p:cNvSpPr>
              <p:nvPr/>
            </p:nvSpPr>
            <p:spPr bwMode="auto">
              <a:xfrm>
                <a:off x="1529" y="999"/>
                <a:ext cx="96" cy="94"/>
              </a:xfrm>
              <a:custGeom>
                <a:avLst/>
                <a:gdLst>
                  <a:gd name="T0" fmla="*/ 2 w 193"/>
                  <a:gd name="T1" fmla="*/ 1 h 188"/>
                  <a:gd name="T2" fmla="*/ 1 w 193"/>
                  <a:gd name="T3" fmla="*/ 2 h 188"/>
                  <a:gd name="T4" fmla="*/ 0 w 193"/>
                  <a:gd name="T5" fmla="*/ 3 h 188"/>
                  <a:gd name="T6" fmla="*/ 3 w 193"/>
                  <a:gd name="T7" fmla="*/ 3 h 188"/>
                  <a:gd name="T8" fmla="*/ 4 w 193"/>
                  <a:gd name="T9" fmla="*/ 8 h 188"/>
                  <a:gd name="T10" fmla="*/ 7 w 193"/>
                  <a:gd name="T11" fmla="*/ 9 h 188"/>
                  <a:gd name="T12" fmla="*/ 8 w 193"/>
                  <a:gd name="T13" fmla="*/ 12 h 188"/>
                  <a:gd name="T14" fmla="*/ 10 w 193"/>
                  <a:gd name="T15" fmla="*/ 12 h 188"/>
                  <a:gd name="T16" fmla="*/ 9 w 193"/>
                  <a:gd name="T17" fmla="*/ 10 h 188"/>
                  <a:gd name="T18" fmla="*/ 11 w 193"/>
                  <a:gd name="T19" fmla="*/ 9 h 188"/>
                  <a:gd name="T20" fmla="*/ 12 w 193"/>
                  <a:gd name="T21" fmla="*/ 8 h 188"/>
                  <a:gd name="T22" fmla="*/ 9 w 193"/>
                  <a:gd name="T23" fmla="*/ 9 h 188"/>
                  <a:gd name="T24" fmla="*/ 7 w 193"/>
                  <a:gd name="T25" fmla="*/ 9 h 188"/>
                  <a:gd name="T26" fmla="*/ 7 w 193"/>
                  <a:gd name="T27" fmla="*/ 8 h 188"/>
                  <a:gd name="T28" fmla="*/ 7 w 193"/>
                  <a:gd name="T29" fmla="*/ 7 h 188"/>
                  <a:gd name="T30" fmla="*/ 6 w 193"/>
                  <a:gd name="T31" fmla="*/ 7 h 188"/>
                  <a:gd name="T32" fmla="*/ 5 w 193"/>
                  <a:gd name="T33" fmla="*/ 5 h 188"/>
                  <a:gd name="T34" fmla="*/ 4 w 193"/>
                  <a:gd name="T35" fmla="*/ 3 h 188"/>
                  <a:gd name="T36" fmla="*/ 4 w 193"/>
                  <a:gd name="T37" fmla="*/ 0 h 188"/>
                  <a:gd name="T38" fmla="*/ 3 w 193"/>
                  <a:gd name="T39" fmla="*/ 1 h 188"/>
                  <a:gd name="T40" fmla="*/ 2 w 193"/>
                  <a:gd name="T41" fmla="*/ 1 h 1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93" h="188">
                    <a:moveTo>
                      <a:pt x="43" y="9"/>
                    </a:moveTo>
                    <a:lnTo>
                      <a:pt x="20" y="30"/>
                    </a:lnTo>
                    <a:lnTo>
                      <a:pt x="0" y="39"/>
                    </a:lnTo>
                    <a:lnTo>
                      <a:pt x="61" y="39"/>
                    </a:lnTo>
                    <a:lnTo>
                      <a:pt x="73" y="120"/>
                    </a:lnTo>
                    <a:lnTo>
                      <a:pt x="112" y="136"/>
                    </a:lnTo>
                    <a:lnTo>
                      <a:pt x="140" y="183"/>
                    </a:lnTo>
                    <a:lnTo>
                      <a:pt x="170" y="188"/>
                    </a:lnTo>
                    <a:lnTo>
                      <a:pt x="144" y="154"/>
                    </a:lnTo>
                    <a:lnTo>
                      <a:pt x="188" y="131"/>
                    </a:lnTo>
                    <a:lnTo>
                      <a:pt x="193" y="113"/>
                    </a:lnTo>
                    <a:lnTo>
                      <a:pt x="144" y="142"/>
                    </a:lnTo>
                    <a:lnTo>
                      <a:pt x="126" y="136"/>
                    </a:lnTo>
                    <a:lnTo>
                      <a:pt x="126" y="118"/>
                    </a:lnTo>
                    <a:lnTo>
                      <a:pt x="117" y="105"/>
                    </a:lnTo>
                    <a:lnTo>
                      <a:pt x="96" y="105"/>
                    </a:lnTo>
                    <a:lnTo>
                      <a:pt x="92" y="74"/>
                    </a:lnTo>
                    <a:lnTo>
                      <a:pt x="69" y="39"/>
                    </a:lnTo>
                    <a:lnTo>
                      <a:pt x="69" y="0"/>
                    </a:lnTo>
                    <a:lnTo>
                      <a:pt x="53" y="13"/>
                    </a:lnTo>
                    <a:lnTo>
                      <a:pt x="4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1" name="Freeform 206"/>
              <p:cNvSpPr>
                <a:spLocks/>
              </p:cNvSpPr>
              <p:nvPr/>
            </p:nvSpPr>
            <p:spPr bwMode="auto">
              <a:xfrm>
                <a:off x="1507" y="997"/>
                <a:ext cx="39" cy="12"/>
              </a:xfrm>
              <a:custGeom>
                <a:avLst/>
                <a:gdLst>
                  <a:gd name="T0" fmla="*/ 1 w 76"/>
                  <a:gd name="T1" fmla="*/ 2 h 23"/>
                  <a:gd name="T2" fmla="*/ 4 w 76"/>
                  <a:gd name="T3" fmla="*/ 1 h 23"/>
                  <a:gd name="T4" fmla="*/ 5 w 76"/>
                  <a:gd name="T5" fmla="*/ 1 h 23"/>
                  <a:gd name="T6" fmla="*/ 4 w 76"/>
                  <a:gd name="T7" fmla="*/ 0 h 23"/>
                  <a:gd name="T8" fmla="*/ 2 w 76"/>
                  <a:gd name="T9" fmla="*/ 0 h 23"/>
                  <a:gd name="T10" fmla="*/ 0 w 76"/>
                  <a:gd name="T11" fmla="*/ 2 h 23"/>
                  <a:gd name="T12" fmla="*/ 1 w 76"/>
                  <a:gd name="T13" fmla="*/ 2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" h="23">
                    <a:moveTo>
                      <a:pt x="10" y="23"/>
                    </a:moveTo>
                    <a:lnTo>
                      <a:pt x="58" y="8"/>
                    </a:lnTo>
                    <a:lnTo>
                      <a:pt x="76" y="10"/>
                    </a:lnTo>
                    <a:lnTo>
                      <a:pt x="58" y="0"/>
                    </a:lnTo>
                    <a:lnTo>
                      <a:pt x="25" y="0"/>
                    </a:lnTo>
                    <a:lnTo>
                      <a:pt x="0" y="18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2" name="Freeform 207"/>
              <p:cNvSpPr>
                <a:spLocks/>
              </p:cNvSpPr>
              <p:nvPr/>
            </p:nvSpPr>
            <p:spPr bwMode="auto">
              <a:xfrm>
                <a:off x="1569" y="952"/>
                <a:ext cx="46" cy="42"/>
              </a:xfrm>
              <a:custGeom>
                <a:avLst/>
                <a:gdLst>
                  <a:gd name="T0" fmla="*/ 2 w 92"/>
                  <a:gd name="T1" fmla="*/ 0 h 85"/>
                  <a:gd name="T2" fmla="*/ 0 w 92"/>
                  <a:gd name="T3" fmla="*/ 3 h 85"/>
                  <a:gd name="T4" fmla="*/ 1 w 92"/>
                  <a:gd name="T5" fmla="*/ 5 h 85"/>
                  <a:gd name="T6" fmla="*/ 2 w 92"/>
                  <a:gd name="T7" fmla="*/ 4 h 85"/>
                  <a:gd name="T8" fmla="*/ 3 w 92"/>
                  <a:gd name="T9" fmla="*/ 5 h 85"/>
                  <a:gd name="T10" fmla="*/ 4 w 92"/>
                  <a:gd name="T11" fmla="*/ 4 h 85"/>
                  <a:gd name="T12" fmla="*/ 6 w 92"/>
                  <a:gd name="T13" fmla="*/ 4 h 85"/>
                  <a:gd name="T14" fmla="*/ 6 w 92"/>
                  <a:gd name="T15" fmla="*/ 2 h 85"/>
                  <a:gd name="T16" fmla="*/ 5 w 92"/>
                  <a:gd name="T17" fmla="*/ 2 h 85"/>
                  <a:gd name="T18" fmla="*/ 3 w 92"/>
                  <a:gd name="T19" fmla="*/ 4 h 85"/>
                  <a:gd name="T20" fmla="*/ 2 w 92"/>
                  <a:gd name="T21" fmla="*/ 4 h 85"/>
                  <a:gd name="T22" fmla="*/ 3 w 92"/>
                  <a:gd name="T23" fmla="*/ 1 h 85"/>
                  <a:gd name="T24" fmla="*/ 6 w 92"/>
                  <a:gd name="T25" fmla="*/ 0 h 85"/>
                  <a:gd name="T26" fmla="*/ 3 w 92"/>
                  <a:gd name="T27" fmla="*/ 1 h 85"/>
                  <a:gd name="T28" fmla="*/ 2 w 92"/>
                  <a:gd name="T29" fmla="*/ 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2" h="85">
                    <a:moveTo>
                      <a:pt x="26" y="15"/>
                    </a:moveTo>
                    <a:lnTo>
                      <a:pt x="0" y="52"/>
                    </a:lnTo>
                    <a:lnTo>
                      <a:pt x="3" y="85"/>
                    </a:lnTo>
                    <a:lnTo>
                      <a:pt x="21" y="72"/>
                    </a:lnTo>
                    <a:lnTo>
                      <a:pt x="37" y="82"/>
                    </a:lnTo>
                    <a:lnTo>
                      <a:pt x="62" y="67"/>
                    </a:lnTo>
                    <a:lnTo>
                      <a:pt x="88" y="69"/>
                    </a:lnTo>
                    <a:lnTo>
                      <a:pt x="92" y="35"/>
                    </a:lnTo>
                    <a:lnTo>
                      <a:pt x="67" y="44"/>
                    </a:lnTo>
                    <a:lnTo>
                      <a:pt x="44" y="67"/>
                    </a:lnTo>
                    <a:lnTo>
                      <a:pt x="25" y="64"/>
                    </a:lnTo>
                    <a:lnTo>
                      <a:pt x="48" y="23"/>
                    </a:lnTo>
                    <a:lnTo>
                      <a:pt x="88" y="0"/>
                    </a:lnTo>
                    <a:lnTo>
                      <a:pt x="35" y="23"/>
                    </a:lnTo>
                    <a:lnTo>
                      <a:pt x="2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3" name="Freeform 208"/>
              <p:cNvSpPr>
                <a:spLocks/>
              </p:cNvSpPr>
              <p:nvPr/>
            </p:nvSpPr>
            <p:spPr bwMode="auto">
              <a:xfrm>
                <a:off x="1592" y="1036"/>
                <a:ext cx="36" cy="24"/>
              </a:xfrm>
              <a:custGeom>
                <a:avLst/>
                <a:gdLst>
                  <a:gd name="T0" fmla="*/ 0 w 73"/>
                  <a:gd name="T1" fmla="*/ 3 h 49"/>
                  <a:gd name="T2" fmla="*/ 1 w 73"/>
                  <a:gd name="T3" fmla="*/ 2 h 49"/>
                  <a:gd name="T4" fmla="*/ 4 w 73"/>
                  <a:gd name="T5" fmla="*/ 0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3" h="49">
                    <a:moveTo>
                      <a:pt x="0" y="49"/>
                    </a:moveTo>
                    <a:lnTo>
                      <a:pt x="30" y="38"/>
                    </a:lnTo>
                    <a:lnTo>
                      <a:pt x="7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4" name="Freeform 209"/>
              <p:cNvSpPr>
                <a:spLocks/>
              </p:cNvSpPr>
              <p:nvPr/>
            </p:nvSpPr>
            <p:spPr bwMode="auto">
              <a:xfrm>
                <a:off x="1628" y="1026"/>
                <a:ext cx="14" cy="10"/>
              </a:xfrm>
              <a:custGeom>
                <a:avLst/>
                <a:gdLst>
                  <a:gd name="T0" fmla="*/ 0 w 28"/>
                  <a:gd name="T1" fmla="*/ 0 h 21"/>
                  <a:gd name="T2" fmla="*/ 0 w 28"/>
                  <a:gd name="T3" fmla="*/ 1 h 21"/>
                  <a:gd name="T4" fmla="*/ 2 w 28"/>
                  <a:gd name="T5" fmla="*/ 1 h 21"/>
                  <a:gd name="T6" fmla="*/ 1 w 28"/>
                  <a:gd name="T7" fmla="*/ 0 h 21"/>
                  <a:gd name="T8" fmla="*/ 0 w 28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1">
                    <a:moveTo>
                      <a:pt x="0" y="7"/>
                    </a:moveTo>
                    <a:lnTo>
                      <a:pt x="0" y="21"/>
                    </a:lnTo>
                    <a:lnTo>
                      <a:pt x="28" y="21"/>
                    </a:lnTo>
                    <a:lnTo>
                      <a:pt x="1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5" name="Freeform 210"/>
              <p:cNvSpPr>
                <a:spLocks/>
              </p:cNvSpPr>
              <p:nvPr/>
            </p:nvSpPr>
            <p:spPr bwMode="auto">
              <a:xfrm>
                <a:off x="1587" y="1034"/>
                <a:ext cx="13" cy="18"/>
              </a:xfrm>
              <a:custGeom>
                <a:avLst/>
                <a:gdLst>
                  <a:gd name="T0" fmla="*/ 0 w 27"/>
                  <a:gd name="T1" fmla="*/ 3 h 36"/>
                  <a:gd name="T2" fmla="*/ 0 w 27"/>
                  <a:gd name="T3" fmla="*/ 2 h 36"/>
                  <a:gd name="T4" fmla="*/ 1 w 27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6">
                    <a:moveTo>
                      <a:pt x="0" y="36"/>
                    </a:moveTo>
                    <a:lnTo>
                      <a:pt x="13" y="26"/>
                    </a:lnTo>
                    <a:lnTo>
                      <a:pt x="27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6" name="Freeform 211"/>
              <p:cNvSpPr>
                <a:spLocks/>
              </p:cNvSpPr>
              <p:nvPr/>
            </p:nvSpPr>
            <p:spPr bwMode="auto">
              <a:xfrm>
                <a:off x="1593" y="1002"/>
                <a:ext cx="33" cy="16"/>
              </a:xfrm>
              <a:custGeom>
                <a:avLst/>
                <a:gdLst>
                  <a:gd name="T0" fmla="*/ 0 w 65"/>
                  <a:gd name="T1" fmla="*/ 0 h 33"/>
                  <a:gd name="T2" fmla="*/ 5 w 65"/>
                  <a:gd name="T3" fmla="*/ 2 h 33"/>
                  <a:gd name="T4" fmla="*/ 2 w 65"/>
                  <a:gd name="T5" fmla="*/ 0 h 33"/>
                  <a:gd name="T6" fmla="*/ 0 w 6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5" h="33">
                    <a:moveTo>
                      <a:pt x="0" y="13"/>
                    </a:moveTo>
                    <a:lnTo>
                      <a:pt x="65" y="33"/>
                    </a:lnTo>
                    <a:lnTo>
                      <a:pt x="2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7" name="Freeform 212"/>
              <p:cNvSpPr>
                <a:spLocks/>
              </p:cNvSpPr>
              <p:nvPr/>
            </p:nvSpPr>
            <p:spPr bwMode="auto">
              <a:xfrm>
                <a:off x="1511" y="806"/>
                <a:ext cx="81" cy="134"/>
              </a:xfrm>
              <a:custGeom>
                <a:avLst/>
                <a:gdLst>
                  <a:gd name="T0" fmla="*/ 7 w 163"/>
                  <a:gd name="T1" fmla="*/ 7 h 270"/>
                  <a:gd name="T2" fmla="*/ 5 w 163"/>
                  <a:gd name="T3" fmla="*/ 10 h 270"/>
                  <a:gd name="T4" fmla="*/ 4 w 163"/>
                  <a:gd name="T5" fmla="*/ 15 h 270"/>
                  <a:gd name="T6" fmla="*/ 3 w 163"/>
                  <a:gd name="T7" fmla="*/ 16 h 270"/>
                  <a:gd name="T8" fmla="*/ 4 w 163"/>
                  <a:gd name="T9" fmla="*/ 12 h 270"/>
                  <a:gd name="T10" fmla="*/ 2 w 163"/>
                  <a:gd name="T11" fmla="*/ 12 h 270"/>
                  <a:gd name="T12" fmla="*/ 3 w 163"/>
                  <a:gd name="T13" fmla="*/ 10 h 270"/>
                  <a:gd name="T14" fmla="*/ 5 w 163"/>
                  <a:gd name="T15" fmla="*/ 8 h 270"/>
                  <a:gd name="T16" fmla="*/ 3 w 163"/>
                  <a:gd name="T17" fmla="*/ 8 h 270"/>
                  <a:gd name="T18" fmla="*/ 4 w 163"/>
                  <a:gd name="T19" fmla="*/ 6 h 270"/>
                  <a:gd name="T20" fmla="*/ 3 w 163"/>
                  <a:gd name="T21" fmla="*/ 6 h 270"/>
                  <a:gd name="T22" fmla="*/ 4 w 163"/>
                  <a:gd name="T23" fmla="*/ 4 h 270"/>
                  <a:gd name="T24" fmla="*/ 2 w 163"/>
                  <a:gd name="T25" fmla="*/ 4 h 270"/>
                  <a:gd name="T26" fmla="*/ 6 w 163"/>
                  <a:gd name="T27" fmla="*/ 1 h 270"/>
                  <a:gd name="T28" fmla="*/ 3 w 163"/>
                  <a:gd name="T29" fmla="*/ 0 h 270"/>
                  <a:gd name="T30" fmla="*/ 0 w 163"/>
                  <a:gd name="T31" fmla="*/ 0 h 270"/>
                  <a:gd name="T32" fmla="*/ 3 w 163"/>
                  <a:gd name="T33" fmla="*/ 0 h 270"/>
                  <a:gd name="T34" fmla="*/ 7 w 163"/>
                  <a:gd name="T35" fmla="*/ 0 h 270"/>
                  <a:gd name="T36" fmla="*/ 10 w 163"/>
                  <a:gd name="T37" fmla="*/ 0 h 270"/>
                  <a:gd name="T38" fmla="*/ 9 w 163"/>
                  <a:gd name="T39" fmla="*/ 1 h 270"/>
                  <a:gd name="T40" fmla="*/ 10 w 163"/>
                  <a:gd name="T41" fmla="*/ 3 h 270"/>
                  <a:gd name="T42" fmla="*/ 8 w 163"/>
                  <a:gd name="T43" fmla="*/ 5 h 270"/>
                  <a:gd name="T44" fmla="*/ 10 w 163"/>
                  <a:gd name="T45" fmla="*/ 5 h 270"/>
                  <a:gd name="T46" fmla="*/ 10 w 163"/>
                  <a:gd name="T47" fmla="*/ 9 h 270"/>
                  <a:gd name="T48" fmla="*/ 7 w 163"/>
                  <a:gd name="T49" fmla="*/ 7 h 2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3" h="270">
                    <a:moveTo>
                      <a:pt x="127" y="122"/>
                    </a:moveTo>
                    <a:lnTo>
                      <a:pt x="92" y="172"/>
                    </a:lnTo>
                    <a:lnTo>
                      <a:pt x="73" y="253"/>
                    </a:lnTo>
                    <a:lnTo>
                      <a:pt x="60" y="270"/>
                    </a:lnTo>
                    <a:lnTo>
                      <a:pt x="69" y="198"/>
                    </a:lnTo>
                    <a:lnTo>
                      <a:pt x="46" y="202"/>
                    </a:lnTo>
                    <a:lnTo>
                      <a:pt x="60" y="169"/>
                    </a:lnTo>
                    <a:lnTo>
                      <a:pt x="92" y="133"/>
                    </a:lnTo>
                    <a:lnTo>
                      <a:pt x="60" y="133"/>
                    </a:lnTo>
                    <a:lnTo>
                      <a:pt x="78" y="99"/>
                    </a:lnTo>
                    <a:lnTo>
                      <a:pt x="55" y="102"/>
                    </a:lnTo>
                    <a:lnTo>
                      <a:pt x="73" y="65"/>
                    </a:lnTo>
                    <a:lnTo>
                      <a:pt x="46" y="77"/>
                    </a:lnTo>
                    <a:lnTo>
                      <a:pt x="108" y="28"/>
                    </a:lnTo>
                    <a:lnTo>
                      <a:pt x="50" y="15"/>
                    </a:lnTo>
                    <a:lnTo>
                      <a:pt x="0" y="15"/>
                    </a:lnTo>
                    <a:lnTo>
                      <a:pt x="58" y="3"/>
                    </a:lnTo>
                    <a:lnTo>
                      <a:pt x="120" y="0"/>
                    </a:lnTo>
                    <a:lnTo>
                      <a:pt x="161" y="13"/>
                    </a:lnTo>
                    <a:lnTo>
                      <a:pt x="152" y="31"/>
                    </a:lnTo>
                    <a:lnTo>
                      <a:pt x="161" y="54"/>
                    </a:lnTo>
                    <a:lnTo>
                      <a:pt x="142" y="80"/>
                    </a:lnTo>
                    <a:lnTo>
                      <a:pt x="161" y="83"/>
                    </a:lnTo>
                    <a:lnTo>
                      <a:pt x="163" y="153"/>
                    </a:lnTo>
                    <a:lnTo>
                      <a:pt x="127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" name="Freeform 213"/>
              <p:cNvSpPr>
                <a:spLocks/>
              </p:cNvSpPr>
              <p:nvPr/>
            </p:nvSpPr>
            <p:spPr bwMode="auto">
              <a:xfrm>
                <a:off x="1593" y="818"/>
                <a:ext cx="55" cy="121"/>
              </a:xfrm>
              <a:custGeom>
                <a:avLst/>
                <a:gdLst>
                  <a:gd name="T0" fmla="*/ 0 w 109"/>
                  <a:gd name="T1" fmla="*/ 8 h 241"/>
                  <a:gd name="T2" fmla="*/ 2 w 109"/>
                  <a:gd name="T3" fmla="*/ 7 h 241"/>
                  <a:gd name="T4" fmla="*/ 2 w 109"/>
                  <a:gd name="T5" fmla="*/ 5 h 241"/>
                  <a:gd name="T6" fmla="*/ 3 w 109"/>
                  <a:gd name="T7" fmla="*/ 4 h 241"/>
                  <a:gd name="T8" fmla="*/ 2 w 109"/>
                  <a:gd name="T9" fmla="*/ 0 h 241"/>
                  <a:gd name="T10" fmla="*/ 5 w 109"/>
                  <a:gd name="T11" fmla="*/ 3 h 241"/>
                  <a:gd name="T12" fmla="*/ 7 w 109"/>
                  <a:gd name="T13" fmla="*/ 6 h 241"/>
                  <a:gd name="T14" fmla="*/ 6 w 109"/>
                  <a:gd name="T15" fmla="*/ 10 h 241"/>
                  <a:gd name="T16" fmla="*/ 6 w 109"/>
                  <a:gd name="T17" fmla="*/ 12 h 241"/>
                  <a:gd name="T18" fmla="*/ 7 w 109"/>
                  <a:gd name="T19" fmla="*/ 14 h 241"/>
                  <a:gd name="T20" fmla="*/ 7 w 109"/>
                  <a:gd name="T21" fmla="*/ 16 h 241"/>
                  <a:gd name="T22" fmla="*/ 4 w 109"/>
                  <a:gd name="T23" fmla="*/ 13 h 241"/>
                  <a:gd name="T24" fmla="*/ 2 w 109"/>
                  <a:gd name="T25" fmla="*/ 13 h 241"/>
                  <a:gd name="T26" fmla="*/ 2 w 109"/>
                  <a:gd name="T27" fmla="*/ 10 h 241"/>
                  <a:gd name="T28" fmla="*/ 0 w 109"/>
                  <a:gd name="T29" fmla="*/ 8 h 2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9" h="241">
                    <a:moveTo>
                      <a:pt x="0" y="128"/>
                    </a:moveTo>
                    <a:lnTo>
                      <a:pt x="26" y="107"/>
                    </a:lnTo>
                    <a:lnTo>
                      <a:pt x="21" y="71"/>
                    </a:lnTo>
                    <a:lnTo>
                      <a:pt x="40" y="55"/>
                    </a:lnTo>
                    <a:lnTo>
                      <a:pt x="32" y="0"/>
                    </a:lnTo>
                    <a:lnTo>
                      <a:pt x="79" y="45"/>
                    </a:lnTo>
                    <a:lnTo>
                      <a:pt x="104" y="84"/>
                    </a:lnTo>
                    <a:lnTo>
                      <a:pt x="83" y="155"/>
                    </a:lnTo>
                    <a:lnTo>
                      <a:pt x="86" y="181"/>
                    </a:lnTo>
                    <a:lnTo>
                      <a:pt x="109" y="212"/>
                    </a:lnTo>
                    <a:lnTo>
                      <a:pt x="101" y="241"/>
                    </a:lnTo>
                    <a:lnTo>
                      <a:pt x="63" y="194"/>
                    </a:lnTo>
                    <a:lnTo>
                      <a:pt x="30" y="199"/>
                    </a:lnTo>
                    <a:lnTo>
                      <a:pt x="21" y="16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9" name="Freeform 214"/>
              <p:cNvSpPr>
                <a:spLocks/>
              </p:cNvSpPr>
              <p:nvPr/>
            </p:nvSpPr>
            <p:spPr bwMode="auto">
              <a:xfrm>
                <a:off x="1447" y="816"/>
                <a:ext cx="96" cy="204"/>
              </a:xfrm>
              <a:custGeom>
                <a:avLst/>
                <a:gdLst>
                  <a:gd name="T0" fmla="*/ 8 w 192"/>
                  <a:gd name="T1" fmla="*/ 0 h 408"/>
                  <a:gd name="T2" fmla="*/ 10 w 192"/>
                  <a:gd name="T3" fmla="*/ 1 h 408"/>
                  <a:gd name="T4" fmla="*/ 8 w 192"/>
                  <a:gd name="T5" fmla="*/ 4 h 408"/>
                  <a:gd name="T6" fmla="*/ 10 w 192"/>
                  <a:gd name="T7" fmla="*/ 4 h 408"/>
                  <a:gd name="T8" fmla="*/ 8 w 192"/>
                  <a:gd name="T9" fmla="*/ 7 h 408"/>
                  <a:gd name="T10" fmla="*/ 8 w 192"/>
                  <a:gd name="T11" fmla="*/ 9 h 408"/>
                  <a:gd name="T12" fmla="*/ 10 w 192"/>
                  <a:gd name="T13" fmla="*/ 10 h 408"/>
                  <a:gd name="T14" fmla="*/ 9 w 192"/>
                  <a:gd name="T15" fmla="*/ 12 h 408"/>
                  <a:gd name="T16" fmla="*/ 10 w 192"/>
                  <a:gd name="T17" fmla="*/ 15 h 408"/>
                  <a:gd name="T18" fmla="*/ 12 w 192"/>
                  <a:gd name="T19" fmla="*/ 15 h 408"/>
                  <a:gd name="T20" fmla="*/ 9 w 192"/>
                  <a:gd name="T21" fmla="*/ 18 h 408"/>
                  <a:gd name="T22" fmla="*/ 8 w 192"/>
                  <a:gd name="T23" fmla="*/ 20 h 408"/>
                  <a:gd name="T24" fmla="*/ 6 w 192"/>
                  <a:gd name="T25" fmla="*/ 21 h 408"/>
                  <a:gd name="T26" fmla="*/ 9 w 192"/>
                  <a:gd name="T27" fmla="*/ 26 h 408"/>
                  <a:gd name="T28" fmla="*/ 7 w 192"/>
                  <a:gd name="T29" fmla="*/ 23 h 408"/>
                  <a:gd name="T30" fmla="*/ 4 w 192"/>
                  <a:gd name="T31" fmla="*/ 23 h 408"/>
                  <a:gd name="T32" fmla="*/ 0 w 192"/>
                  <a:gd name="T33" fmla="*/ 15 h 408"/>
                  <a:gd name="T34" fmla="*/ 2 w 192"/>
                  <a:gd name="T35" fmla="*/ 4 h 408"/>
                  <a:gd name="T36" fmla="*/ 7 w 192"/>
                  <a:gd name="T37" fmla="*/ 1 h 408"/>
                  <a:gd name="T38" fmla="*/ 8 w 192"/>
                  <a:gd name="T39" fmla="*/ 0 h 4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92" h="408">
                    <a:moveTo>
                      <a:pt x="124" y="0"/>
                    </a:moveTo>
                    <a:lnTo>
                      <a:pt x="153" y="13"/>
                    </a:lnTo>
                    <a:lnTo>
                      <a:pt x="119" y="59"/>
                    </a:lnTo>
                    <a:lnTo>
                      <a:pt x="158" y="49"/>
                    </a:lnTo>
                    <a:lnTo>
                      <a:pt x="123" y="111"/>
                    </a:lnTo>
                    <a:lnTo>
                      <a:pt x="124" y="138"/>
                    </a:lnTo>
                    <a:lnTo>
                      <a:pt x="149" y="155"/>
                    </a:lnTo>
                    <a:lnTo>
                      <a:pt x="139" y="179"/>
                    </a:lnTo>
                    <a:lnTo>
                      <a:pt x="151" y="234"/>
                    </a:lnTo>
                    <a:lnTo>
                      <a:pt x="192" y="234"/>
                    </a:lnTo>
                    <a:lnTo>
                      <a:pt x="139" y="288"/>
                    </a:lnTo>
                    <a:lnTo>
                      <a:pt x="121" y="319"/>
                    </a:lnTo>
                    <a:lnTo>
                      <a:pt x="85" y="323"/>
                    </a:lnTo>
                    <a:lnTo>
                      <a:pt x="144" y="408"/>
                    </a:lnTo>
                    <a:lnTo>
                      <a:pt x="98" y="367"/>
                    </a:lnTo>
                    <a:lnTo>
                      <a:pt x="61" y="364"/>
                    </a:lnTo>
                    <a:lnTo>
                      <a:pt x="0" y="236"/>
                    </a:lnTo>
                    <a:lnTo>
                      <a:pt x="31" y="52"/>
                    </a:lnTo>
                    <a:lnTo>
                      <a:pt x="98" y="7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" name="Freeform 215"/>
              <p:cNvSpPr>
                <a:spLocks/>
              </p:cNvSpPr>
              <p:nvPr/>
            </p:nvSpPr>
            <p:spPr bwMode="auto">
              <a:xfrm>
                <a:off x="1639" y="872"/>
                <a:ext cx="39" cy="61"/>
              </a:xfrm>
              <a:custGeom>
                <a:avLst/>
                <a:gdLst>
                  <a:gd name="T0" fmla="*/ 0 w 78"/>
                  <a:gd name="T1" fmla="*/ 0 h 122"/>
                  <a:gd name="T2" fmla="*/ 2 w 78"/>
                  <a:gd name="T3" fmla="*/ 0 h 122"/>
                  <a:gd name="T4" fmla="*/ 5 w 78"/>
                  <a:gd name="T5" fmla="*/ 3 h 122"/>
                  <a:gd name="T6" fmla="*/ 5 w 78"/>
                  <a:gd name="T7" fmla="*/ 6 h 122"/>
                  <a:gd name="T8" fmla="*/ 5 w 78"/>
                  <a:gd name="T9" fmla="*/ 8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22">
                    <a:moveTo>
                      <a:pt x="0" y="0"/>
                    </a:moveTo>
                    <a:lnTo>
                      <a:pt x="32" y="0"/>
                    </a:lnTo>
                    <a:lnTo>
                      <a:pt x="67" y="41"/>
                    </a:lnTo>
                    <a:lnTo>
                      <a:pt x="67" y="94"/>
                    </a:lnTo>
                    <a:lnTo>
                      <a:pt x="78" y="12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" name="Freeform 216"/>
              <p:cNvSpPr>
                <a:spLocks/>
              </p:cNvSpPr>
              <p:nvPr/>
            </p:nvSpPr>
            <p:spPr bwMode="auto">
              <a:xfrm>
                <a:off x="1646" y="934"/>
                <a:ext cx="32" cy="147"/>
              </a:xfrm>
              <a:custGeom>
                <a:avLst/>
                <a:gdLst>
                  <a:gd name="T0" fmla="*/ 3 w 66"/>
                  <a:gd name="T1" fmla="*/ 0 h 294"/>
                  <a:gd name="T2" fmla="*/ 2 w 66"/>
                  <a:gd name="T3" fmla="*/ 3 h 294"/>
                  <a:gd name="T4" fmla="*/ 3 w 66"/>
                  <a:gd name="T5" fmla="*/ 8 h 294"/>
                  <a:gd name="T6" fmla="*/ 2 w 66"/>
                  <a:gd name="T7" fmla="*/ 15 h 294"/>
                  <a:gd name="T8" fmla="*/ 0 w 66"/>
                  <a:gd name="T9" fmla="*/ 19 h 294"/>
                  <a:gd name="T10" fmla="*/ 2 w 66"/>
                  <a:gd name="T11" fmla="*/ 15 h 294"/>
                  <a:gd name="T12" fmla="*/ 4 w 66"/>
                  <a:gd name="T13" fmla="*/ 5 h 294"/>
                  <a:gd name="T14" fmla="*/ 3 w 66"/>
                  <a:gd name="T15" fmla="*/ 2 h 294"/>
                  <a:gd name="T16" fmla="*/ 3 w 66"/>
                  <a:gd name="T17" fmla="*/ 0 h 2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294">
                    <a:moveTo>
                      <a:pt x="62" y="0"/>
                    </a:moveTo>
                    <a:lnTo>
                      <a:pt x="44" y="35"/>
                    </a:lnTo>
                    <a:lnTo>
                      <a:pt x="53" y="118"/>
                    </a:lnTo>
                    <a:lnTo>
                      <a:pt x="43" y="235"/>
                    </a:lnTo>
                    <a:lnTo>
                      <a:pt x="0" y="294"/>
                    </a:lnTo>
                    <a:lnTo>
                      <a:pt x="44" y="235"/>
                    </a:lnTo>
                    <a:lnTo>
                      <a:pt x="66" y="73"/>
                    </a:lnTo>
                    <a:lnTo>
                      <a:pt x="57" y="2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2" name="Freeform 217"/>
              <p:cNvSpPr>
                <a:spLocks/>
              </p:cNvSpPr>
              <p:nvPr/>
            </p:nvSpPr>
            <p:spPr bwMode="auto">
              <a:xfrm>
                <a:off x="1638" y="884"/>
                <a:ext cx="14" cy="34"/>
              </a:xfrm>
              <a:custGeom>
                <a:avLst/>
                <a:gdLst>
                  <a:gd name="T0" fmla="*/ 0 w 29"/>
                  <a:gd name="T1" fmla="*/ 4 h 68"/>
                  <a:gd name="T2" fmla="*/ 1 w 29"/>
                  <a:gd name="T3" fmla="*/ 3 h 68"/>
                  <a:gd name="T4" fmla="*/ 1 w 29"/>
                  <a:gd name="T5" fmla="*/ 0 h 68"/>
                  <a:gd name="T6" fmla="*/ 1 w 29"/>
                  <a:gd name="T7" fmla="*/ 4 h 68"/>
                  <a:gd name="T8" fmla="*/ 0 w 29"/>
                  <a:gd name="T9" fmla="*/ 5 h 68"/>
                  <a:gd name="T10" fmla="*/ 0 w 29"/>
                  <a:gd name="T11" fmla="*/ 4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68">
                    <a:moveTo>
                      <a:pt x="0" y="52"/>
                    </a:moveTo>
                    <a:lnTo>
                      <a:pt x="18" y="37"/>
                    </a:lnTo>
                    <a:lnTo>
                      <a:pt x="29" y="0"/>
                    </a:lnTo>
                    <a:lnTo>
                      <a:pt x="25" y="50"/>
                    </a:lnTo>
                    <a:lnTo>
                      <a:pt x="7" y="6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3" name="Freeform 218"/>
              <p:cNvSpPr>
                <a:spLocks/>
              </p:cNvSpPr>
              <p:nvPr/>
            </p:nvSpPr>
            <p:spPr bwMode="auto">
              <a:xfrm>
                <a:off x="1637" y="910"/>
                <a:ext cx="27" cy="27"/>
              </a:xfrm>
              <a:custGeom>
                <a:avLst/>
                <a:gdLst>
                  <a:gd name="T0" fmla="*/ 1 w 55"/>
                  <a:gd name="T1" fmla="*/ 0 h 53"/>
                  <a:gd name="T2" fmla="*/ 3 w 55"/>
                  <a:gd name="T3" fmla="*/ 0 h 53"/>
                  <a:gd name="T4" fmla="*/ 2 w 55"/>
                  <a:gd name="T5" fmla="*/ 4 h 53"/>
                  <a:gd name="T6" fmla="*/ 2 w 55"/>
                  <a:gd name="T7" fmla="*/ 2 h 53"/>
                  <a:gd name="T8" fmla="*/ 0 w 55"/>
                  <a:gd name="T9" fmla="*/ 2 h 53"/>
                  <a:gd name="T10" fmla="*/ 0 w 55"/>
                  <a:gd name="T11" fmla="*/ 1 h 53"/>
                  <a:gd name="T12" fmla="*/ 1 w 55"/>
                  <a:gd name="T13" fmla="*/ 0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53">
                    <a:moveTo>
                      <a:pt x="20" y="0"/>
                    </a:moveTo>
                    <a:lnTo>
                      <a:pt x="55" y="0"/>
                    </a:lnTo>
                    <a:lnTo>
                      <a:pt x="43" y="53"/>
                    </a:lnTo>
                    <a:lnTo>
                      <a:pt x="36" y="27"/>
                    </a:lnTo>
                    <a:lnTo>
                      <a:pt x="15" y="26"/>
                    </a:lnTo>
                    <a:lnTo>
                      <a:pt x="0" y="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4" name="Line 219"/>
              <p:cNvSpPr>
                <a:spLocks noChangeShapeType="1"/>
              </p:cNvSpPr>
              <p:nvPr/>
            </p:nvSpPr>
            <p:spPr bwMode="auto">
              <a:xfrm flipV="1">
                <a:off x="1731" y="1575"/>
                <a:ext cx="34" cy="2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5" name="Freeform 220"/>
              <p:cNvSpPr>
                <a:spLocks/>
              </p:cNvSpPr>
              <p:nvPr/>
            </p:nvSpPr>
            <p:spPr bwMode="auto">
              <a:xfrm>
                <a:off x="1753" y="1453"/>
                <a:ext cx="109" cy="119"/>
              </a:xfrm>
              <a:custGeom>
                <a:avLst/>
                <a:gdLst>
                  <a:gd name="T0" fmla="*/ 5 w 218"/>
                  <a:gd name="T1" fmla="*/ 15 h 237"/>
                  <a:gd name="T2" fmla="*/ 5 w 218"/>
                  <a:gd name="T3" fmla="*/ 13 h 237"/>
                  <a:gd name="T4" fmla="*/ 4 w 218"/>
                  <a:gd name="T5" fmla="*/ 12 h 237"/>
                  <a:gd name="T6" fmla="*/ 3 w 218"/>
                  <a:gd name="T7" fmla="*/ 13 h 237"/>
                  <a:gd name="T8" fmla="*/ 2 w 218"/>
                  <a:gd name="T9" fmla="*/ 12 h 237"/>
                  <a:gd name="T10" fmla="*/ 2 w 218"/>
                  <a:gd name="T11" fmla="*/ 10 h 237"/>
                  <a:gd name="T12" fmla="*/ 0 w 218"/>
                  <a:gd name="T13" fmla="*/ 9 h 237"/>
                  <a:gd name="T14" fmla="*/ 7 w 218"/>
                  <a:gd name="T15" fmla="*/ 4 h 237"/>
                  <a:gd name="T16" fmla="*/ 10 w 218"/>
                  <a:gd name="T17" fmla="*/ 2 h 237"/>
                  <a:gd name="T18" fmla="*/ 9 w 218"/>
                  <a:gd name="T19" fmla="*/ 0 h 237"/>
                  <a:gd name="T20" fmla="*/ 11 w 218"/>
                  <a:gd name="T21" fmla="*/ 2 h 237"/>
                  <a:gd name="T22" fmla="*/ 14 w 218"/>
                  <a:gd name="T23" fmla="*/ 7 h 237"/>
                  <a:gd name="T24" fmla="*/ 10 w 218"/>
                  <a:gd name="T25" fmla="*/ 12 h 237"/>
                  <a:gd name="T26" fmla="*/ 5 w 218"/>
                  <a:gd name="T27" fmla="*/ 15 h 2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8" h="237">
                    <a:moveTo>
                      <a:pt x="75" y="237"/>
                    </a:moveTo>
                    <a:lnTo>
                      <a:pt x="75" y="201"/>
                    </a:lnTo>
                    <a:lnTo>
                      <a:pt x="64" y="191"/>
                    </a:lnTo>
                    <a:lnTo>
                      <a:pt x="41" y="193"/>
                    </a:lnTo>
                    <a:lnTo>
                      <a:pt x="23" y="180"/>
                    </a:lnTo>
                    <a:lnTo>
                      <a:pt x="20" y="146"/>
                    </a:lnTo>
                    <a:lnTo>
                      <a:pt x="0" y="134"/>
                    </a:lnTo>
                    <a:lnTo>
                      <a:pt x="105" y="58"/>
                    </a:lnTo>
                    <a:lnTo>
                      <a:pt x="155" y="32"/>
                    </a:lnTo>
                    <a:lnTo>
                      <a:pt x="132" y="0"/>
                    </a:lnTo>
                    <a:lnTo>
                      <a:pt x="171" y="19"/>
                    </a:lnTo>
                    <a:lnTo>
                      <a:pt x="218" y="107"/>
                    </a:lnTo>
                    <a:lnTo>
                      <a:pt x="158" y="180"/>
                    </a:lnTo>
                    <a:lnTo>
                      <a:pt x="75" y="2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6" name="Freeform 221"/>
              <p:cNvSpPr>
                <a:spLocks/>
              </p:cNvSpPr>
              <p:nvPr/>
            </p:nvSpPr>
            <p:spPr bwMode="auto">
              <a:xfrm>
                <a:off x="1553" y="1526"/>
                <a:ext cx="56" cy="54"/>
              </a:xfrm>
              <a:custGeom>
                <a:avLst/>
                <a:gdLst>
                  <a:gd name="T0" fmla="*/ 3 w 112"/>
                  <a:gd name="T1" fmla="*/ 0 h 109"/>
                  <a:gd name="T2" fmla="*/ 7 w 112"/>
                  <a:gd name="T3" fmla="*/ 4 h 109"/>
                  <a:gd name="T4" fmla="*/ 7 w 112"/>
                  <a:gd name="T5" fmla="*/ 6 h 109"/>
                  <a:gd name="T6" fmla="*/ 7 w 112"/>
                  <a:gd name="T7" fmla="*/ 6 h 109"/>
                  <a:gd name="T8" fmla="*/ 0 w 112"/>
                  <a:gd name="T9" fmla="*/ 0 h 109"/>
                  <a:gd name="T10" fmla="*/ 3 w 112"/>
                  <a:gd name="T11" fmla="*/ 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109">
                    <a:moveTo>
                      <a:pt x="37" y="0"/>
                    </a:moveTo>
                    <a:lnTo>
                      <a:pt x="97" y="75"/>
                    </a:lnTo>
                    <a:lnTo>
                      <a:pt x="112" y="109"/>
                    </a:lnTo>
                    <a:lnTo>
                      <a:pt x="97" y="102"/>
                    </a:lnTo>
                    <a:lnTo>
                      <a:pt x="0" y="1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7" name="Freeform 222"/>
              <p:cNvSpPr>
                <a:spLocks/>
              </p:cNvSpPr>
              <p:nvPr/>
            </p:nvSpPr>
            <p:spPr bwMode="auto">
              <a:xfrm>
                <a:off x="860" y="1485"/>
                <a:ext cx="420" cy="867"/>
              </a:xfrm>
              <a:custGeom>
                <a:avLst/>
                <a:gdLst>
                  <a:gd name="T0" fmla="*/ 44 w 840"/>
                  <a:gd name="T1" fmla="*/ 93 h 1734"/>
                  <a:gd name="T2" fmla="*/ 40 w 840"/>
                  <a:gd name="T3" fmla="*/ 88 h 1734"/>
                  <a:gd name="T4" fmla="*/ 43 w 840"/>
                  <a:gd name="T5" fmla="*/ 81 h 1734"/>
                  <a:gd name="T6" fmla="*/ 46 w 840"/>
                  <a:gd name="T7" fmla="*/ 75 h 1734"/>
                  <a:gd name="T8" fmla="*/ 40 w 840"/>
                  <a:gd name="T9" fmla="*/ 72 h 1734"/>
                  <a:gd name="T10" fmla="*/ 39 w 840"/>
                  <a:gd name="T11" fmla="*/ 66 h 1734"/>
                  <a:gd name="T12" fmla="*/ 42 w 840"/>
                  <a:gd name="T13" fmla="*/ 52 h 1734"/>
                  <a:gd name="T14" fmla="*/ 41 w 840"/>
                  <a:gd name="T15" fmla="*/ 51 h 1734"/>
                  <a:gd name="T16" fmla="*/ 23 w 840"/>
                  <a:gd name="T17" fmla="*/ 48 h 1734"/>
                  <a:gd name="T18" fmla="*/ 12 w 840"/>
                  <a:gd name="T19" fmla="*/ 49 h 1734"/>
                  <a:gd name="T20" fmla="*/ 29 w 840"/>
                  <a:gd name="T21" fmla="*/ 37 h 1734"/>
                  <a:gd name="T22" fmla="*/ 29 w 840"/>
                  <a:gd name="T23" fmla="*/ 35 h 1734"/>
                  <a:gd name="T24" fmla="*/ 34 w 840"/>
                  <a:gd name="T25" fmla="*/ 28 h 1734"/>
                  <a:gd name="T26" fmla="*/ 27 w 840"/>
                  <a:gd name="T27" fmla="*/ 35 h 1734"/>
                  <a:gd name="T28" fmla="*/ 24 w 840"/>
                  <a:gd name="T29" fmla="*/ 31 h 1734"/>
                  <a:gd name="T30" fmla="*/ 18 w 840"/>
                  <a:gd name="T31" fmla="*/ 31 h 1734"/>
                  <a:gd name="T32" fmla="*/ 8 w 840"/>
                  <a:gd name="T33" fmla="*/ 26 h 1734"/>
                  <a:gd name="T34" fmla="*/ 5 w 840"/>
                  <a:gd name="T35" fmla="*/ 26 h 1734"/>
                  <a:gd name="T36" fmla="*/ 7 w 840"/>
                  <a:gd name="T37" fmla="*/ 0 h 1734"/>
                  <a:gd name="T38" fmla="*/ 0 w 840"/>
                  <a:gd name="T39" fmla="*/ 35 h 1734"/>
                  <a:gd name="T40" fmla="*/ 12 w 840"/>
                  <a:gd name="T41" fmla="*/ 78 h 1734"/>
                  <a:gd name="T42" fmla="*/ 30 w 840"/>
                  <a:gd name="T43" fmla="*/ 80 h 1734"/>
                  <a:gd name="T44" fmla="*/ 30 w 840"/>
                  <a:gd name="T45" fmla="*/ 83 h 1734"/>
                  <a:gd name="T46" fmla="*/ 31 w 840"/>
                  <a:gd name="T47" fmla="*/ 106 h 1734"/>
                  <a:gd name="T48" fmla="*/ 46 w 840"/>
                  <a:gd name="T49" fmla="*/ 109 h 1734"/>
                  <a:gd name="T50" fmla="*/ 53 w 840"/>
                  <a:gd name="T51" fmla="*/ 101 h 1734"/>
                  <a:gd name="T52" fmla="*/ 51 w 840"/>
                  <a:gd name="T53" fmla="*/ 92 h 1734"/>
                  <a:gd name="T54" fmla="*/ 49 w 840"/>
                  <a:gd name="T55" fmla="*/ 88 h 1734"/>
                  <a:gd name="T56" fmla="*/ 49 w 840"/>
                  <a:gd name="T57" fmla="*/ 96 h 1734"/>
                  <a:gd name="T58" fmla="*/ 51 w 840"/>
                  <a:gd name="T59" fmla="*/ 98 h 1734"/>
                  <a:gd name="T60" fmla="*/ 44 w 840"/>
                  <a:gd name="T61" fmla="*/ 96 h 1734"/>
                  <a:gd name="T62" fmla="*/ 37 w 840"/>
                  <a:gd name="T63" fmla="*/ 97 h 17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40" h="1734">
                    <a:moveTo>
                      <a:pt x="613" y="1485"/>
                    </a:moveTo>
                    <a:lnTo>
                      <a:pt x="698" y="1479"/>
                    </a:lnTo>
                    <a:lnTo>
                      <a:pt x="698" y="1443"/>
                    </a:lnTo>
                    <a:lnTo>
                      <a:pt x="639" y="1407"/>
                    </a:lnTo>
                    <a:lnTo>
                      <a:pt x="671" y="1378"/>
                    </a:lnTo>
                    <a:lnTo>
                      <a:pt x="678" y="1286"/>
                    </a:lnTo>
                    <a:lnTo>
                      <a:pt x="721" y="1244"/>
                    </a:lnTo>
                    <a:lnTo>
                      <a:pt x="721" y="1188"/>
                    </a:lnTo>
                    <a:lnTo>
                      <a:pt x="655" y="1136"/>
                    </a:lnTo>
                    <a:lnTo>
                      <a:pt x="627" y="1143"/>
                    </a:lnTo>
                    <a:lnTo>
                      <a:pt x="597" y="1081"/>
                    </a:lnTo>
                    <a:lnTo>
                      <a:pt x="624" y="1052"/>
                    </a:lnTo>
                    <a:lnTo>
                      <a:pt x="586" y="833"/>
                    </a:lnTo>
                    <a:lnTo>
                      <a:pt x="661" y="823"/>
                    </a:lnTo>
                    <a:lnTo>
                      <a:pt x="714" y="774"/>
                    </a:lnTo>
                    <a:lnTo>
                      <a:pt x="655" y="810"/>
                    </a:lnTo>
                    <a:lnTo>
                      <a:pt x="537" y="810"/>
                    </a:lnTo>
                    <a:lnTo>
                      <a:pt x="353" y="753"/>
                    </a:lnTo>
                    <a:lnTo>
                      <a:pt x="273" y="753"/>
                    </a:lnTo>
                    <a:lnTo>
                      <a:pt x="179" y="774"/>
                    </a:lnTo>
                    <a:lnTo>
                      <a:pt x="303" y="589"/>
                    </a:lnTo>
                    <a:lnTo>
                      <a:pt x="450" y="589"/>
                    </a:lnTo>
                    <a:lnTo>
                      <a:pt x="526" y="555"/>
                    </a:lnTo>
                    <a:lnTo>
                      <a:pt x="455" y="560"/>
                    </a:lnTo>
                    <a:lnTo>
                      <a:pt x="487" y="482"/>
                    </a:lnTo>
                    <a:lnTo>
                      <a:pt x="537" y="433"/>
                    </a:lnTo>
                    <a:lnTo>
                      <a:pt x="473" y="468"/>
                    </a:lnTo>
                    <a:lnTo>
                      <a:pt x="423" y="555"/>
                    </a:lnTo>
                    <a:lnTo>
                      <a:pt x="331" y="560"/>
                    </a:lnTo>
                    <a:lnTo>
                      <a:pt x="384" y="492"/>
                    </a:lnTo>
                    <a:lnTo>
                      <a:pt x="310" y="518"/>
                    </a:lnTo>
                    <a:lnTo>
                      <a:pt x="283" y="492"/>
                    </a:lnTo>
                    <a:lnTo>
                      <a:pt x="207" y="505"/>
                    </a:lnTo>
                    <a:lnTo>
                      <a:pt x="126" y="412"/>
                    </a:lnTo>
                    <a:lnTo>
                      <a:pt x="50" y="468"/>
                    </a:lnTo>
                    <a:lnTo>
                      <a:pt x="73" y="404"/>
                    </a:lnTo>
                    <a:lnTo>
                      <a:pt x="46" y="396"/>
                    </a:lnTo>
                    <a:lnTo>
                      <a:pt x="105" y="0"/>
                    </a:lnTo>
                    <a:lnTo>
                      <a:pt x="41" y="291"/>
                    </a:lnTo>
                    <a:lnTo>
                      <a:pt x="0" y="555"/>
                    </a:lnTo>
                    <a:lnTo>
                      <a:pt x="131" y="1166"/>
                    </a:lnTo>
                    <a:lnTo>
                      <a:pt x="179" y="1244"/>
                    </a:lnTo>
                    <a:lnTo>
                      <a:pt x="268" y="1265"/>
                    </a:lnTo>
                    <a:lnTo>
                      <a:pt x="477" y="1265"/>
                    </a:lnTo>
                    <a:lnTo>
                      <a:pt x="505" y="1286"/>
                    </a:lnTo>
                    <a:lnTo>
                      <a:pt x="473" y="1321"/>
                    </a:lnTo>
                    <a:lnTo>
                      <a:pt x="392" y="1557"/>
                    </a:lnTo>
                    <a:lnTo>
                      <a:pt x="487" y="1693"/>
                    </a:lnTo>
                    <a:lnTo>
                      <a:pt x="678" y="1734"/>
                    </a:lnTo>
                    <a:lnTo>
                      <a:pt x="726" y="1734"/>
                    </a:lnTo>
                    <a:lnTo>
                      <a:pt x="811" y="1664"/>
                    </a:lnTo>
                    <a:lnTo>
                      <a:pt x="833" y="1607"/>
                    </a:lnTo>
                    <a:lnTo>
                      <a:pt x="840" y="1515"/>
                    </a:lnTo>
                    <a:lnTo>
                      <a:pt x="811" y="1464"/>
                    </a:lnTo>
                    <a:lnTo>
                      <a:pt x="771" y="1450"/>
                    </a:lnTo>
                    <a:lnTo>
                      <a:pt x="771" y="1399"/>
                    </a:lnTo>
                    <a:lnTo>
                      <a:pt x="742" y="1494"/>
                    </a:lnTo>
                    <a:lnTo>
                      <a:pt x="771" y="1521"/>
                    </a:lnTo>
                    <a:lnTo>
                      <a:pt x="811" y="1528"/>
                    </a:lnTo>
                    <a:lnTo>
                      <a:pt x="802" y="1563"/>
                    </a:lnTo>
                    <a:lnTo>
                      <a:pt x="748" y="1528"/>
                    </a:lnTo>
                    <a:lnTo>
                      <a:pt x="694" y="1528"/>
                    </a:lnTo>
                    <a:lnTo>
                      <a:pt x="608" y="1563"/>
                    </a:lnTo>
                    <a:lnTo>
                      <a:pt x="586" y="1544"/>
                    </a:lnTo>
                    <a:lnTo>
                      <a:pt x="613" y="14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8" name="Freeform 223"/>
              <p:cNvSpPr>
                <a:spLocks/>
              </p:cNvSpPr>
              <p:nvPr/>
            </p:nvSpPr>
            <p:spPr bwMode="auto">
              <a:xfrm>
                <a:off x="1217" y="2128"/>
                <a:ext cx="46" cy="10"/>
              </a:xfrm>
              <a:custGeom>
                <a:avLst/>
                <a:gdLst>
                  <a:gd name="T0" fmla="*/ 0 w 92"/>
                  <a:gd name="T1" fmla="*/ 0 h 21"/>
                  <a:gd name="T2" fmla="*/ 4 w 92"/>
                  <a:gd name="T3" fmla="*/ 1 h 21"/>
                  <a:gd name="T4" fmla="*/ 6 w 92"/>
                  <a:gd name="T5" fmla="*/ 1 h 21"/>
                  <a:gd name="T6" fmla="*/ 4 w 92"/>
                  <a:gd name="T7" fmla="*/ 0 h 21"/>
                  <a:gd name="T8" fmla="*/ 0 w 9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1">
                    <a:moveTo>
                      <a:pt x="0" y="0"/>
                    </a:moveTo>
                    <a:lnTo>
                      <a:pt x="49" y="21"/>
                    </a:lnTo>
                    <a:lnTo>
                      <a:pt x="92" y="21"/>
                    </a:lnTo>
                    <a:lnTo>
                      <a:pt x="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Freeform 224"/>
              <p:cNvSpPr>
                <a:spLocks/>
              </p:cNvSpPr>
              <p:nvPr/>
            </p:nvSpPr>
            <p:spPr bwMode="auto">
              <a:xfrm>
                <a:off x="1220" y="2164"/>
                <a:ext cx="41" cy="17"/>
              </a:xfrm>
              <a:custGeom>
                <a:avLst/>
                <a:gdLst>
                  <a:gd name="T0" fmla="*/ 0 w 81"/>
                  <a:gd name="T1" fmla="*/ 0 h 34"/>
                  <a:gd name="T2" fmla="*/ 2 w 81"/>
                  <a:gd name="T3" fmla="*/ 3 h 34"/>
                  <a:gd name="T4" fmla="*/ 6 w 81"/>
                  <a:gd name="T5" fmla="*/ 2 h 34"/>
                  <a:gd name="T6" fmla="*/ 0 w 81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1" h="34">
                    <a:moveTo>
                      <a:pt x="0" y="0"/>
                    </a:moveTo>
                    <a:lnTo>
                      <a:pt x="32" y="34"/>
                    </a:lnTo>
                    <a:lnTo>
                      <a:pt x="81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0" name="Freeform 225"/>
              <p:cNvSpPr>
                <a:spLocks/>
              </p:cNvSpPr>
              <p:nvPr/>
            </p:nvSpPr>
            <p:spPr bwMode="auto">
              <a:xfrm>
                <a:off x="1185" y="1765"/>
                <a:ext cx="268" cy="317"/>
              </a:xfrm>
              <a:custGeom>
                <a:avLst/>
                <a:gdLst>
                  <a:gd name="T0" fmla="*/ 7 w 535"/>
                  <a:gd name="T1" fmla="*/ 0 h 633"/>
                  <a:gd name="T2" fmla="*/ 3 w 535"/>
                  <a:gd name="T3" fmla="*/ 14 h 633"/>
                  <a:gd name="T4" fmla="*/ 1 w 535"/>
                  <a:gd name="T5" fmla="*/ 17 h 633"/>
                  <a:gd name="T6" fmla="*/ 1 w 535"/>
                  <a:gd name="T7" fmla="*/ 32 h 633"/>
                  <a:gd name="T8" fmla="*/ 3 w 535"/>
                  <a:gd name="T9" fmla="*/ 32 h 633"/>
                  <a:gd name="T10" fmla="*/ 0 w 535"/>
                  <a:gd name="T11" fmla="*/ 37 h 633"/>
                  <a:gd name="T12" fmla="*/ 5 w 535"/>
                  <a:gd name="T13" fmla="*/ 40 h 633"/>
                  <a:gd name="T14" fmla="*/ 13 w 535"/>
                  <a:gd name="T15" fmla="*/ 37 h 633"/>
                  <a:gd name="T16" fmla="*/ 20 w 535"/>
                  <a:gd name="T17" fmla="*/ 35 h 633"/>
                  <a:gd name="T18" fmla="*/ 29 w 535"/>
                  <a:gd name="T19" fmla="*/ 13 h 633"/>
                  <a:gd name="T20" fmla="*/ 34 w 535"/>
                  <a:gd name="T21" fmla="*/ 14 h 633"/>
                  <a:gd name="T22" fmla="*/ 29 w 535"/>
                  <a:gd name="T23" fmla="*/ 12 h 633"/>
                  <a:gd name="T24" fmla="*/ 20 w 535"/>
                  <a:gd name="T25" fmla="*/ 10 h 633"/>
                  <a:gd name="T26" fmla="*/ 10 w 535"/>
                  <a:gd name="T27" fmla="*/ 10 h 633"/>
                  <a:gd name="T28" fmla="*/ 5 w 535"/>
                  <a:gd name="T29" fmla="*/ 12 h 633"/>
                  <a:gd name="T30" fmla="*/ 7 w 535"/>
                  <a:gd name="T31" fmla="*/ 0 h 6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5" h="633">
                    <a:moveTo>
                      <a:pt x="103" y="0"/>
                    </a:moveTo>
                    <a:lnTo>
                      <a:pt x="48" y="221"/>
                    </a:lnTo>
                    <a:lnTo>
                      <a:pt x="16" y="258"/>
                    </a:lnTo>
                    <a:lnTo>
                      <a:pt x="16" y="500"/>
                    </a:lnTo>
                    <a:lnTo>
                      <a:pt x="44" y="505"/>
                    </a:lnTo>
                    <a:lnTo>
                      <a:pt x="0" y="591"/>
                    </a:lnTo>
                    <a:lnTo>
                      <a:pt x="71" y="633"/>
                    </a:lnTo>
                    <a:lnTo>
                      <a:pt x="198" y="583"/>
                    </a:lnTo>
                    <a:lnTo>
                      <a:pt x="319" y="555"/>
                    </a:lnTo>
                    <a:lnTo>
                      <a:pt x="454" y="208"/>
                    </a:lnTo>
                    <a:lnTo>
                      <a:pt x="535" y="221"/>
                    </a:lnTo>
                    <a:lnTo>
                      <a:pt x="454" y="179"/>
                    </a:lnTo>
                    <a:lnTo>
                      <a:pt x="314" y="151"/>
                    </a:lnTo>
                    <a:lnTo>
                      <a:pt x="156" y="151"/>
                    </a:lnTo>
                    <a:lnTo>
                      <a:pt x="76" y="18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" name="Freeform 226"/>
              <p:cNvSpPr>
                <a:spLocks/>
              </p:cNvSpPr>
              <p:nvPr/>
            </p:nvSpPr>
            <p:spPr bwMode="auto">
              <a:xfrm>
                <a:off x="1220" y="2099"/>
                <a:ext cx="55" cy="143"/>
              </a:xfrm>
              <a:custGeom>
                <a:avLst/>
                <a:gdLst>
                  <a:gd name="T0" fmla="*/ 0 w 108"/>
                  <a:gd name="T1" fmla="*/ 0 h 286"/>
                  <a:gd name="T2" fmla="*/ 7 w 108"/>
                  <a:gd name="T3" fmla="*/ 3 h 286"/>
                  <a:gd name="T4" fmla="*/ 7 w 108"/>
                  <a:gd name="T5" fmla="*/ 18 h 2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8" h="286">
                    <a:moveTo>
                      <a:pt x="0" y="0"/>
                    </a:moveTo>
                    <a:lnTo>
                      <a:pt x="108" y="42"/>
                    </a:lnTo>
                    <a:lnTo>
                      <a:pt x="108" y="28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2" name="Freeform 227"/>
              <p:cNvSpPr>
                <a:spLocks/>
              </p:cNvSpPr>
              <p:nvPr/>
            </p:nvSpPr>
            <p:spPr bwMode="auto">
              <a:xfrm>
                <a:off x="1431" y="1933"/>
                <a:ext cx="243" cy="480"/>
              </a:xfrm>
              <a:custGeom>
                <a:avLst/>
                <a:gdLst>
                  <a:gd name="T0" fmla="*/ 29 w 485"/>
                  <a:gd name="T1" fmla="*/ 13 h 960"/>
                  <a:gd name="T2" fmla="*/ 21 w 485"/>
                  <a:gd name="T3" fmla="*/ 52 h 960"/>
                  <a:gd name="T4" fmla="*/ 19 w 485"/>
                  <a:gd name="T5" fmla="*/ 56 h 960"/>
                  <a:gd name="T6" fmla="*/ 21 w 485"/>
                  <a:gd name="T7" fmla="*/ 60 h 960"/>
                  <a:gd name="T8" fmla="*/ 1 w 485"/>
                  <a:gd name="T9" fmla="*/ 60 h 960"/>
                  <a:gd name="T10" fmla="*/ 0 w 485"/>
                  <a:gd name="T11" fmla="*/ 44 h 960"/>
                  <a:gd name="T12" fmla="*/ 4 w 485"/>
                  <a:gd name="T13" fmla="*/ 11 h 960"/>
                  <a:gd name="T14" fmla="*/ 6 w 485"/>
                  <a:gd name="T15" fmla="*/ 6 h 960"/>
                  <a:gd name="T16" fmla="*/ 11 w 485"/>
                  <a:gd name="T17" fmla="*/ 1 h 960"/>
                  <a:gd name="T18" fmla="*/ 14 w 485"/>
                  <a:gd name="T19" fmla="*/ 1 h 960"/>
                  <a:gd name="T20" fmla="*/ 21 w 485"/>
                  <a:gd name="T21" fmla="*/ 2 h 960"/>
                  <a:gd name="T22" fmla="*/ 24 w 485"/>
                  <a:gd name="T23" fmla="*/ 2 h 960"/>
                  <a:gd name="T24" fmla="*/ 26 w 485"/>
                  <a:gd name="T25" fmla="*/ 0 h 960"/>
                  <a:gd name="T26" fmla="*/ 31 w 485"/>
                  <a:gd name="T27" fmla="*/ 4 h 960"/>
                  <a:gd name="T28" fmla="*/ 19 w 485"/>
                  <a:gd name="T29" fmla="*/ 12 h 960"/>
                  <a:gd name="T30" fmla="*/ 18 w 485"/>
                  <a:gd name="T31" fmla="*/ 14 h 960"/>
                  <a:gd name="T32" fmla="*/ 17 w 485"/>
                  <a:gd name="T33" fmla="*/ 13 h 960"/>
                  <a:gd name="T34" fmla="*/ 17 w 485"/>
                  <a:gd name="T35" fmla="*/ 8 h 960"/>
                  <a:gd name="T36" fmla="*/ 16 w 485"/>
                  <a:gd name="T37" fmla="*/ 10 h 960"/>
                  <a:gd name="T38" fmla="*/ 15 w 485"/>
                  <a:gd name="T39" fmla="*/ 15 h 960"/>
                  <a:gd name="T40" fmla="*/ 25 w 485"/>
                  <a:gd name="T41" fmla="*/ 18 h 960"/>
                  <a:gd name="T42" fmla="*/ 20 w 485"/>
                  <a:gd name="T43" fmla="*/ 20 h 960"/>
                  <a:gd name="T44" fmla="*/ 16 w 485"/>
                  <a:gd name="T45" fmla="*/ 19 h 960"/>
                  <a:gd name="T46" fmla="*/ 13 w 485"/>
                  <a:gd name="T47" fmla="*/ 22 h 960"/>
                  <a:gd name="T48" fmla="*/ 16 w 485"/>
                  <a:gd name="T49" fmla="*/ 27 h 960"/>
                  <a:gd name="T50" fmla="*/ 26 w 485"/>
                  <a:gd name="T51" fmla="*/ 20 h 960"/>
                  <a:gd name="T52" fmla="*/ 29 w 485"/>
                  <a:gd name="T53" fmla="*/ 13 h 9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85" h="960">
                    <a:moveTo>
                      <a:pt x="453" y="198"/>
                    </a:moveTo>
                    <a:lnTo>
                      <a:pt x="329" y="831"/>
                    </a:lnTo>
                    <a:lnTo>
                      <a:pt x="301" y="895"/>
                    </a:lnTo>
                    <a:lnTo>
                      <a:pt x="334" y="960"/>
                    </a:lnTo>
                    <a:lnTo>
                      <a:pt x="14" y="960"/>
                    </a:lnTo>
                    <a:lnTo>
                      <a:pt x="0" y="697"/>
                    </a:lnTo>
                    <a:lnTo>
                      <a:pt x="53" y="164"/>
                    </a:lnTo>
                    <a:lnTo>
                      <a:pt x="81" y="93"/>
                    </a:lnTo>
                    <a:lnTo>
                      <a:pt x="171" y="15"/>
                    </a:lnTo>
                    <a:lnTo>
                      <a:pt x="219" y="7"/>
                    </a:lnTo>
                    <a:lnTo>
                      <a:pt x="329" y="28"/>
                    </a:lnTo>
                    <a:lnTo>
                      <a:pt x="377" y="28"/>
                    </a:lnTo>
                    <a:lnTo>
                      <a:pt x="410" y="0"/>
                    </a:lnTo>
                    <a:lnTo>
                      <a:pt x="485" y="63"/>
                    </a:lnTo>
                    <a:lnTo>
                      <a:pt x="290" y="185"/>
                    </a:lnTo>
                    <a:lnTo>
                      <a:pt x="286" y="219"/>
                    </a:lnTo>
                    <a:lnTo>
                      <a:pt x="269" y="205"/>
                    </a:lnTo>
                    <a:lnTo>
                      <a:pt x="263" y="122"/>
                    </a:lnTo>
                    <a:lnTo>
                      <a:pt x="242" y="149"/>
                    </a:lnTo>
                    <a:lnTo>
                      <a:pt x="232" y="234"/>
                    </a:lnTo>
                    <a:lnTo>
                      <a:pt x="387" y="284"/>
                    </a:lnTo>
                    <a:lnTo>
                      <a:pt x="306" y="313"/>
                    </a:lnTo>
                    <a:lnTo>
                      <a:pt x="247" y="292"/>
                    </a:lnTo>
                    <a:lnTo>
                      <a:pt x="193" y="341"/>
                    </a:lnTo>
                    <a:lnTo>
                      <a:pt x="247" y="419"/>
                    </a:lnTo>
                    <a:lnTo>
                      <a:pt x="403" y="320"/>
                    </a:lnTo>
                    <a:lnTo>
                      <a:pt x="453" y="1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3" name="Freeform 228"/>
              <p:cNvSpPr>
                <a:spLocks/>
              </p:cNvSpPr>
              <p:nvPr/>
            </p:nvSpPr>
            <p:spPr bwMode="auto">
              <a:xfrm>
                <a:off x="1539" y="1944"/>
                <a:ext cx="181" cy="469"/>
              </a:xfrm>
              <a:custGeom>
                <a:avLst/>
                <a:gdLst>
                  <a:gd name="T0" fmla="*/ 5 w 361"/>
                  <a:gd name="T1" fmla="*/ 16 h 939"/>
                  <a:gd name="T2" fmla="*/ 0 w 361"/>
                  <a:gd name="T3" fmla="*/ 24 h 939"/>
                  <a:gd name="T4" fmla="*/ 4 w 361"/>
                  <a:gd name="T5" fmla="*/ 28 h 939"/>
                  <a:gd name="T6" fmla="*/ 12 w 361"/>
                  <a:gd name="T7" fmla="*/ 26 h 939"/>
                  <a:gd name="T8" fmla="*/ 12 w 361"/>
                  <a:gd name="T9" fmla="*/ 38 h 939"/>
                  <a:gd name="T10" fmla="*/ 11 w 361"/>
                  <a:gd name="T11" fmla="*/ 50 h 939"/>
                  <a:gd name="T12" fmla="*/ 6 w 361"/>
                  <a:gd name="T13" fmla="*/ 58 h 939"/>
                  <a:gd name="T14" fmla="*/ 15 w 361"/>
                  <a:gd name="T15" fmla="*/ 58 h 939"/>
                  <a:gd name="T16" fmla="*/ 15 w 361"/>
                  <a:gd name="T17" fmla="*/ 50 h 939"/>
                  <a:gd name="T18" fmla="*/ 20 w 361"/>
                  <a:gd name="T19" fmla="*/ 30 h 939"/>
                  <a:gd name="T20" fmla="*/ 22 w 361"/>
                  <a:gd name="T21" fmla="*/ 14 h 939"/>
                  <a:gd name="T22" fmla="*/ 18 w 361"/>
                  <a:gd name="T23" fmla="*/ 8 h 939"/>
                  <a:gd name="T24" fmla="*/ 19 w 361"/>
                  <a:gd name="T25" fmla="*/ 6 h 939"/>
                  <a:gd name="T26" fmla="*/ 23 w 361"/>
                  <a:gd name="T27" fmla="*/ 11 h 939"/>
                  <a:gd name="T28" fmla="*/ 20 w 361"/>
                  <a:gd name="T29" fmla="*/ 5 h 939"/>
                  <a:gd name="T30" fmla="*/ 21 w 361"/>
                  <a:gd name="T31" fmla="*/ 4 h 939"/>
                  <a:gd name="T32" fmla="*/ 15 w 361"/>
                  <a:gd name="T33" fmla="*/ 0 h 939"/>
                  <a:gd name="T34" fmla="*/ 12 w 361"/>
                  <a:gd name="T35" fmla="*/ 5 h 939"/>
                  <a:gd name="T36" fmla="*/ 14 w 361"/>
                  <a:gd name="T37" fmla="*/ 7 h 939"/>
                  <a:gd name="T38" fmla="*/ 9 w 361"/>
                  <a:gd name="T39" fmla="*/ 10 h 939"/>
                  <a:gd name="T40" fmla="*/ 10 w 361"/>
                  <a:gd name="T41" fmla="*/ 12 h 939"/>
                  <a:gd name="T42" fmla="*/ 15 w 361"/>
                  <a:gd name="T43" fmla="*/ 11 h 939"/>
                  <a:gd name="T44" fmla="*/ 5 w 361"/>
                  <a:gd name="T45" fmla="*/ 16 h 93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61" h="939">
                    <a:moveTo>
                      <a:pt x="70" y="271"/>
                    </a:moveTo>
                    <a:lnTo>
                      <a:pt x="0" y="398"/>
                    </a:lnTo>
                    <a:lnTo>
                      <a:pt x="53" y="461"/>
                    </a:lnTo>
                    <a:lnTo>
                      <a:pt x="177" y="426"/>
                    </a:lnTo>
                    <a:lnTo>
                      <a:pt x="177" y="617"/>
                    </a:lnTo>
                    <a:lnTo>
                      <a:pt x="166" y="802"/>
                    </a:lnTo>
                    <a:lnTo>
                      <a:pt x="85" y="939"/>
                    </a:lnTo>
                    <a:lnTo>
                      <a:pt x="226" y="939"/>
                    </a:lnTo>
                    <a:lnTo>
                      <a:pt x="226" y="810"/>
                    </a:lnTo>
                    <a:lnTo>
                      <a:pt x="313" y="490"/>
                    </a:lnTo>
                    <a:lnTo>
                      <a:pt x="345" y="226"/>
                    </a:lnTo>
                    <a:lnTo>
                      <a:pt x="283" y="135"/>
                    </a:lnTo>
                    <a:lnTo>
                      <a:pt x="301" y="107"/>
                    </a:lnTo>
                    <a:lnTo>
                      <a:pt x="361" y="177"/>
                    </a:lnTo>
                    <a:lnTo>
                      <a:pt x="318" y="91"/>
                    </a:lnTo>
                    <a:lnTo>
                      <a:pt x="329" y="72"/>
                    </a:lnTo>
                    <a:lnTo>
                      <a:pt x="230" y="0"/>
                    </a:lnTo>
                    <a:lnTo>
                      <a:pt x="184" y="86"/>
                    </a:lnTo>
                    <a:lnTo>
                      <a:pt x="212" y="120"/>
                    </a:lnTo>
                    <a:lnTo>
                      <a:pt x="134" y="171"/>
                    </a:lnTo>
                    <a:lnTo>
                      <a:pt x="145" y="205"/>
                    </a:lnTo>
                    <a:lnTo>
                      <a:pt x="230" y="177"/>
                    </a:lnTo>
                    <a:lnTo>
                      <a:pt x="70" y="2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4" name="Freeform 229"/>
              <p:cNvSpPr>
                <a:spLocks/>
              </p:cNvSpPr>
              <p:nvPr/>
            </p:nvSpPr>
            <p:spPr bwMode="auto">
              <a:xfrm>
                <a:off x="1461" y="1869"/>
                <a:ext cx="167" cy="64"/>
              </a:xfrm>
              <a:custGeom>
                <a:avLst/>
                <a:gdLst>
                  <a:gd name="T0" fmla="*/ 21 w 333"/>
                  <a:gd name="T1" fmla="*/ 7 h 128"/>
                  <a:gd name="T2" fmla="*/ 19 w 333"/>
                  <a:gd name="T3" fmla="*/ 8 h 128"/>
                  <a:gd name="T4" fmla="*/ 16 w 333"/>
                  <a:gd name="T5" fmla="*/ 8 h 128"/>
                  <a:gd name="T6" fmla="*/ 0 w 333"/>
                  <a:gd name="T7" fmla="*/ 2 h 128"/>
                  <a:gd name="T8" fmla="*/ 7 w 333"/>
                  <a:gd name="T9" fmla="*/ 2 h 128"/>
                  <a:gd name="T10" fmla="*/ 12 w 333"/>
                  <a:gd name="T11" fmla="*/ 0 h 128"/>
                  <a:gd name="T12" fmla="*/ 15 w 333"/>
                  <a:gd name="T13" fmla="*/ 0 h 128"/>
                  <a:gd name="T14" fmla="*/ 20 w 333"/>
                  <a:gd name="T15" fmla="*/ 3 h 128"/>
                  <a:gd name="T16" fmla="*/ 21 w 333"/>
                  <a:gd name="T17" fmla="*/ 5 h 128"/>
                  <a:gd name="T18" fmla="*/ 21 w 333"/>
                  <a:gd name="T19" fmla="*/ 7 h 1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3" h="128">
                    <a:moveTo>
                      <a:pt x="333" y="99"/>
                    </a:moveTo>
                    <a:lnTo>
                      <a:pt x="301" y="128"/>
                    </a:lnTo>
                    <a:lnTo>
                      <a:pt x="251" y="128"/>
                    </a:lnTo>
                    <a:lnTo>
                      <a:pt x="0" y="29"/>
                    </a:lnTo>
                    <a:lnTo>
                      <a:pt x="111" y="29"/>
                    </a:lnTo>
                    <a:lnTo>
                      <a:pt x="177" y="0"/>
                    </a:lnTo>
                    <a:lnTo>
                      <a:pt x="230" y="0"/>
                    </a:lnTo>
                    <a:lnTo>
                      <a:pt x="308" y="42"/>
                    </a:lnTo>
                    <a:lnTo>
                      <a:pt x="333" y="71"/>
                    </a:lnTo>
                    <a:lnTo>
                      <a:pt x="333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5" name="Freeform 230"/>
              <p:cNvSpPr>
                <a:spLocks/>
              </p:cNvSpPr>
              <p:nvPr/>
            </p:nvSpPr>
            <p:spPr bwMode="auto">
              <a:xfrm>
                <a:off x="1638" y="1908"/>
                <a:ext cx="384" cy="114"/>
              </a:xfrm>
              <a:custGeom>
                <a:avLst/>
                <a:gdLst>
                  <a:gd name="T0" fmla="*/ 0 w 767"/>
                  <a:gd name="T1" fmla="*/ 1 h 227"/>
                  <a:gd name="T2" fmla="*/ 8 w 767"/>
                  <a:gd name="T3" fmla="*/ 7 h 227"/>
                  <a:gd name="T4" fmla="*/ 16 w 767"/>
                  <a:gd name="T5" fmla="*/ 10 h 227"/>
                  <a:gd name="T6" fmla="*/ 24 w 767"/>
                  <a:gd name="T7" fmla="*/ 15 h 227"/>
                  <a:gd name="T8" fmla="*/ 30 w 767"/>
                  <a:gd name="T9" fmla="*/ 10 h 227"/>
                  <a:gd name="T10" fmla="*/ 37 w 767"/>
                  <a:gd name="T11" fmla="*/ 12 h 227"/>
                  <a:gd name="T12" fmla="*/ 34 w 767"/>
                  <a:gd name="T13" fmla="*/ 10 h 227"/>
                  <a:gd name="T14" fmla="*/ 37 w 767"/>
                  <a:gd name="T15" fmla="*/ 10 h 227"/>
                  <a:gd name="T16" fmla="*/ 36 w 767"/>
                  <a:gd name="T17" fmla="*/ 8 h 227"/>
                  <a:gd name="T18" fmla="*/ 41 w 767"/>
                  <a:gd name="T19" fmla="*/ 9 h 227"/>
                  <a:gd name="T20" fmla="*/ 40 w 767"/>
                  <a:gd name="T21" fmla="*/ 5 h 227"/>
                  <a:gd name="T22" fmla="*/ 43 w 767"/>
                  <a:gd name="T23" fmla="*/ 5 h 227"/>
                  <a:gd name="T24" fmla="*/ 48 w 767"/>
                  <a:gd name="T25" fmla="*/ 2 h 227"/>
                  <a:gd name="T26" fmla="*/ 43 w 767"/>
                  <a:gd name="T27" fmla="*/ 4 h 227"/>
                  <a:gd name="T28" fmla="*/ 40 w 767"/>
                  <a:gd name="T29" fmla="*/ 4 h 227"/>
                  <a:gd name="T30" fmla="*/ 35 w 767"/>
                  <a:gd name="T31" fmla="*/ 1 h 227"/>
                  <a:gd name="T32" fmla="*/ 35 w 767"/>
                  <a:gd name="T33" fmla="*/ 2 h 227"/>
                  <a:gd name="T34" fmla="*/ 25 w 767"/>
                  <a:gd name="T35" fmla="*/ 8 h 227"/>
                  <a:gd name="T36" fmla="*/ 18 w 767"/>
                  <a:gd name="T37" fmla="*/ 3 h 227"/>
                  <a:gd name="T38" fmla="*/ 2 w 767"/>
                  <a:gd name="T39" fmla="*/ 0 h 227"/>
                  <a:gd name="T40" fmla="*/ 0 w 767"/>
                  <a:gd name="T41" fmla="*/ 1 h 2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67" h="227">
                    <a:moveTo>
                      <a:pt x="0" y="14"/>
                    </a:moveTo>
                    <a:lnTo>
                      <a:pt x="124" y="107"/>
                    </a:lnTo>
                    <a:lnTo>
                      <a:pt x="255" y="149"/>
                    </a:lnTo>
                    <a:lnTo>
                      <a:pt x="374" y="227"/>
                    </a:lnTo>
                    <a:lnTo>
                      <a:pt x="476" y="149"/>
                    </a:lnTo>
                    <a:lnTo>
                      <a:pt x="579" y="191"/>
                    </a:lnTo>
                    <a:lnTo>
                      <a:pt x="542" y="149"/>
                    </a:lnTo>
                    <a:lnTo>
                      <a:pt x="584" y="149"/>
                    </a:lnTo>
                    <a:lnTo>
                      <a:pt x="567" y="120"/>
                    </a:lnTo>
                    <a:lnTo>
                      <a:pt x="654" y="133"/>
                    </a:lnTo>
                    <a:lnTo>
                      <a:pt x="627" y="78"/>
                    </a:lnTo>
                    <a:lnTo>
                      <a:pt x="677" y="78"/>
                    </a:lnTo>
                    <a:lnTo>
                      <a:pt x="767" y="21"/>
                    </a:lnTo>
                    <a:lnTo>
                      <a:pt x="677" y="50"/>
                    </a:lnTo>
                    <a:lnTo>
                      <a:pt x="634" y="50"/>
                    </a:lnTo>
                    <a:lnTo>
                      <a:pt x="546" y="14"/>
                    </a:lnTo>
                    <a:lnTo>
                      <a:pt x="546" y="27"/>
                    </a:lnTo>
                    <a:lnTo>
                      <a:pt x="395" y="113"/>
                    </a:lnTo>
                    <a:lnTo>
                      <a:pt x="278" y="42"/>
                    </a:lnTo>
                    <a:lnTo>
                      <a:pt x="2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6" name="Freeform 231"/>
              <p:cNvSpPr>
                <a:spLocks/>
              </p:cNvSpPr>
              <p:nvPr/>
            </p:nvSpPr>
            <p:spPr bwMode="auto">
              <a:xfrm>
                <a:off x="1647" y="2000"/>
                <a:ext cx="425" cy="413"/>
              </a:xfrm>
              <a:custGeom>
                <a:avLst/>
                <a:gdLst>
                  <a:gd name="T0" fmla="*/ 24 w 848"/>
                  <a:gd name="T1" fmla="*/ 14 h 825"/>
                  <a:gd name="T2" fmla="*/ 17 w 848"/>
                  <a:gd name="T3" fmla="*/ 10 h 825"/>
                  <a:gd name="T4" fmla="*/ 8 w 848"/>
                  <a:gd name="T5" fmla="*/ 7 h 825"/>
                  <a:gd name="T6" fmla="*/ 9 w 848"/>
                  <a:gd name="T7" fmla="*/ 13 h 825"/>
                  <a:gd name="T8" fmla="*/ 6 w 848"/>
                  <a:gd name="T9" fmla="*/ 45 h 825"/>
                  <a:gd name="T10" fmla="*/ 0 w 848"/>
                  <a:gd name="T11" fmla="*/ 49 h 825"/>
                  <a:gd name="T12" fmla="*/ 0 w 848"/>
                  <a:gd name="T13" fmla="*/ 52 h 825"/>
                  <a:gd name="T14" fmla="*/ 32 w 848"/>
                  <a:gd name="T15" fmla="*/ 52 h 825"/>
                  <a:gd name="T16" fmla="*/ 32 w 848"/>
                  <a:gd name="T17" fmla="*/ 44 h 825"/>
                  <a:gd name="T18" fmla="*/ 36 w 848"/>
                  <a:gd name="T19" fmla="*/ 37 h 825"/>
                  <a:gd name="T20" fmla="*/ 40 w 848"/>
                  <a:gd name="T21" fmla="*/ 35 h 825"/>
                  <a:gd name="T22" fmla="*/ 43 w 848"/>
                  <a:gd name="T23" fmla="*/ 31 h 825"/>
                  <a:gd name="T24" fmla="*/ 50 w 848"/>
                  <a:gd name="T25" fmla="*/ 34 h 825"/>
                  <a:gd name="T26" fmla="*/ 50 w 848"/>
                  <a:gd name="T27" fmla="*/ 43 h 825"/>
                  <a:gd name="T28" fmla="*/ 52 w 848"/>
                  <a:gd name="T29" fmla="*/ 42 h 825"/>
                  <a:gd name="T30" fmla="*/ 54 w 848"/>
                  <a:gd name="T31" fmla="*/ 48 h 825"/>
                  <a:gd name="T32" fmla="*/ 53 w 848"/>
                  <a:gd name="T33" fmla="*/ 38 h 825"/>
                  <a:gd name="T34" fmla="*/ 53 w 848"/>
                  <a:gd name="T35" fmla="*/ 33 h 825"/>
                  <a:gd name="T36" fmla="*/ 51 w 848"/>
                  <a:gd name="T37" fmla="*/ 19 h 825"/>
                  <a:gd name="T38" fmla="*/ 46 w 848"/>
                  <a:gd name="T39" fmla="*/ 12 h 825"/>
                  <a:gd name="T40" fmla="*/ 44 w 848"/>
                  <a:gd name="T41" fmla="*/ 12 h 825"/>
                  <a:gd name="T42" fmla="*/ 41 w 848"/>
                  <a:gd name="T43" fmla="*/ 8 h 825"/>
                  <a:gd name="T44" fmla="*/ 45 w 848"/>
                  <a:gd name="T45" fmla="*/ 21 h 825"/>
                  <a:gd name="T46" fmla="*/ 40 w 848"/>
                  <a:gd name="T47" fmla="*/ 16 h 825"/>
                  <a:gd name="T48" fmla="*/ 39 w 848"/>
                  <a:gd name="T49" fmla="*/ 25 h 825"/>
                  <a:gd name="T50" fmla="*/ 37 w 848"/>
                  <a:gd name="T51" fmla="*/ 16 h 825"/>
                  <a:gd name="T52" fmla="*/ 37 w 848"/>
                  <a:gd name="T53" fmla="*/ 10 h 825"/>
                  <a:gd name="T54" fmla="*/ 35 w 848"/>
                  <a:gd name="T55" fmla="*/ 7 h 825"/>
                  <a:gd name="T56" fmla="*/ 36 w 848"/>
                  <a:gd name="T57" fmla="*/ 3 h 825"/>
                  <a:gd name="T58" fmla="*/ 30 w 848"/>
                  <a:gd name="T59" fmla="*/ 0 h 825"/>
                  <a:gd name="T60" fmla="*/ 24 w 848"/>
                  <a:gd name="T61" fmla="*/ 5 h 825"/>
                  <a:gd name="T62" fmla="*/ 26 w 848"/>
                  <a:gd name="T63" fmla="*/ 7 h 825"/>
                  <a:gd name="T64" fmla="*/ 26 w 848"/>
                  <a:gd name="T65" fmla="*/ 10 h 825"/>
                  <a:gd name="T66" fmla="*/ 24 w 848"/>
                  <a:gd name="T67" fmla="*/ 14 h 8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48" h="825">
                    <a:moveTo>
                      <a:pt x="377" y="213"/>
                    </a:moveTo>
                    <a:lnTo>
                      <a:pt x="269" y="157"/>
                    </a:lnTo>
                    <a:lnTo>
                      <a:pt x="113" y="112"/>
                    </a:lnTo>
                    <a:lnTo>
                      <a:pt x="140" y="206"/>
                    </a:lnTo>
                    <a:lnTo>
                      <a:pt x="90" y="711"/>
                    </a:lnTo>
                    <a:lnTo>
                      <a:pt x="0" y="782"/>
                    </a:lnTo>
                    <a:lnTo>
                      <a:pt x="0" y="825"/>
                    </a:lnTo>
                    <a:lnTo>
                      <a:pt x="506" y="825"/>
                    </a:lnTo>
                    <a:lnTo>
                      <a:pt x="506" y="696"/>
                    </a:lnTo>
                    <a:lnTo>
                      <a:pt x="566" y="589"/>
                    </a:lnTo>
                    <a:lnTo>
                      <a:pt x="632" y="553"/>
                    </a:lnTo>
                    <a:lnTo>
                      <a:pt x="683" y="484"/>
                    </a:lnTo>
                    <a:lnTo>
                      <a:pt x="795" y="532"/>
                    </a:lnTo>
                    <a:lnTo>
                      <a:pt x="788" y="675"/>
                    </a:lnTo>
                    <a:lnTo>
                      <a:pt x="820" y="669"/>
                    </a:lnTo>
                    <a:lnTo>
                      <a:pt x="848" y="760"/>
                    </a:lnTo>
                    <a:lnTo>
                      <a:pt x="832" y="597"/>
                    </a:lnTo>
                    <a:lnTo>
                      <a:pt x="843" y="518"/>
                    </a:lnTo>
                    <a:lnTo>
                      <a:pt x="800" y="290"/>
                    </a:lnTo>
                    <a:lnTo>
                      <a:pt x="724" y="178"/>
                    </a:lnTo>
                    <a:lnTo>
                      <a:pt x="701" y="185"/>
                    </a:lnTo>
                    <a:lnTo>
                      <a:pt x="651" y="120"/>
                    </a:lnTo>
                    <a:lnTo>
                      <a:pt x="719" y="328"/>
                    </a:lnTo>
                    <a:lnTo>
                      <a:pt x="632" y="255"/>
                    </a:lnTo>
                    <a:lnTo>
                      <a:pt x="609" y="391"/>
                    </a:lnTo>
                    <a:lnTo>
                      <a:pt x="588" y="250"/>
                    </a:lnTo>
                    <a:lnTo>
                      <a:pt x="588" y="149"/>
                    </a:lnTo>
                    <a:lnTo>
                      <a:pt x="556" y="105"/>
                    </a:lnTo>
                    <a:lnTo>
                      <a:pt x="574" y="34"/>
                    </a:lnTo>
                    <a:lnTo>
                      <a:pt x="464" y="0"/>
                    </a:lnTo>
                    <a:lnTo>
                      <a:pt x="372" y="70"/>
                    </a:lnTo>
                    <a:lnTo>
                      <a:pt x="416" y="105"/>
                    </a:lnTo>
                    <a:lnTo>
                      <a:pt x="416" y="149"/>
                    </a:lnTo>
                    <a:lnTo>
                      <a:pt x="377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7" name="Freeform 232"/>
              <p:cNvSpPr>
                <a:spLocks/>
              </p:cNvSpPr>
              <p:nvPr/>
            </p:nvSpPr>
            <p:spPr bwMode="auto">
              <a:xfrm>
                <a:off x="1799" y="2035"/>
                <a:ext cx="34" cy="61"/>
              </a:xfrm>
              <a:custGeom>
                <a:avLst/>
                <a:gdLst>
                  <a:gd name="T0" fmla="*/ 4 w 69"/>
                  <a:gd name="T1" fmla="*/ 0 h 121"/>
                  <a:gd name="T2" fmla="*/ 3 w 69"/>
                  <a:gd name="T3" fmla="*/ 4 h 121"/>
                  <a:gd name="T4" fmla="*/ 0 w 69"/>
                  <a:gd name="T5" fmla="*/ 8 h 121"/>
                  <a:gd name="T6" fmla="*/ 1 w 69"/>
                  <a:gd name="T7" fmla="*/ 8 h 121"/>
                  <a:gd name="T8" fmla="*/ 4 w 69"/>
                  <a:gd name="T9" fmla="*/ 5 h 121"/>
                  <a:gd name="T10" fmla="*/ 4 w 69"/>
                  <a:gd name="T11" fmla="*/ 0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21">
                    <a:moveTo>
                      <a:pt x="69" y="0"/>
                    </a:moveTo>
                    <a:lnTo>
                      <a:pt x="58" y="58"/>
                    </a:lnTo>
                    <a:lnTo>
                      <a:pt x="0" y="121"/>
                    </a:lnTo>
                    <a:lnTo>
                      <a:pt x="31" y="121"/>
                    </a:lnTo>
                    <a:lnTo>
                      <a:pt x="69" y="6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8" name="Freeform 233"/>
              <p:cNvSpPr>
                <a:spLocks/>
              </p:cNvSpPr>
              <p:nvPr/>
            </p:nvSpPr>
            <p:spPr bwMode="auto">
              <a:xfrm>
                <a:off x="1704" y="1979"/>
                <a:ext cx="45" cy="36"/>
              </a:xfrm>
              <a:custGeom>
                <a:avLst/>
                <a:gdLst>
                  <a:gd name="T0" fmla="*/ 0 w 90"/>
                  <a:gd name="T1" fmla="*/ 0 h 71"/>
                  <a:gd name="T2" fmla="*/ 2 w 90"/>
                  <a:gd name="T3" fmla="*/ 0 h 71"/>
                  <a:gd name="T4" fmla="*/ 6 w 90"/>
                  <a:gd name="T5" fmla="*/ 3 h 71"/>
                  <a:gd name="T6" fmla="*/ 6 w 90"/>
                  <a:gd name="T7" fmla="*/ 5 h 71"/>
                  <a:gd name="T8" fmla="*/ 0 w 90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71">
                    <a:moveTo>
                      <a:pt x="0" y="0"/>
                    </a:moveTo>
                    <a:lnTo>
                      <a:pt x="20" y="0"/>
                    </a:lnTo>
                    <a:lnTo>
                      <a:pt x="90" y="42"/>
                    </a:lnTo>
                    <a:lnTo>
                      <a:pt x="9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" name="Freeform 234"/>
              <p:cNvSpPr>
                <a:spLocks/>
              </p:cNvSpPr>
              <p:nvPr/>
            </p:nvSpPr>
            <p:spPr bwMode="auto">
              <a:xfrm>
                <a:off x="907" y="1402"/>
                <a:ext cx="161" cy="292"/>
              </a:xfrm>
              <a:custGeom>
                <a:avLst/>
                <a:gdLst>
                  <a:gd name="T0" fmla="*/ 8 w 322"/>
                  <a:gd name="T1" fmla="*/ 0 h 585"/>
                  <a:gd name="T2" fmla="*/ 11 w 322"/>
                  <a:gd name="T3" fmla="*/ 5 h 585"/>
                  <a:gd name="T4" fmla="*/ 13 w 322"/>
                  <a:gd name="T5" fmla="*/ 15 h 585"/>
                  <a:gd name="T6" fmla="*/ 11 w 322"/>
                  <a:gd name="T7" fmla="*/ 12 h 585"/>
                  <a:gd name="T8" fmla="*/ 8 w 322"/>
                  <a:gd name="T9" fmla="*/ 10 h 585"/>
                  <a:gd name="T10" fmla="*/ 13 w 322"/>
                  <a:gd name="T11" fmla="*/ 16 h 585"/>
                  <a:gd name="T12" fmla="*/ 8 w 322"/>
                  <a:gd name="T13" fmla="*/ 13 h 585"/>
                  <a:gd name="T14" fmla="*/ 2 w 322"/>
                  <a:gd name="T15" fmla="*/ 7 h 585"/>
                  <a:gd name="T16" fmla="*/ 7 w 322"/>
                  <a:gd name="T17" fmla="*/ 13 h 585"/>
                  <a:gd name="T18" fmla="*/ 13 w 322"/>
                  <a:gd name="T19" fmla="*/ 18 h 585"/>
                  <a:gd name="T20" fmla="*/ 9 w 322"/>
                  <a:gd name="T21" fmla="*/ 16 h 585"/>
                  <a:gd name="T22" fmla="*/ 4 w 322"/>
                  <a:gd name="T23" fmla="*/ 12 h 585"/>
                  <a:gd name="T24" fmla="*/ 8 w 322"/>
                  <a:gd name="T25" fmla="*/ 17 h 585"/>
                  <a:gd name="T26" fmla="*/ 12 w 322"/>
                  <a:gd name="T27" fmla="*/ 20 h 585"/>
                  <a:gd name="T28" fmla="*/ 11 w 322"/>
                  <a:gd name="T29" fmla="*/ 20 h 585"/>
                  <a:gd name="T30" fmla="*/ 5 w 322"/>
                  <a:gd name="T31" fmla="*/ 18 h 585"/>
                  <a:gd name="T32" fmla="*/ 0 w 322"/>
                  <a:gd name="T33" fmla="*/ 13 h 585"/>
                  <a:gd name="T34" fmla="*/ 4 w 322"/>
                  <a:gd name="T35" fmla="*/ 18 h 585"/>
                  <a:gd name="T36" fmla="*/ 11 w 322"/>
                  <a:gd name="T37" fmla="*/ 22 h 585"/>
                  <a:gd name="T38" fmla="*/ 2 w 322"/>
                  <a:gd name="T39" fmla="*/ 29 h 585"/>
                  <a:gd name="T40" fmla="*/ 11 w 322"/>
                  <a:gd name="T41" fmla="*/ 23 h 585"/>
                  <a:gd name="T42" fmla="*/ 13 w 322"/>
                  <a:gd name="T43" fmla="*/ 24 h 585"/>
                  <a:gd name="T44" fmla="*/ 11 w 322"/>
                  <a:gd name="T45" fmla="*/ 29 h 585"/>
                  <a:gd name="T46" fmla="*/ 11 w 322"/>
                  <a:gd name="T47" fmla="*/ 34 h 585"/>
                  <a:gd name="T48" fmla="*/ 7 w 322"/>
                  <a:gd name="T49" fmla="*/ 34 h 585"/>
                  <a:gd name="T50" fmla="*/ 3 w 322"/>
                  <a:gd name="T51" fmla="*/ 35 h 585"/>
                  <a:gd name="T52" fmla="*/ 7 w 322"/>
                  <a:gd name="T53" fmla="*/ 34 h 585"/>
                  <a:gd name="T54" fmla="*/ 10 w 322"/>
                  <a:gd name="T55" fmla="*/ 34 h 585"/>
                  <a:gd name="T56" fmla="*/ 16 w 322"/>
                  <a:gd name="T57" fmla="*/ 36 h 585"/>
                  <a:gd name="T58" fmla="*/ 21 w 322"/>
                  <a:gd name="T59" fmla="*/ 36 h 585"/>
                  <a:gd name="T60" fmla="*/ 16 w 322"/>
                  <a:gd name="T61" fmla="*/ 24 h 585"/>
                  <a:gd name="T62" fmla="*/ 15 w 322"/>
                  <a:gd name="T63" fmla="*/ 22 h 585"/>
                  <a:gd name="T64" fmla="*/ 14 w 322"/>
                  <a:gd name="T65" fmla="*/ 20 h 585"/>
                  <a:gd name="T66" fmla="*/ 16 w 322"/>
                  <a:gd name="T67" fmla="*/ 18 h 585"/>
                  <a:gd name="T68" fmla="*/ 14 w 322"/>
                  <a:gd name="T69" fmla="*/ 7 h 585"/>
                  <a:gd name="T70" fmla="*/ 10 w 322"/>
                  <a:gd name="T71" fmla="*/ 1 h 585"/>
                  <a:gd name="T72" fmla="*/ 8 w 322"/>
                  <a:gd name="T73" fmla="*/ 0 h 58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2" h="585">
                    <a:moveTo>
                      <a:pt x="122" y="0"/>
                    </a:moveTo>
                    <a:lnTo>
                      <a:pt x="161" y="82"/>
                    </a:lnTo>
                    <a:lnTo>
                      <a:pt x="202" y="246"/>
                    </a:lnTo>
                    <a:lnTo>
                      <a:pt x="175" y="194"/>
                    </a:lnTo>
                    <a:lnTo>
                      <a:pt x="127" y="174"/>
                    </a:lnTo>
                    <a:lnTo>
                      <a:pt x="202" y="259"/>
                    </a:lnTo>
                    <a:lnTo>
                      <a:pt x="117" y="210"/>
                    </a:lnTo>
                    <a:lnTo>
                      <a:pt x="25" y="114"/>
                    </a:lnTo>
                    <a:lnTo>
                      <a:pt x="99" y="211"/>
                    </a:lnTo>
                    <a:lnTo>
                      <a:pt x="202" y="294"/>
                    </a:lnTo>
                    <a:lnTo>
                      <a:pt x="131" y="268"/>
                    </a:lnTo>
                    <a:lnTo>
                      <a:pt x="50" y="200"/>
                    </a:lnTo>
                    <a:lnTo>
                      <a:pt x="122" y="281"/>
                    </a:lnTo>
                    <a:lnTo>
                      <a:pt x="184" y="320"/>
                    </a:lnTo>
                    <a:lnTo>
                      <a:pt x="163" y="328"/>
                    </a:lnTo>
                    <a:lnTo>
                      <a:pt x="71" y="288"/>
                    </a:lnTo>
                    <a:lnTo>
                      <a:pt x="0" y="210"/>
                    </a:lnTo>
                    <a:lnTo>
                      <a:pt x="57" y="288"/>
                    </a:lnTo>
                    <a:lnTo>
                      <a:pt x="172" y="366"/>
                    </a:lnTo>
                    <a:lnTo>
                      <a:pt x="21" y="473"/>
                    </a:lnTo>
                    <a:lnTo>
                      <a:pt x="172" y="382"/>
                    </a:lnTo>
                    <a:lnTo>
                      <a:pt x="202" y="388"/>
                    </a:lnTo>
                    <a:lnTo>
                      <a:pt x="172" y="468"/>
                    </a:lnTo>
                    <a:lnTo>
                      <a:pt x="172" y="547"/>
                    </a:lnTo>
                    <a:lnTo>
                      <a:pt x="112" y="547"/>
                    </a:lnTo>
                    <a:lnTo>
                      <a:pt x="46" y="565"/>
                    </a:lnTo>
                    <a:lnTo>
                      <a:pt x="106" y="556"/>
                    </a:lnTo>
                    <a:lnTo>
                      <a:pt x="156" y="556"/>
                    </a:lnTo>
                    <a:lnTo>
                      <a:pt x="253" y="585"/>
                    </a:lnTo>
                    <a:lnTo>
                      <a:pt x="322" y="585"/>
                    </a:lnTo>
                    <a:lnTo>
                      <a:pt x="253" y="397"/>
                    </a:lnTo>
                    <a:lnTo>
                      <a:pt x="227" y="366"/>
                    </a:lnTo>
                    <a:lnTo>
                      <a:pt x="221" y="328"/>
                    </a:lnTo>
                    <a:lnTo>
                      <a:pt x="243" y="288"/>
                    </a:lnTo>
                    <a:lnTo>
                      <a:pt x="213" y="119"/>
                    </a:lnTo>
                    <a:lnTo>
                      <a:pt x="152" y="2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" name="Freeform 235"/>
              <p:cNvSpPr>
                <a:spLocks/>
              </p:cNvSpPr>
              <p:nvPr/>
            </p:nvSpPr>
            <p:spPr bwMode="auto">
              <a:xfrm>
                <a:off x="1045" y="1485"/>
                <a:ext cx="50" cy="204"/>
              </a:xfrm>
              <a:custGeom>
                <a:avLst/>
                <a:gdLst>
                  <a:gd name="T0" fmla="*/ 0 w 99"/>
                  <a:gd name="T1" fmla="*/ 1 h 407"/>
                  <a:gd name="T2" fmla="*/ 2 w 99"/>
                  <a:gd name="T3" fmla="*/ 3 h 407"/>
                  <a:gd name="T4" fmla="*/ 7 w 99"/>
                  <a:gd name="T5" fmla="*/ 26 h 407"/>
                  <a:gd name="T6" fmla="*/ 2 w 99"/>
                  <a:gd name="T7" fmla="*/ 0 h 407"/>
                  <a:gd name="T8" fmla="*/ 0 w 99"/>
                  <a:gd name="T9" fmla="*/ 1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407">
                    <a:moveTo>
                      <a:pt x="0" y="5"/>
                    </a:moveTo>
                    <a:lnTo>
                      <a:pt x="22" y="44"/>
                    </a:lnTo>
                    <a:lnTo>
                      <a:pt x="99" y="407"/>
                    </a:lnTo>
                    <a:lnTo>
                      <a:pt x="2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" name="Freeform 236"/>
              <p:cNvSpPr>
                <a:spLocks/>
              </p:cNvSpPr>
              <p:nvPr/>
            </p:nvSpPr>
            <p:spPr bwMode="auto">
              <a:xfrm>
                <a:off x="1056" y="1427"/>
                <a:ext cx="20" cy="34"/>
              </a:xfrm>
              <a:custGeom>
                <a:avLst/>
                <a:gdLst>
                  <a:gd name="T0" fmla="*/ 3 w 40"/>
                  <a:gd name="T1" fmla="*/ 5 h 68"/>
                  <a:gd name="T2" fmla="*/ 1 w 40"/>
                  <a:gd name="T3" fmla="*/ 0 h 68"/>
                  <a:gd name="T4" fmla="*/ 0 w 40"/>
                  <a:gd name="T5" fmla="*/ 3 h 68"/>
                  <a:gd name="T6" fmla="*/ 2 w 40"/>
                  <a:gd name="T7" fmla="*/ 5 h 68"/>
                  <a:gd name="T8" fmla="*/ 3 w 40"/>
                  <a:gd name="T9" fmla="*/ 5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68">
                    <a:moveTo>
                      <a:pt x="40" y="68"/>
                    </a:moveTo>
                    <a:lnTo>
                      <a:pt x="1" y="0"/>
                    </a:lnTo>
                    <a:lnTo>
                      <a:pt x="0" y="34"/>
                    </a:lnTo>
                    <a:lnTo>
                      <a:pt x="31" y="68"/>
                    </a:lnTo>
                    <a:lnTo>
                      <a:pt x="4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" name="Freeform 237"/>
              <p:cNvSpPr>
                <a:spLocks/>
              </p:cNvSpPr>
              <p:nvPr/>
            </p:nvSpPr>
            <p:spPr bwMode="auto">
              <a:xfrm>
                <a:off x="915" y="1335"/>
                <a:ext cx="155" cy="141"/>
              </a:xfrm>
              <a:custGeom>
                <a:avLst/>
                <a:gdLst>
                  <a:gd name="T0" fmla="*/ 0 w 310"/>
                  <a:gd name="T1" fmla="*/ 18 h 282"/>
                  <a:gd name="T2" fmla="*/ 3 w 310"/>
                  <a:gd name="T3" fmla="*/ 8 h 282"/>
                  <a:gd name="T4" fmla="*/ 5 w 310"/>
                  <a:gd name="T5" fmla="*/ 6 h 282"/>
                  <a:gd name="T6" fmla="*/ 15 w 310"/>
                  <a:gd name="T7" fmla="*/ 3 h 282"/>
                  <a:gd name="T8" fmla="*/ 20 w 310"/>
                  <a:gd name="T9" fmla="*/ 0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0" h="282">
                    <a:moveTo>
                      <a:pt x="0" y="282"/>
                    </a:moveTo>
                    <a:lnTo>
                      <a:pt x="34" y="128"/>
                    </a:lnTo>
                    <a:lnTo>
                      <a:pt x="73" y="91"/>
                    </a:lnTo>
                    <a:lnTo>
                      <a:pt x="235" y="45"/>
                    </a:lnTo>
                    <a:lnTo>
                      <a:pt x="3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" name="Freeform 238"/>
              <p:cNvSpPr>
                <a:spLocks/>
              </p:cNvSpPr>
              <p:nvPr/>
            </p:nvSpPr>
            <p:spPr bwMode="auto">
              <a:xfrm>
                <a:off x="1100" y="1356"/>
                <a:ext cx="37" cy="270"/>
              </a:xfrm>
              <a:custGeom>
                <a:avLst/>
                <a:gdLst>
                  <a:gd name="T0" fmla="*/ 0 w 74"/>
                  <a:gd name="T1" fmla="*/ 0 h 540"/>
                  <a:gd name="T2" fmla="*/ 3 w 74"/>
                  <a:gd name="T3" fmla="*/ 9 h 540"/>
                  <a:gd name="T4" fmla="*/ 5 w 74"/>
                  <a:gd name="T5" fmla="*/ 22 h 540"/>
                  <a:gd name="T6" fmla="*/ 5 w 74"/>
                  <a:gd name="T7" fmla="*/ 34 h 540"/>
                  <a:gd name="T8" fmla="*/ 5 w 74"/>
                  <a:gd name="T9" fmla="*/ 21 h 540"/>
                  <a:gd name="T10" fmla="*/ 3 w 74"/>
                  <a:gd name="T11" fmla="*/ 7 h 540"/>
                  <a:gd name="T12" fmla="*/ 3 w 74"/>
                  <a:gd name="T13" fmla="*/ 3 h 540"/>
                  <a:gd name="T14" fmla="*/ 1 w 74"/>
                  <a:gd name="T15" fmla="*/ 1 h 540"/>
                  <a:gd name="T16" fmla="*/ 0 w 74"/>
                  <a:gd name="T17" fmla="*/ 0 h 5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4" h="540">
                    <a:moveTo>
                      <a:pt x="0" y="0"/>
                    </a:moveTo>
                    <a:lnTo>
                      <a:pt x="36" y="135"/>
                    </a:lnTo>
                    <a:lnTo>
                      <a:pt x="66" y="338"/>
                    </a:lnTo>
                    <a:lnTo>
                      <a:pt x="74" y="540"/>
                    </a:lnTo>
                    <a:lnTo>
                      <a:pt x="69" y="323"/>
                    </a:lnTo>
                    <a:lnTo>
                      <a:pt x="37" y="107"/>
                    </a:lnTo>
                    <a:lnTo>
                      <a:pt x="37" y="42"/>
                    </a:lnTo>
                    <a:lnTo>
                      <a:pt x="1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" name="Freeform 239"/>
              <p:cNvSpPr>
                <a:spLocks/>
              </p:cNvSpPr>
              <p:nvPr/>
            </p:nvSpPr>
            <p:spPr bwMode="auto">
              <a:xfrm>
                <a:off x="1127" y="1423"/>
                <a:ext cx="86" cy="272"/>
              </a:xfrm>
              <a:custGeom>
                <a:avLst/>
                <a:gdLst>
                  <a:gd name="T0" fmla="*/ 6 w 174"/>
                  <a:gd name="T1" fmla="*/ 1 h 543"/>
                  <a:gd name="T2" fmla="*/ 3 w 174"/>
                  <a:gd name="T3" fmla="*/ 4 h 543"/>
                  <a:gd name="T4" fmla="*/ 5 w 174"/>
                  <a:gd name="T5" fmla="*/ 8 h 543"/>
                  <a:gd name="T6" fmla="*/ 4 w 174"/>
                  <a:gd name="T7" fmla="*/ 10 h 543"/>
                  <a:gd name="T8" fmla="*/ 1 w 174"/>
                  <a:gd name="T9" fmla="*/ 26 h 543"/>
                  <a:gd name="T10" fmla="*/ 1 w 174"/>
                  <a:gd name="T11" fmla="*/ 30 h 543"/>
                  <a:gd name="T12" fmla="*/ 0 w 174"/>
                  <a:gd name="T13" fmla="*/ 34 h 543"/>
                  <a:gd name="T14" fmla="*/ 2 w 174"/>
                  <a:gd name="T15" fmla="*/ 29 h 543"/>
                  <a:gd name="T16" fmla="*/ 7 w 174"/>
                  <a:gd name="T17" fmla="*/ 27 h 543"/>
                  <a:gd name="T18" fmla="*/ 10 w 174"/>
                  <a:gd name="T19" fmla="*/ 28 h 543"/>
                  <a:gd name="T20" fmla="*/ 7 w 174"/>
                  <a:gd name="T21" fmla="*/ 26 h 543"/>
                  <a:gd name="T22" fmla="*/ 2 w 174"/>
                  <a:gd name="T23" fmla="*/ 28 h 543"/>
                  <a:gd name="T24" fmla="*/ 6 w 174"/>
                  <a:gd name="T25" fmla="*/ 13 h 543"/>
                  <a:gd name="T26" fmla="*/ 7 w 174"/>
                  <a:gd name="T27" fmla="*/ 8 h 543"/>
                  <a:gd name="T28" fmla="*/ 6 w 174"/>
                  <a:gd name="T29" fmla="*/ 7 h 543"/>
                  <a:gd name="T30" fmla="*/ 7 w 174"/>
                  <a:gd name="T31" fmla="*/ 6 h 543"/>
                  <a:gd name="T32" fmla="*/ 5 w 174"/>
                  <a:gd name="T33" fmla="*/ 3 h 543"/>
                  <a:gd name="T34" fmla="*/ 7 w 174"/>
                  <a:gd name="T35" fmla="*/ 0 h 543"/>
                  <a:gd name="T36" fmla="*/ 6 w 174"/>
                  <a:gd name="T37" fmla="*/ 1 h 5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4" h="543">
                    <a:moveTo>
                      <a:pt x="105" y="8"/>
                    </a:moveTo>
                    <a:lnTo>
                      <a:pt x="55" y="60"/>
                    </a:lnTo>
                    <a:lnTo>
                      <a:pt x="91" y="118"/>
                    </a:lnTo>
                    <a:lnTo>
                      <a:pt x="68" y="160"/>
                    </a:lnTo>
                    <a:lnTo>
                      <a:pt x="18" y="409"/>
                    </a:lnTo>
                    <a:lnTo>
                      <a:pt x="21" y="469"/>
                    </a:lnTo>
                    <a:lnTo>
                      <a:pt x="0" y="543"/>
                    </a:lnTo>
                    <a:lnTo>
                      <a:pt x="43" y="456"/>
                    </a:lnTo>
                    <a:lnTo>
                      <a:pt x="115" y="420"/>
                    </a:lnTo>
                    <a:lnTo>
                      <a:pt x="174" y="440"/>
                    </a:lnTo>
                    <a:lnTo>
                      <a:pt x="119" y="414"/>
                    </a:lnTo>
                    <a:lnTo>
                      <a:pt x="43" y="444"/>
                    </a:lnTo>
                    <a:lnTo>
                      <a:pt x="110" y="206"/>
                    </a:lnTo>
                    <a:lnTo>
                      <a:pt x="119" y="123"/>
                    </a:lnTo>
                    <a:lnTo>
                      <a:pt x="103" y="105"/>
                    </a:lnTo>
                    <a:lnTo>
                      <a:pt x="115" y="84"/>
                    </a:lnTo>
                    <a:lnTo>
                      <a:pt x="91" y="42"/>
                    </a:lnTo>
                    <a:lnTo>
                      <a:pt x="128" y="0"/>
                    </a:lnTo>
                    <a:lnTo>
                      <a:pt x="10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" name="Freeform 240"/>
              <p:cNvSpPr>
                <a:spLocks/>
              </p:cNvSpPr>
              <p:nvPr/>
            </p:nvSpPr>
            <p:spPr bwMode="auto">
              <a:xfrm>
                <a:off x="1143" y="1676"/>
                <a:ext cx="23" cy="26"/>
              </a:xfrm>
              <a:custGeom>
                <a:avLst/>
                <a:gdLst>
                  <a:gd name="T0" fmla="*/ 1 w 44"/>
                  <a:gd name="T1" fmla="*/ 4 h 52"/>
                  <a:gd name="T2" fmla="*/ 0 w 44"/>
                  <a:gd name="T3" fmla="*/ 0 h 52"/>
                  <a:gd name="T4" fmla="*/ 3 w 44"/>
                  <a:gd name="T5" fmla="*/ 4 h 52"/>
                  <a:gd name="T6" fmla="*/ 1 w 44"/>
                  <a:gd name="T7" fmla="*/ 4 h 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2">
                    <a:moveTo>
                      <a:pt x="3" y="52"/>
                    </a:moveTo>
                    <a:lnTo>
                      <a:pt x="0" y="0"/>
                    </a:lnTo>
                    <a:lnTo>
                      <a:pt x="44" y="52"/>
                    </a:lnTo>
                    <a:lnTo>
                      <a:pt x="3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" name="Freeform 241"/>
              <p:cNvSpPr>
                <a:spLocks/>
              </p:cNvSpPr>
              <p:nvPr/>
            </p:nvSpPr>
            <p:spPr bwMode="auto">
              <a:xfrm>
                <a:off x="1179" y="1676"/>
                <a:ext cx="52" cy="78"/>
              </a:xfrm>
              <a:custGeom>
                <a:avLst/>
                <a:gdLst>
                  <a:gd name="T0" fmla="*/ 0 w 104"/>
                  <a:gd name="T1" fmla="*/ 5 h 158"/>
                  <a:gd name="T2" fmla="*/ 7 w 104"/>
                  <a:gd name="T3" fmla="*/ 0 h 158"/>
                  <a:gd name="T4" fmla="*/ 6 w 104"/>
                  <a:gd name="T5" fmla="*/ 1 h 158"/>
                  <a:gd name="T6" fmla="*/ 6 w 104"/>
                  <a:gd name="T7" fmla="*/ 2 h 158"/>
                  <a:gd name="T8" fmla="*/ 6 w 104"/>
                  <a:gd name="T9" fmla="*/ 3 h 158"/>
                  <a:gd name="T10" fmla="*/ 6 w 104"/>
                  <a:gd name="T11" fmla="*/ 9 h 158"/>
                  <a:gd name="T12" fmla="*/ 2 w 104"/>
                  <a:gd name="T13" fmla="*/ 9 h 158"/>
                  <a:gd name="T14" fmla="*/ 0 w 104"/>
                  <a:gd name="T15" fmla="*/ 7 h 158"/>
                  <a:gd name="T16" fmla="*/ 0 w 104"/>
                  <a:gd name="T17" fmla="*/ 5 h 1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4" h="158">
                    <a:moveTo>
                      <a:pt x="0" y="83"/>
                    </a:moveTo>
                    <a:lnTo>
                      <a:pt x="104" y="0"/>
                    </a:lnTo>
                    <a:lnTo>
                      <a:pt x="94" y="22"/>
                    </a:lnTo>
                    <a:lnTo>
                      <a:pt x="95" y="38"/>
                    </a:lnTo>
                    <a:lnTo>
                      <a:pt x="81" y="56"/>
                    </a:lnTo>
                    <a:lnTo>
                      <a:pt x="81" y="158"/>
                    </a:lnTo>
                    <a:lnTo>
                      <a:pt x="23" y="158"/>
                    </a:lnTo>
                    <a:lnTo>
                      <a:pt x="0" y="127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" name="Freeform 242"/>
              <p:cNvSpPr>
                <a:spLocks/>
              </p:cNvSpPr>
              <p:nvPr/>
            </p:nvSpPr>
            <p:spPr bwMode="auto">
              <a:xfrm>
                <a:off x="1104" y="1749"/>
                <a:ext cx="86" cy="14"/>
              </a:xfrm>
              <a:custGeom>
                <a:avLst/>
                <a:gdLst>
                  <a:gd name="T0" fmla="*/ 11 w 172"/>
                  <a:gd name="T1" fmla="*/ 0 h 27"/>
                  <a:gd name="T2" fmla="*/ 0 w 172"/>
                  <a:gd name="T3" fmla="*/ 2 h 27"/>
                  <a:gd name="T4" fmla="*/ 7 w 172"/>
                  <a:gd name="T5" fmla="*/ 2 h 27"/>
                  <a:gd name="T6" fmla="*/ 11 w 172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27">
                    <a:moveTo>
                      <a:pt x="172" y="0"/>
                    </a:moveTo>
                    <a:lnTo>
                      <a:pt x="0" y="27"/>
                    </a:lnTo>
                    <a:lnTo>
                      <a:pt x="101" y="27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" name="Freeform 243"/>
              <p:cNvSpPr>
                <a:spLocks/>
              </p:cNvSpPr>
              <p:nvPr/>
            </p:nvSpPr>
            <p:spPr bwMode="auto">
              <a:xfrm>
                <a:off x="1236" y="1412"/>
                <a:ext cx="172" cy="277"/>
              </a:xfrm>
              <a:custGeom>
                <a:avLst/>
                <a:gdLst>
                  <a:gd name="T0" fmla="*/ 12 w 345"/>
                  <a:gd name="T1" fmla="*/ 0 h 553"/>
                  <a:gd name="T2" fmla="*/ 8 w 345"/>
                  <a:gd name="T3" fmla="*/ 17 h 553"/>
                  <a:gd name="T4" fmla="*/ 2 w 345"/>
                  <a:gd name="T5" fmla="*/ 33 h 553"/>
                  <a:gd name="T6" fmla="*/ 0 w 345"/>
                  <a:gd name="T7" fmla="*/ 33 h 553"/>
                  <a:gd name="T8" fmla="*/ 7 w 345"/>
                  <a:gd name="T9" fmla="*/ 35 h 553"/>
                  <a:gd name="T10" fmla="*/ 6 w 345"/>
                  <a:gd name="T11" fmla="*/ 34 h 553"/>
                  <a:gd name="T12" fmla="*/ 7 w 345"/>
                  <a:gd name="T13" fmla="*/ 32 h 553"/>
                  <a:gd name="T14" fmla="*/ 12 w 345"/>
                  <a:gd name="T15" fmla="*/ 31 h 553"/>
                  <a:gd name="T16" fmla="*/ 12 w 345"/>
                  <a:gd name="T17" fmla="*/ 29 h 553"/>
                  <a:gd name="T18" fmla="*/ 19 w 345"/>
                  <a:gd name="T19" fmla="*/ 30 h 553"/>
                  <a:gd name="T20" fmla="*/ 12 w 345"/>
                  <a:gd name="T21" fmla="*/ 27 h 553"/>
                  <a:gd name="T22" fmla="*/ 10 w 345"/>
                  <a:gd name="T23" fmla="*/ 26 h 553"/>
                  <a:gd name="T24" fmla="*/ 21 w 345"/>
                  <a:gd name="T25" fmla="*/ 29 h 553"/>
                  <a:gd name="T26" fmla="*/ 13 w 345"/>
                  <a:gd name="T27" fmla="*/ 25 h 553"/>
                  <a:gd name="T28" fmla="*/ 10 w 345"/>
                  <a:gd name="T29" fmla="*/ 22 h 553"/>
                  <a:gd name="T30" fmla="*/ 17 w 345"/>
                  <a:gd name="T31" fmla="*/ 23 h 553"/>
                  <a:gd name="T32" fmla="*/ 18 w 345"/>
                  <a:gd name="T33" fmla="*/ 22 h 553"/>
                  <a:gd name="T34" fmla="*/ 9 w 345"/>
                  <a:gd name="T35" fmla="*/ 20 h 553"/>
                  <a:gd name="T36" fmla="*/ 15 w 345"/>
                  <a:gd name="T37" fmla="*/ 16 h 553"/>
                  <a:gd name="T38" fmla="*/ 11 w 345"/>
                  <a:gd name="T39" fmla="*/ 18 h 553"/>
                  <a:gd name="T40" fmla="*/ 10 w 345"/>
                  <a:gd name="T41" fmla="*/ 17 h 553"/>
                  <a:gd name="T42" fmla="*/ 15 w 345"/>
                  <a:gd name="T43" fmla="*/ 11 h 553"/>
                  <a:gd name="T44" fmla="*/ 9 w 345"/>
                  <a:gd name="T45" fmla="*/ 17 h 553"/>
                  <a:gd name="T46" fmla="*/ 12 w 345"/>
                  <a:gd name="T47" fmla="*/ 0 h 5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45" h="553">
                    <a:moveTo>
                      <a:pt x="198" y="0"/>
                    </a:moveTo>
                    <a:lnTo>
                      <a:pt x="133" y="271"/>
                    </a:lnTo>
                    <a:lnTo>
                      <a:pt x="46" y="518"/>
                    </a:lnTo>
                    <a:lnTo>
                      <a:pt x="0" y="516"/>
                    </a:lnTo>
                    <a:lnTo>
                      <a:pt x="126" y="553"/>
                    </a:lnTo>
                    <a:lnTo>
                      <a:pt x="110" y="539"/>
                    </a:lnTo>
                    <a:lnTo>
                      <a:pt x="122" y="503"/>
                    </a:lnTo>
                    <a:lnTo>
                      <a:pt x="204" y="482"/>
                    </a:lnTo>
                    <a:lnTo>
                      <a:pt x="204" y="463"/>
                    </a:lnTo>
                    <a:lnTo>
                      <a:pt x="306" y="479"/>
                    </a:lnTo>
                    <a:lnTo>
                      <a:pt x="195" y="425"/>
                    </a:lnTo>
                    <a:lnTo>
                      <a:pt x="175" y="402"/>
                    </a:lnTo>
                    <a:lnTo>
                      <a:pt x="345" y="454"/>
                    </a:lnTo>
                    <a:lnTo>
                      <a:pt x="211" y="399"/>
                    </a:lnTo>
                    <a:lnTo>
                      <a:pt x="172" y="346"/>
                    </a:lnTo>
                    <a:lnTo>
                      <a:pt x="285" y="362"/>
                    </a:lnTo>
                    <a:lnTo>
                      <a:pt x="301" y="349"/>
                    </a:lnTo>
                    <a:lnTo>
                      <a:pt x="156" y="305"/>
                    </a:lnTo>
                    <a:lnTo>
                      <a:pt x="252" y="245"/>
                    </a:lnTo>
                    <a:lnTo>
                      <a:pt x="184" y="274"/>
                    </a:lnTo>
                    <a:lnTo>
                      <a:pt x="168" y="261"/>
                    </a:lnTo>
                    <a:lnTo>
                      <a:pt x="241" y="167"/>
                    </a:lnTo>
                    <a:lnTo>
                      <a:pt x="152" y="261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" name="Freeform 244"/>
              <p:cNvSpPr>
                <a:spLocks/>
              </p:cNvSpPr>
              <p:nvPr/>
            </p:nvSpPr>
            <p:spPr bwMode="auto">
              <a:xfrm>
                <a:off x="1186" y="1429"/>
                <a:ext cx="22" cy="32"/>
              </a:xfrm>
              <a:custGeom>
                <a:avLst/>
                <a:gdLst>
                  <a:gd name="T0" fmla="*/ 0 w 44"/>
                  <a:gd name="T1" fmla="*/ 0 h 65"/>
                  <a:gd name="T2" fmla="*/ 3 w 44"/>
                  <a:gd name="T3" fmla="*/ 3 h 65"/>
                  <a:gd name="T4" fmla="*/ 1 w 44"/>
                  <a:gd name="T5" fmla="*/ 4 h 65"/>
                  <a:gd name="T6" fmla="*/ 0 w 44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65">
                    <a:moveTo>
                      <a:pt x="0" y="0"/>
                    </a:moveTo>
                    <a:lnTo>
                      <a:pt x="44" y="52"/>
                    </a:lnTo>
                    <a:lnTo>
                      <a:pt x="16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" name="Freeform 245"/>
              <p:cNvSpPr>
                <a:spLocks/>
              </p:cNvSpPr>
              <p:nvPr/>
            </p:nvSpPr>
            <p:spPr bwMode="auto">
              <a:xfrm>
                <a:off x="1153" y="1443"/>
                <a:ext cx="67" cy="203"/>
              </a:xfrm>
              <a:custGeom>
                <a:avLst/>
                <a:gdLst>
                  <a:gd name="T0" fmla="*/ 6 w 133"/>
                  <a:gd name="T1" fmla="*/ 4 h 405"/>
                  <a:gd name="T2" fmla="*/ 7 w 133"/>
                  <a:gd name="T3" fmla="*/ 7 h 405"/>
                  <a:gd name="T4" fmla="*/ 9 w 133"/>
                  <a:gd name="T5" fmla="*/ 0 h 405"/>
                  <a:gd name="T6" fmla="*/ 5 w 133"/>
                  <a:gd name="T7" fmla="*/ 18 h 405"/>
                  <a:gd name="T8" fmla="*/ 2 w 133"/>
                  <a:gd name="T9" fmla="*/ 26 h 405"/>
                  <a:gd name="T10" fmla="*/ 0 w 133"/>
                  <a:gd name="T11" fmla="*/ 26 h 405"/>
                  <a:gd name="T12" fmla="*/ 5 w 133"/>
                  <a:gd name="T13" fmla="*/ 14 h 405"/>
                  <a:gd name="T14" fmla="*/ 6 w 133"/>
                  <a:gd name="T15" fmla="*/ 8 h 405"/>
                  <a:gd name="T16" fmla="*/ 6 w 133"/>
                  <a:gd name="T17" fmla="*/ 4 h 4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3" h="405">
                    <a:moveTo>
                      <a:pt x="82" y="60"/>
                    </a:moveTo>
                    <a:lnTo>
                      <a:pt x="103" y="107"/>
                    </a:lnTo>
                    <a:lnTo>
                      <a:pt x="133" y="0"/>
                    </a:lnTo>
                    <a:lnTo>
                      <a:pt x="69" y="280"/>
                    </a:lnTo>
                    <a:lnTo>
                      <a:pt x="18" y="401"/>
                    </a:lnTo>
                    <a:lnTo>
                      <a:pt x="0" y="405"/>
                    </a:lnTo>
                    <a:lnTo>
                      <a:pt x="75" y="215"/>
                    </a:lnTo>
                    <a:lnTo>
                      <a:pt x="96" y="128"/>
                    </a:lnTo>
                    <a:lnTo>
                      <a:pt x="82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" name="Freeform 246"/>
              <p:cNvSpPr>
                <a:spLocks/>
              </p:cNvSpPr>
              <p:nvPr/>
            </p:nvSpPr>
            <p:spPr bwMode="auto">
              <a:xfrm>
                <a:off x="1266" y="1415"/>
                <a:ext cx="22" cy="40"/>
              </a:xfrm>
              <a:custGeom>
                <a:avLst/>
                <a:gdLst>
                  <a:gd name="T0" fmla="*/ 2 w 45"/>
                  <a:gd name="T1" fmla="*/ 0 h 80"/>
                  <a:gd name="T2" fmla="*/ 0 w 45"/>
                  <a:gd name="T3" fmla="*/ 5 h 80"/>
                  <a:gd name="T4" fmla="*/ 1 w 45"/>
                  <a:gd name="T5" fmla="*/ 5 h 80"/>
                  <a:gd name="T6" fmla="*/ 2 w 45"/>
                  <a:gd name="T7" fmla="*/ 1 h 80"/>
                  <a:gd name="T8" fmla="*/ 2 w 4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80">
                    <a:moveTo>
                      <a:pt x="32" y="0"/>
                    </a:moveTo>
                    <a:lnTo>
                      <a:pt x="0" y="80"/>
                    </a:lnTo>
                    <a:lnTo>
                      <a:pt x="20" y="80"/>
                    </a:lnTo>
                    <a:lnTo>
                      <a:pt x="45" y="1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" name="Freeform 247"/>
              <p:cNvSpPr>
                <a:spLocks/>
              </p:cNvSpPr>
              <p:nvPr/>
            </p:nvSpPr>
            <p:spPr bwMode="auto">
              <a:xfrm>
                <a:off x="1208" y="1489"/>
                <a:ext cx="62" cy="184"/>
              </a:xfrm>
              <a:custGeom>
                <a:avLst/>
                <a:gdLst>
                  <a:gd name="T0" fmla="*/ 8 w 124"/>
                  <a:gd name="T1" fmla="*/ 0 h 369"/>
                  <a:gd name="T2" fmla="*/ 0 w 124"/>
                  <a:gd name="T3" fmla="*/ 19 h 369"/>
                  <a:gd name="T4" fmla="*/ 1 w 124"/>
                  <a:gd name="T5" fmla="*/ 19 h 369"/>
                  <a:gd name="T6" fmla="*/ 3 w 124"/>
                  <a:gd name="T7" fmla="*/ 23 h 369"/>
                  <a:gd name="T8" fmla="*/ 1 w 124"/>
                  <a:gd name="T9" fmla="*/ 18 h 369"/>
                  <a:gd name="T10" fmla="*/ 8 w 124"/>
                  <a:gd name="T11" fmla="*/ 0 h 3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4" h="369">
                    <a:moveTo>
                      <a:pt x="124" y="0"/>
                    </a:moveTo>
                    <a:lnTo>
                      <a:pt x="0" y="305"/>
                    </a:lnTo>
                    <a:lnTo>
                      <a:pt x="11" y="309"/>
                    </a:lnTo>
                    <a:lnTo>
                      <a:pt x="36" y="369"/>
                    </a:lnTo>
                    <a:lnTo>
                      <a:pt x="14" y="30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" name="Freeform 248"/>
              <p:cNvSpPr>
                <a:spLocks/>
              </p:cNvSpPr>
              <p:nvPr/>
            </p:nvSpPr>
            <p:spPr bwMode="auto">
              <a:xfrm>
                <a:off x="1329" y="1647"/>
                <a:ext cx="136" cy="99"/>
              </a:xfrm>
              <a:custGeom>
                <a:avLst/>
                <a:gdLst>
                  <a:gd name="T0" fmla="*/ 15 w 271"/>
                  <a:gd name="T1" fmla="*/ 2 h 196"/>
                  <a:gd name="T2" fmla="*/ 14 w 271"/>
                  <a:gd name="T3" fmla="*/ 5 h 196"/>
                  <a:gd name="T4" fmla="*/ 12 w 271"/>
                  <a:gd name="T5" fmla="*/ 0 h 196"/>
                  <a:gd name="T6" fmla="*/ 13 w 271"/>
                  <a:gd name="T7" fmla="*/ 5 h 196"/>
                  <a:gd name="T8" fmla="*/ 12 w 271"/>
                  <a:gd name="T9" fmla="*/ 6 h 196"/>
                  <a:gd name="T10" fmla="*/ 5 w 271"/>
                  <a:gd name="T11" fmla="*/ 3 h 196"/>
                  <a:gd name="T12" fmla="*/ 8 w 271"/>
                  <a:gd name="T13" fmla="*/ 5 h 196"/>
                  <a:gd name="T14" fmla="*/ 10 w 271"/>
                  <a:gd name="T15" fmla="*/ 8 h 196"/>
                  <a:gd name="T16" fmla="*/ 9 w 271"/>
                  <a:gd name="T17" fmla="*/ 8 h 196"/>
                  <a:gd name="T18" fmla="*/ 0 w 271"/>
                  <a:gd name="T19" fmla="*/ 6 h 196"/>
                  <a:gd name="T20" fmla="*/ 3 w 271"/>
                  <a:gd name="T21" fmla="*/ 7 h 196"/>
                  <a:gd name="T22" fmla="*/ 3 w 271"/>
                  <a:gd name="T23" fmla="*/ 9 h 196"/>
                  <a:gd name="T24" fmla="*/ 1 w 271"/>
                  <a:gd name="T25" fmla="*/ 12 h 196"/>
                  <a:gd name="T26" fmla="*/ 6 w 271"/>
                  <a:gd name="T27" fmla="*/ 13 h 196"/>
                  <a:gd name="T28" fmla="*/ 14 w 271"/>
                  <a:gd name="T29" fmla="*/ 12 h 196"/>
                  <a:gd name="T30" fmla="*/ 17 w 271"/>
                  <a:gd name="T31" fmla="*/ 5 h 196"/>
                  <a:gd name="T32" fmla="*/ 15 w 271"/>
                  <a:gd name="T33" fmla="*/ 2 h 1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1" h="196">
                    <a:moveTo>
                      <a:pt x="232" y="26"/>
                    </a:moveTo>
                    <a:lnTo>
                      <a:pt x="214" y="71"/>
                    </a:lnTo>
                    <a:lnTo>
                      <a:pt x="188" y="0"/>
                    </a:lnTo>
                    <a:lnTo>
                      <a:pt x="195" y="74"/>
                    </a:lnTo>
                    <a:lnTo>
                      <a:pt x="184" y="89"/>
                    </a:lnTo>
                    <a:lnTo>
                      <a:pt x="72" y="42"/>
                    </a:lnTo>
                    <a:lnTo>
                      <a:pt x="127" y="74"/>
                    </a:lnTo>
                    <a:lnTo>
                      <a:pt x="150" y="112"/>
                    </a:lnTo>
                    <a:lnTo>
                      <a:pt x="131" y="123"/>
                    </a:lnTo>
                    <a:lnTo>
                      <a:pt x="0" y="82"/>
                    </a:lnTo>
                    <a:lnTo>
                      <a:pt x="42" y="108"/>
                    </a:lnTo>
                    <a:lnTo>
                      <a:pt x="48" y="139"/>
                    </a:lnTo>
                    <a:lnTo>
                      <a:pt x="10" y="177"/>
                    </a:lnTo>
                    <a:lnTo>
                      <a:pt x="85" y="196"/>
                    </a:lnTo>
                    <a:lnTo>
                      <a:pt x="221" y="190"/>
                    </a:lnTo>
                    <a:lnTo>
                      <a:pt x="271" y="74"/>
                    </a:lnTo>
                    <a:lnTo>
                      <a:pt x="232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" name="Freeform 249"/>
              <p:cNvSpPr>
                <a:spLocks/>
              </p:cNvSpPr>
              <p:nvPr/>
            </p:nvSpPr>
            <p:spPr bwMode="auto">
              <a:xfrm>
                <a:off x="1260" y="1694"/>
                <a:ext cx="40" cy="43"/>
              </a:xfrm>
              <a:custGeom>
                <a:avLst/>
                <a:gdLst>
                  <a:gd name="T0" fmla="*/ 0 w 79"/>
                  <a:gd name="T1" fmla="*/ 0 h 86"/>
                  <a:gd name="T2" fmla="*/ 4 w 79"/>
                  <a:gd name="T3" fmla="*/ 2 h 86"/>
                  <a:gd name="T4" fmla="*/ 5 w 79"/>
                  <a:gd name="T5" fmla="*/ 5 h 86"/>
                  <a:gd name="T6" fmla="*/ 5 w 79"/>
                  <a:gd name="T7" fmla="*/ 6 h 86"/>
                  <a:gd name="T8" fmla="*/ 4 w 79"/>
                  <a:gd name="T9" fmla="*/ 2 h 86"/>
                  <a:gd name="T10" fmla="*/ 0 w 79"/>
                  <a:gd name="T11" fmla="*/ 0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86">
                    <a:moveTo>
                      <a:pt x="0" y="0"/>
                    </a:moveTo>
                    <a:lnTo>
                      <a:pt x="60" y="27"/>
                    </a:lnTo>
                    <a:lnTo>
                      <a:pt x="79" y="75"/>
                    </a:lnTo>
                    <a:lnTo>
                      <a:pt x="74" y="86"/>
                    </a:lnTo>
                    <a:lnTo>
                      <a:pt x="55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" name="Freeform 250"/>
              <p:cNvSpPr>
                <a:spLocks/>
              </p:cNvSpPr>
              <p:nvPr/>
            </p:nvSpPr>
            <p:spPr bwMode="auto">
              <a:xfrm>
                <a:off x="1256" y="1715"/>
                <a:ext cx="28" cy="13"/>
              </a:xfrm>
              <a:custGeom>
                <a:avLst/>
                <a:gdLst>
                  <a:gd name="T0" fmla="*/ 0 w 56"/>
                  <a:gd name="T1" fmla="*/ 0 h 26"/>
                  <a:gd name="T2" fmla="*/ 4 w 56"/>
                  <a:gd name="T3" fmla="*/ 2 h 26"/>
                  <a:gd name="T4" fmla="*/ 1 w 56"/>
                  <a:gd name="T5" fmla="*/ 2 h 26"/>
                  <a:gd name="T6" fmla="*/ 0 w 5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26">
                    <a:moveTo>
                      <a:pt x="0" y="0"/>
                    </a:moveTo>
                    <a:lnTo>
                      <a:pt x="56" y="26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" name="Freeform 251"/>
              <p:cNvSpPr>
                <a:spLocks/>
              </p:cNvSpPr>
              <p:nvPr/>
            </p:nvSpPr>
            <p:spPr bwMode="auto">
              <a:xfrm>
                <a:off x="1249" y="1741"/>
                <a:ext cx="23" cy="6"/>
              </a:xfrm>
              <a:custGeom>
                <a:avLst/>
                <a:gdLst>
                  <a:gd name="T0" fmla="*/ 0 w 46"/>
                  <a:gd name="T1" fmla="*/ 0 h 11"/>
                  <a:gd name="T2" fmla="*/ 3 w 46"/>
                  <a:gd name="T3" fmla="*/ 1 h 11"/>
                  <a:gd name="T4" fmla="*/ 2 w 46"/>
                  <a:gd name="T5" fmla="*/ 1 h 11"/>
                  <a:gd name="T6" fmla="*/ 0 w 46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1">
                    <a:moveTo>
                      <a:pt x="0" y="0"/>
                    </a:moveTo>
                    <a:lnTo>
                      <a:pt x="46" y="11"/>
                    </a:lnTo>
                    <a:lnTo>
                      <a:pt x="17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" name="Freeform 252"/>
              <p:cNvSpPr>
                <a:spLocks/>
              </p:cNvSpPr>
              <p:nvPr/>
            </p:nvSpPr>
            <p:spPr bwMode="auto">
              <a:xfrm>
                <a:off x="1298" y="1690"/>
                <a:ext cx="12" cy="47"/>
              </a:xfrm>
              <a:custGeom>
                <a:avLst/>
                <a:gdLst>
                  <a:gd name="T0" fmla="*/ 0 w 23"/>
                  <a:gd name="T1" fmla="*/ 0 h 94"/>
                  <a:gd name="T2" fmla="*/ 2 w 23"/>
                  <a:gd name="T3" fmla="*/ 5 h 94"/>
                  <a:gd name="T4" fmla="*/ 2 w 23"/>
                  <a:gd name="T5" fmla="*/ 6 h 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94">
                    <a:moveTo>
                      <a:pt x="0" y="0"/>
                    </a:moveTo>
                    <a:lnTo>
                      <a:pt x="23" y="68"/>
                    </a:lnTo>
                    <a:lnTo>
                      <a:pt x="23" y="9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" name="Freeform 253"/>
              <p:cNvSpPr>
                <a:spLocks/>
              </p:cNvSpPr>
              <p:nvPr/>
            </p:nvSpPr>
            <p:spPr bwMode="auto">
              <a:xfrm>
                <a:off x="1303" y="1702"/>
                <a:ext cx="18" cy="22"/>
              </a:xfrm>
              <a:custGeom>
                <a:avLst/>
                <a:gdLst>
                  <a:gd name="T0" fmla="*/ 0 w 37"/>
                  <a:gd name="T1" fmla="*/ 0 h 46"/>
                  <a:gd name="T2" fmla="*/ 2 w 37"/>
                  <a:gd name="T3" fmla="*/ 0 h 46"/>
                  <a:gd name="T4" fmla="*/ 2 w 37"/>
                  <a:gd name="T5" fmla="*/ 0 h 46"/>
                  <a:gd name="T6" fmla="*/ 0 w 37"/>
                  <a:gd name="T7" fmla="*/ 2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46">
                    <a:moveTo>
                      <a:pt x="0" y="0"/>
                    </a:moveTo>
                    <a:lnTo>
                      <a:pt x="37" y="0"/>
                    </a:lnTo>
                    <a:lnTo>
                      <a:pt x="37" y="15"/>
                    </a:lnTo>
                    <a:lnTo>
                      <a:pt x="14" y="4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" name="Freeform 254"/>
              <p:cNvSpPr>
                <a:spLocks/>
              </p:cNvSpPr>
              <p:nvPr/>
            </p:nvSpPr>
            <p:spPr bwMode="auto">
              <a:xfrm>
                <a:off x="1279" y="1358"/>
                <a:ext cx="94" cy="122"/>
              </a:xfrm>
              <a:custGeom>
                <a:avLst/>
                <a:gdLst>
                  <a:gd name="T0" fmla="*/ 0 w 188"/>
                  <a:gd name="T1" fmla="*/ 0 h 245"/>
                  <a:gd name="T2" fmla="*/ 5 w 188"/>
                  <a:gd name="T3" fmla="*/ 2 h 245"/>
                  <a:gd name="T4" fmla="*/ 9 w 188"/>
                  <a:gd name="T5" fmla="*/ 3 h 245"/>
                  <a:gd name="T6" fmla="*/ 12 w 188"/>
                  <a:gd name="T7" fmla="*/ 15 h 2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8" h="245">
                    <a:moveTo>
                      <a:pt x="0" y="0"/>
                    </a:moveTo>
                    <a:lnTo>
                      <a:pt x="74" y="34"/>
                    </a:lnTo>
                    <a:lnTo>
                      <a:pt x="131" y="52"/>
                    </a:lnTo>
                    <a:lnTo>
                      <a:pt x="188" y="24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" name="Freeform 255"/>
              <p:cNvSpPr>
                <a:spLocks/>
              </p:cNvSpPr>
              <p:nvPr/>
            </p:nvSpPr>
            <p:spPr bwMode="auto">
              <a:xfrm>
                <a:off x="499" y="1712"/>
                <a:ext cx="807" cy="701"/>
              </a:xfrm>
              <a:custGeom>
                <a:avLst/>
                <a:gdLst>
                  <a:gd name="T0" fmla="*/ 46 w 1616"/>
                  <a:gd name="T1" fmla="*/ 0 h 1401"/>
                  <a:gd name="T2" fmla="*/ 4 w 1616"/>
                  <a:gd name="T3" fmla="*/ 15 h 1401"/>
                  <a:gd name="T4" fmla="*/ 1 w 1616"/>
                  <a:gd name="T5" fmla="*/ 17 h 1401"/>
                  <a:gd name="T6" fmla="*/ 0 w 1616"/>
                  <a:gd name="T7" fmla="*/ 20 h 1401"/>
                  <a:gd name="T8" fmla="*/ 0 w 1616"/>
                  <a:gd name="T9" fmla="*/ 24 h 1401"/>
                  <a:gd name="T10" fmla="*/ 0 w 1616"/>
                  <a:gd name="T11" fmla="*/ 28 h 1401"/>
                  <a:gd name="T12" fmla="*/ 2 w 1616"/>
                  <a:gd name="T13" fmla="*/ 32 h 1401"/>
                  <a:gd name="T14" fmla="*/ 5 w 1616"/>
                  <a:gd name="T15" fmla="*/ 34 h 1401"/>
                  <a:gd name="T16" fmla="*/ 83 w 1616"/>
                  <a:gd name="T17" fmla="*/ 88 h 1401"/>
                  <a:gd name="T18" fmla="*/ 100 w 1616"/>
                  <a:gd name="T19" fmla="*/ 88 h 1401"/>
                  <a:gd name="T20" fmla="*/ 6 w 1616"/>
                  <a:gd name="T21" fmla="*/ 29 h 1401"/>
                  <a:gd name="T22" fmla="*/ 4 w 1616"/>
                  <a:gd name="T23" fmla="*/ 26 h 1401"/>
                  <a:gd name="T24" fmla="*/ 3 w 1616"/>
                  <a:gd name="T25" fmla="*/ 23 h 1401"/>
                  <a:gd name="T26" fmla="*/ 3 w 1616"/>
                  <a:gd name="T27" fmla="*/ 20 h 1401"/>
                  <a:gd name="T28" fmla="*/ 4 w 1616"/>
                  <a:gd name="T29" fmla="*/ 17 h 1401"/>
                  <a:gd name="T30" fmla="*/ 6 w 1616"/>
                  <a:gd name="T31" fmla="*/ 16 h 1401"/>
                  <a:gd name="T32" fmla="*/ 47 w 1616"/>
                  <a:gd name="T33" fmla="*/ 1 h 1401"/>
                  <a:gd name="T34" fmla="*/ 46 w 1616"/>
                  <a:gd name="T35" fmla="*/ 0 h 1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16" h="1401">
                    <a:moveTo>
                      <a:pt x="744" y="0"/>
                    </a:moveTo>
                    <a:lnTo>
                      <a:pt x="77" y="235"/>
                    </a:lnTo>
                    <a:lnTo>
                      <a:pt x="27" y="272"/>
                    </a:lnTo>
                    <a:lnTo>
                      <a:pt x="4" y="319"/>
                    </a:lnTo>
                    <a:lnTo>
                      <a:pt x="0" y="383"/>
                    </a:lnTo>
                    <a:lnTo>
                      <a:pt x="9" y="446"/>
                    </a:lnTo>
                    <a:lnTo>
                      <a:pt x="43" y="498"/>
                    </a:lnTo>
                    <a:lnTo>
                      <a:pt x="87" y="542"/>
                    </a:lnTo>
                    <a:lnTo>
                      <a:pt x="1343" y="1401"/>
                    </a:lnTo>
                    <a:lnTo>
                      <a:pt x="1616" y="1401"/>
                    </a:lnTo>
                    <a:lnTo>
                      <a:pt x="100" y="457"/>
                    </a:lnTo>
                    <a:lnTo>
                      <a:pt x="68" y="409"/>
                    </a:lnTo>
                    <a:lnTo>
                      <a:pt x="54" y="358"/>
                    </a:lnTo>
                    <a:lnTo>
                      <a:pt x="54" y="319"/>
                    </a:lnTo>
                    <a:lnTo>
                      <a:pt x="71" y="272"/>
                    </a:lnTo>
                    <a:lnTo>
                      <a:pt x="100" y="250"/>
                    </a:lnTo>
                    <a:lnTo>
                      <a:pt x="764" y="6"/>
                    </a:lnTo>
                    <a:lnTo>
                      <a:pt x="7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" name="Freeform 256"/>
              <p:cNvSpPr>
                <a:spLocks/>
              </p:cNvSpPr>
              <p:nvPr/>
            </p:nvSpPr>
            <p:spPr bwMode="auto">
              <a:xfrm>
                <a:off x="787" y="1422"/>
                <a:ext cx="139" cy="316"/>
              </a:xfrm>
              <a:custGeom>
                <a:avLst/>
                <a:gdLst>
                  <a:gd name="T0" fmla="*/ 18 w 278"/>
                  <a:gd name="T1" fmla="*/ 0 h 631"/>
                  <a:gd name="T2" fmla="*/ 7 w 278"/>
                  <a:gd name="T3" fmla="*/ 5 h 631"/>
                  <a:gd name="T4" fmla="*/ 3 w 278"/>
                  <a:gd name="T5" fmla="*/ 8 h 631"/>
                  <a:gd name="T6" fmla="*/ 1 w 278"/>
                  <a:gd name="T7" fmla="*/ 11 h 631"/>
                  <a:gd name="T8" fmla="*/ 0 w 278"/>
                  <a:gd name="T9" fmla="*/ 13 h 631"/>
                  <a:gd name="T10" fmla="*/ 0 w 278"/>
                  <a:gd name="T11" fmla="*/ 18 h 631"/>
                  <a:gd name="T12" fmla="*/ 3 w 278"/>
                  <a:gd name="T13" fmla="*/ 40 h 631"/>
                  <a:gd name="T14" fmla="*/ 5 w 278"/>
                  <a:gd name="T15" fmla="*/ 38 h 631"/>
                  <a:gd name="T16" fmla="*/ 2 w 278"/>
                  <a:gd name="T17" fmla="*/ 20 h 631"/>
                  <a:gd name="T18" fmla="*/ 2 w 278"/>
                  <a:gd name="T19" fmla="*/ 13 h 631"/>
                  <a:gd name="T20" fmla="*/ 4 w 278"/>
                  <a:gd name="T21" fmla="*/ 10 h 631"/>
                  <a:gd name="T22" fmla="*/ 6 w 278"/>
                  <a:gd name="T23" fmla="*/ 7 h 631"/>
                  <a:gd name="T24" fmla="*/ 9 w 278"/>
                  <a:gd name="T25" fmla="*/ 5 h 631"/>
                  <a:gd name="T26" fmla="*/ 18 w 278"/>
                  <a:gd name="T27" fmla="*/ 2 h 631"/>
                  <a:gd name="T28" fmla="*/ 18 w 278"/>
                  <a:gd name="T29" fmla="*/ 0 h 6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8" h="631">
                    <a:moveTo>
                      <a:pt x="278" y="0"/>
                    </a:moveTo>
                    <a:lnTo>
                      <a:pt x="99" y="65"/>
                    </a:lnTo>
                    <a:lnTo>
                      <a:pt x="37" y="120"/>
                    </a:lnTo>
                    <a:lnTo>
                      <a:pt x="12" y="161"/>
                    </a:lnTo>
                    <a:lnTo>
                      <a:pt x="0" y="205"/>
                    </a:lnTo>
                    <a:lnTo>
                      <a:pt x="0" y="276"/>
                    </a:lnTo>
                    <a:lnTo>
                      <a:pt x="43" y="631"/>
                    </a:lnTo>
                    <a:lnTo>
                      <a:pt x="71" y="606"/>
                    </a:lnTo>
                    <a:lnTo>
                      <a:pt x="28" y="313"/>
                    </a:lnTo>
                    <a:lnTo>
                      <a:pt x="28" y="205"/>
                    </a:lnTo>
                    <a:lnTo>
                      <a:pt x="51" y="146"/>
                    </a:lnTo>
                    <a:lnTo>
                      <a:pt x="90" y="104"/>
                    </a:lnTo>
                    <a:lnTo>
                      <a:pt x="144" y="71"/>
                    </a:lnTo>
                    <a:lnTo>
                      <a:pt x="275" y="28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" name="Freeform 257"/>
              <p:cNvSpPr>
                <a:spLocks/>
              </p:cNvSpPr>
              <p:nvPr/>
            </p:nvSpPr>
            <p:spPr bwMode="auto">
              <a:xfrm>
                <a:off x="753" y="2111"/>
                <a:ext cx="484" cy="302"/>
              </a:xfrm>
              <a:custGeom>
                <a:avLst/>
                <a:gdLst>
                  <a:gd name="T0" fmla="*/ 0 w 969"/>
                  <a:gd name="T1" fmla="*/ 0 h 604"/>
                  <a:gd name="T2" fmla="*/ 0 w 969"/>
                  <a:gd name="T3" fmla="*/ 38 h 604"/>
                  <a:gd name="T4" fmla="*/ 60 w 969"/>
                  <a:gd name="T5" fmla="*/ 38 h 604"/>
                  <a:gd name="T6" fmla="*/ 0 w 969"/>
                  <a:gd name="T7" fmla="*/ 0 h 6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9" h="604">
                    <a:moveTo>
                      <a:pt x="0" y="0"/>
                    </a:moveTo>
                    <a:lnTo>
                      <a:pt x="0" y="604"/>
                    </a:lnTo>
                    <a:lnTo>
                      <a:pt x="969" y="6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" name="Freeform 258"/>
              <p:cNvSpPr>
                <a:spLocks/>
              </p:cNvSpPr>
              <p:nvPr/>
            </p:nvSpPr>
            <p:spPr bwMode="auto">
              <a:xfrm>
                <a:off x="2038" y="1646"/>
                <a:ext cx="326" cy="405"/>
              </a:xfrm>
              <a:custGeom>
                <a:avLst/>
                <a:gdLst>
                  <a:gd name="T0" fmla="*/ 35 w 652"/>
                  <a:gd name="T1" fmla="*/ 0 h 811"/>
                  <a:gd name="T2" fmla="*/ 39 w 652"/>
                  <a:gd name="T3" fmla="*/ 22 h 811"/>
                  <a:gd name="T4" fmla="*/ 39 w 652"/>
                  <a:gd name="T5" fmla="*/ 25 h 811"/>
                  <a:gd name="T6" fmla="*/ 38 w 652"/>
                  <a:gd name="T7" fmla="*/ 28 h 811"/>
                  <a:gd name="T8" fmla="*/ 34 w 652"/>
                  <a:gd name="T9" fmla="*/ 30 h 811"/>
                  <a:gd name="T10" fmla="*/ 36 w 652"/>
                  <a:gd name="T11" fmla="*/ 32 h 811"/>
                  <a:gd name="T12" fmla="*/ 36 w 652"/>
                  <a:gd name="T13" fmla="*/ 34 h 811"/>
                  <a:gd name="T14" fmla="*/ 34 w 652"/>
                  <a:gd name="T15" fmla="*/ 36 h 811"/>
                  <a:gd name="T16" fmla="*/ 31 w 652"/>
                  <a:gd name="T17" fmla="*/ 37 h 811"/>
                  <a:gd name="T18" fmla="*/ 28 w 652"/>
                  <a:gd name="T19" fmla="*/ 37 h 811"/>
                  <a:gd name="T20" fmla="*/ 13 w 652"/>
                  <a:gd name="T21" fmla="*/ 37 h 811"/>
                  <a:gd name="T22" fmla="*/ 9 w 652"/>
                  <a:gd name="T23" fmla="*/ 35 h 811"/>
                  <a:gd name="T24" fmla="*/ 6 w 652"/>
                  <a:gd name="T25" fmla="*/ 35 h 811"/>
                  <a:gd name="T26" fmla="*/ 3 w 652"/>
                  <a:gd name="T27" fmla="*/ 26 h 811"/>
                  <a:gd name="T28" fmla="*/ 3 w 652"/>
                  <a:gd name="T29" fmla="*/ 28 h 811"/>
                  <a:gd name="T30" fmla="*/ 5 w 652"/>
                  <a:gd name="T31" fmla="*/ 37 h 811"/>
                  <a:gd name="T32" fmla="*/ 0 w 652"/>
                  <a:gd name="T33" fmla="*/ 38 h 811"/>
                  <a:gd name="T34" fmla="*/ 3 w 652"/>
                  <a:gd name="T35" fmla="*/ 40 h 811"/>
                  <a:gd name="T36" fmla="*/ 7 w 652"/>
                  <a:gd name="T37" fmla="*/ 40 h 811"/>
                  <a:gd name="T38" fmla="*/ 9 w 652"/>
                  <a:gd name="T39" fmla="*/ 43 h 811"/>
                  <a:gd name="T40" fmla="*/ 11 w 652"/>
                  <a:gd name="T41" fmla="*/ 41 h 811"/>
                  <a:gd name="T42" fmla="*/ 14 w 652"/>
                  <a:gd name="T43" fmla="*/ 42 h 811"/>
                  <a:gd name="T44" fmla="*/ 12 w 652"/>
                  <a:gd name="T45" fmla="*/ 45 h 811"/>
                  <a:gd name="T46" fmla="*/ 14 w 652"/>
                  <a:gd name="T47" fmla="*/ 45 h 811"/>
                  <a:gd name="T48" fmla="*/ 21 w 652"/>
                  <a:gd name="T49" fmla="*/ 41 h 811"/>
                  <a:gd name="T50" fmla="*/ 31 w 652"/>
                  <a:gd name="T51" fmla="*/ 40 h 811"/>
                  <a:gd name="T52" fmla="*/ 38 w 652"/>
                  <a:gd name="T53" fmla="*/ 45 h 811"/>
                  <a:gd name="T54" fmla="*/ 40 w 652"/>
                  <a:gd name="T55" fmla="*/ 50 h 811"/>
                  <a:gd name="T56" fmla="*/ 40 w 652"/>
                  <a:gd name="T57" fmla="*/ 42 h 811"/>
                  <a:gd name="T58" fmla="*/ 38 w 652"/>
                  <a:gd name="T59" fmla="*/ 38 h 811"/>
                  <a:gd name="T60" fmla="*/ 41 w 652"/>
                  <a:gd name="T61" fmla="*/ 32 h 811"/>
                  <a:gd name="T62" fmla="*/ 41 w 652"/>
                  <a:gd name="T63" fmla="*/ 27 h 811"/>
                  <a:gd name="T64" fmla="*/ 35 w 652"/>
                  <a:gd name="T65" fmla="*/ 0 h 8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52" h="811">
                    <a:moveTo>
                      <a:pt x="559" y="0"/>
                    </a:moveTo>
                    <a:lnTo>
                      <a:pt x="621" y="359"/>
                    </a:lnTo>
                    <a:lnTo>
                      <a:pt x="621" y="400"/>
                    </a:lnTo>
                    <a:lnTo>
                      <a:pt x="602" y="457"/>
                    </a:lnTo>
                    <a:lnTo>
                      <a:pt x="544" y="484"/>
                    </a:lnTo>
                    <a:lnTo>
                      <a:pt x="567" y="525"/>
                    </a:lnTo>
                    <a:lnTo>
                      <a:pt x="567" y="551"/>
                    </a:lnTo>
                    <a:lnTo>
                      <a:pt x="540" y="588"/>
                    </a:lnTo>
                    <a:lnTo>
                      <a:pt x="492" y="603"/>
                    </a:lnTo>
                    <a:lnTo>
                      <a:pt x="439" y="593"/>
                    </a:lnTo>
                    <a:lnTo>
                      <a:pt x="203" y="593"/>
                    </a:lnTo>
                    <a:lnTo>
                      <a:pt x="140" y="573"/>
                    </a:lnTo>
                    <a:lnTo>
                      <a:pt x="85" y="573"/>
                    </a:lnTo>
                    <a:lnTo>
                      <a:pt x="33" y="421"/>
                    </a:lnTo>
                    <a:lnTo>
                      <a:pt x="33" y="453"/>
                    </a:lnTo>
                    <a:lnTo>
                      <a:pt x="72" y="593"/>
                    </a:lnTo>
                    <a:lnTo>
                      <a:pt x="0" y="612"/>
                    </a:lnTo>
                    <a:lnTo>
                      <a:pt x="48" y="645"/>
                    </a:lnTo>
                    <a:lnTo>
                      <a:pt x="111" y="651"/>
                    </a:lnTo>
                    <a:lnTo>
                      <a:pt x="134" y="703"/>
                    </a:lnTo>
                    <a:lnTo>
                      <a:pt x="166" y="671"/>
                    </a:lnTo>
                    <a:lnTo>
                      <a:pt x="211" y="677"/>
                    </a:lnTo>
                    <a:lnTo>
                      <a:pt x="186" y="724"/>
                    </a:lnTo>
                    <a:lnTo>
                      <a:pt x="216" y="724"/>
                    </a:lnTo>
                    <a:lnTo>
                      <a:pt x="324" y="671"/>
                    </a:lnTo>
                    <a:lnTo>
                      <a:pt x="494" y="655"/>
                    </a:lnTo>
                    <a:lnTo>
                      <a:pt x="602" y="729"/>
                    </a:lnTo>
                    <a:lnTo>
                      <a:pt x="630" y="811"/>
                    </a:lnTo>
                    <a:lnTo>
                      <a:pt x="636" y="677"/>
                    </a:lnTo>
                    <a:lnTo>
                      <a:pt x="606" y="609"/>
                    </a:lnTo>
                    <a:lnTo>
                      <a:pt x="652" y="525"/>
                    </a:lnTo>
                    <a:lnTo>
                      <a:pt x="652" y="432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" name="Freeform 259"/>
              <p:cNvSpPr>
                <a:spLocks/>
              </p:cNvSpPr>
              <p:nvPr/>
            </p:nvSpPr>
            <p:spPr bwMode="auto">
              <a:xfrm>
                <a:off x="2159" y="1619"/>
                <a:ext cx="165" cy="247"/>
              </a:xfrm>
              <a:custGeom>
                <a:avLst/>
                <a:gdLst>
                  <a:gd name="T0" fmla="*/ 0 w 330"/>
                  <a:gd name="T1" fmla="*/ 0 h 495"/>
                  <a:gd name="T2" fmla="*/ 4 w 330"/>
                  <a:gd name="T3" fmla="*/ 16 h 495"/>
                  <a:gd name="T4" fmla="*/ 4 w 330"/>
                  <a:gd name="T5" fmla="*/ 18 h 495"/>
                  <a:gd name="T6" fmla="*/ 2 w 330"/>
                  <a:gd name="T7" fmla="*/ 21 h 495"/>
                  <a:gd name="T8" fmla="*/ 3 w 330"/>
                  <a:gd name="T9" fmla="*/ 25 h 495"/>
                  <a:gd name="T10" fmla="*/ 2 w 330"/>
                  <a:gd name="T11" fmla="*/ 27 h 495"/>
                  <a:gd name="T12" fmla="*/ 8 w 330"/>
                  <a:gd name="T13" fmla="*/ 27 h 495"/>
                  <a:gd name="T14" fmla="*/ 11 w 330"/>
                  <a:gd name="T15" fmla="*/ 27 h 495"/>
                  <a:gd name="T16" fmla="*/ 20 w 330"/>
                  <a:gd name="T17" fmla="*/ 30 h 495"/>
                  <a:gd name="T18" fmla="*/ 11 w 330"/>
                  <a:gd name="T19" fmla="*/ 25 h 495"/>
                  <a:gd name="T20" fmla="*/ 8 w 330"/>
                  <a:gd name="T21" fmla="*/ 25 h 495"/>
                  <a:gd name="T22" fmla="*/ 8 w 330"/>
                  <a:gd name="T23" fmla="*/ 18 h 495"/>
                  <a:gd name="T24" fmla="*/ 10 w 330"/>
                  <a:gd name="T25" fmla="*/ 19 h 495"/>
                  <a:gd name="T26" fmla="*/ 11 w 330"/>
                  <a:gd name="T27" fmla="*/ 21 h 495"/>
                  <a:gd name="T28" fmla="*/ 21 w 330"/>
                  <a:gd name="T29" fmla="*/ 24 h 495"/>
                  <a:gd name="T30" fmla="*/ 13 w 330"/>
                  <a:gd name="T31" fmla="*/ 20 h 495"/>
                  <a:gd name="T32" fmla="*/ 11 w 330"/>
                  <a:gd name="T33" fmla="*/ 16 h 495"/>
                  <a:gd name="T34" fmla="*/ 6 w 330"/>
                  <a:gd name="T35" fmla="*/ 13 h 495"/>
                  <a:gd name="T36" fmla="*/ 5 w 330"/>
                  <a:gd name="T37" fmla="*/ 9 h 495"/>
                  <a:gd name="T38" fmla="*/ 8 w 330"/>
                  <a:gd name="T39" fmla="*/ 4 h 495"/>
                  <a:gd name="T40" fmla="*/ 5 w 330"/>
                  <a:gd name="T41" fmla="*/ 4 h 495"/>
                  <a:gd name="T42" fmla="*/ 3 w 330"/>
                  <a:gd name="T43" fmla="*/ 0 h 495"/>
                  <a:gd name="T44" fmla="*/ 0 w 330"/>
                  <a:gd name="T45" fmla="*/ 0 h 4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0" h="495">
                    <a:moveTo>
                      <a:pt x="0" y="0"/>
                    </a:moveTo>
                    <a:lnTo>
                      <a:pt x="59" y="266"/>
                    </a:lnTo>
                    <a:lnTo>
                      <a:pt x="59" y="297"/>
                    </a:lnTo>
                    <a:lnTo>
                      <a:pt x="27" y="344"/>
                    </a:lnTo>
                    <a:lnTo>
                      <a:pt x="47" y="412"/>
                    </a:lnTo>
                    <a:lnTo>
                      <a:pt x="20" y="443"/>
                    </a:lnTo>
                    <a:lnTo>
                      <a:pt x="124" y="443"/>
                    </a:lnTo>
                    <a:lnTo>
                      <a:pt x="174" y="432"/>
                    </a:lnTo>
                    <a:lnTo>
                      <a:pt x="312" y="495"/>
                    </a:lnTo>
                    <a:lnTo>
                      <a:pt x="170" y="412"/>
                    </a:lnTo>
                    <a:lnTo>
                      <a:pt x="124" y="412"/>
                    </a:lnTo>
                    <a:lnTo>
                      <a:pt x="119" y="297"/>
                    </a:lnTo>
                    <a:lnTo>
                      <a:pt x="158" y="308"/>
                    </a:lnTo>
                    <a:lnTo>
                      <a:pt x="170" y="344"/>
                    </a:lnTo>
                    <a:lnTo>
                      <a:pt x="330" y="399"/>
                    </a:lnTo>
                    <a:lnTo>
                      <a:pt x="206" y="329"/>
                    </a:lnTo>
                    <a:lnTo>
                      <a:pt x="163" y="256"/>
                    </a:lnTo>
                    <a:lnTo>
                      <a:pt x="94" y="213"/>
                    </a:lnTo>
                    <a:lnTo>
                      <a:pt x="75" y="151"/>
                    </a:lnTo>
                    <a:lnTo>
                      <a:pt x="124" y="78"/>
                    </a:lnTo>
                    <a:lnTo>
                      <a:pt x="71" y="78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" name="Freeform 260"/>
              <p:cNvSpPr>
                <a:spLocks/>
              </p:cNvSpPr>
              <p:nvPr/>
            </p:nvSpPr>
            <p:spPr bwMode="auto">
              <a:xfrm>
                <a:off x="2214" y="1689"/>
                <a:ext cx="75" cy="22"/>
              </a:xfrm>
              <a:custGeom>
                <a:avLst/>
                <a:gdLst>
                  <a:gd name="T0" fmla="*/ 0 w 151"/>
                  <a:gd name="T1" fmla="*/ 3 h 44"/>
                  <a:gd name="T2" fmla="*/ 9 w 151"/>
                  <a:gd name="T3" fmla="*/ 0 h 44"/>
                  <a:gd name="T4" fmla="*/ 3 w 151"/>
                  <a:gd name="T5" fmla="*/ 0 h 44"/>
                  <a:gd name="T6" fmla="*/ 0 w 151"/>
                  <a:gd name="T7" fmla="*/ 3 h 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1" h="44">
                    <a:moveTo>
                      <a:pt x="0" y="44"/>
                    </a:moveTo>
                    <a:lnTo>
                      <a:pt x="151" y="0"/>
                    </a:lnTo>
                    <a:lnTo>
                      <a:pt x="5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" name="Freeform 261"/>
              <p:cNvSpPr>
                <a:spLocks/>
              </p:cNvSpPr>
              <p:nvPr/>
            </p:nvSpPr>
            <p:spPr bwMode="auto">
              <a:xfrm>
                <a:off x="1956" y="1658"/>
                <a:ext cx="191" cy="191"/>
              </a:xfrm>
              <a:custGeom>
                <a:avLst/>
                <a:gdLst>
                  <a:gd name="T0" fmla="*/ 23 w 383"/>
                  <a:gd name="T1" fmla="*/ 23 h 381"/>
                  <a:gd name="T2" fmla="*/ 12 w 383"/>
                  <a:gd name="T3" fmla="*/ 23 h 381"/>
                  <a:gd name="T4" fmla="*/ 12 w 383"/>
                  <a:gd name="T5" fmla="*/ 24 h 381"/>
                  <a:gd name="T6" fmla="*/ 4 w 383"/>
                  <a:gd name="T7" fmla="*/ 24 h 381"/>
                  <a:gd name="T8" fmla="*/ 0 w 383"/>
                  <a:gd name="T9" fmla="*/ 22 h 381"/>
                  <a:gd name="T10" fmla="*/ 5 w 383"/>
                  <a:gd name="T11" fmla="*/ 24 h 381"/>
                  <a:gd name="T12" fmla="*/ 5 w 383"/>
                  <a:gd name="T13" fmla="*/ 21 h 381"/>
                  <a:gd name="T14" fmla="*/ 2 w 383"/>
                  <a:gd name="T15" fmla="*/ 14 h 381"/>
                  <a:gd name="T16" fmla="*/ 2 w 383"/>
                  <a:gd name="T17" fmla="*/ 0 h 381"/>
                  <a:gd name="T18" fmla="*/ 4 w 383"/>
                  <a:gd name="T19" fmla="*/ 12 h 381"/>
                  <a:gd name="T20" fmla="*/ 10 w 383"/>
                  <a:gd name="T21" fmla="*/ 21 h 381"/>
                  <a:gd name="T22" fmla="*/ 10 w 383"/>
                  <a:gd name="T23" fmla="*/ 15 h 381"/>
                  <a:gd name="T24" fmla="*/ 15 w 383"/>
                  <a:gd name="T25" fmla="*/ 7 h 381"/>
                  <a:gd name="T26" fmla="*/ 13 w 383"/>
                  <a:gd name="T27" fmla="*/ 15 h 381"/>
                  <a:gd name="T28" fmla="*/ 13 w 383"/>
                  <a:gd name="T29" fmla="*/ 18 h 381"/>
                  <a:gd name="T30" fmla="*/ 19 w 383"/>
                  <a:gd name="T31" fmla="*/ 17 h 381"/>
                  <a:gd name="T32" fmla="*/ 23 w 383"/>
                  <a:gd name="T33" fmla="*/ 23 h 3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3" h="381">
                    <a:moveTo>
                      <a:pt x="383" y="365"/>
                    </a:moveTo>
                    <a:lnTo>
                      <a:pt x="193" y="365"/>
                    </a:lnTo>
                    <a:lnTo>
                      <a:pt x="193" y="381"/>
                    </a:lnTo>
                    <a:lnTo>
                      <a:pt x="78" y="381"/>
                    </a:lnTo>
                    <a:lnTo>
                      <a:pt x="0" y="349"/>
                    </a:lnTo>
                    <a:lnTo>
                      <a:pt x="94" y="370"/>
                    </a:lnTo>
                    <a:lnTo>
                      <a:pt x="87" y="321"/>
                    </a:lnTo>
                    <a:lnTo>
                      <a:pt x="32" y="214"/>
                    </a:lnTo>
                    <a:lnTo>
                      <a:pt x="46" y="0"/>
                    </a:lnTo>
                    <a:lnTo>
                      <a:pt x="71" y="188"/>
                    </a:lnTo>
                    <a:lnTo>
                      <a:pt x="175" y="334"/>
                    </a:lnTo>
                    <a:lnTo>
                      <a:pt x="175" y="235"/>
                    </a:lnTo>
                    <a:lnTo>
                      <a:pt x="245" y="105"/>
                    </a:lnTo>
                    <a:lnTo>
                      <a:pt x="211" y="230"/>
                    </a:lnTo>
                    <a:lnTo>
                      <a:pt x="213" y="277"/>
                    </a:lnTo>
                    <a:lnTo>
                      <a:pt x="305" y="266"/>
                    </a:lnTo>
                    <a:lnTo>
                      <a:pt x="383" y="3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" name="Freeform 262"/>
              <p:cNvSpPr>
                <a:spLocks/>
              </p:cNvSpPr>
              <p:nvPr/>
            </p:nvSpPr>
            <p:spPr bwMode="auto">
              <a:xfrm>
                <a:off x="1824" y="1619"/>
                <a:ext cx="141" cy="271"/>
              </a:xfrm>
              <a:custGeom>
                <a:avLst/>
                <a:gdLst>
                  <a:gd name="T0" fmla="*/ 13 w 282"/>
                  <a:gd name="T1" fmla="*/ 0 h 542"/>
                  <a:gd name="T2" fmla="*/ 13 w 282"/>
                  <a:gd name="T3" fmla="*/ 10 h 542"/>
                  <a:gd name="T4" fmla="*/ 17 w 282"/>
                  <a:gd name="T5" fmla="*/ 20 h 542"/>
                  <a:gd name="T6" fmla="*/ 18 w 282"/>
                  <a:gd name="T7" fmla="*/ 27 h 542"/>
                  <a:gd name="T8" fmla="*/ 15 w 282"/>
                  <a:gd name="T9" fmla="*/ 27 h 542"/>
                  <a:gd name="T10" fmla="*/ 0 w 282"/>
                  <a:gd name="T11" fmla="*/ 34 h 542"/>
                  <a:gd name="T12" fmla="*/ 10 w 282"/>
                  <a:gd name="T13" fmla="*/ 29 h 542"/>
                  <a:gd name="T14" fmla="*/ 7 w 282"/>
                  <a:gd name="T15" fmla="*/ 28 h 542"/>
                  <a:gd name="T16" fmla="*/ 3 w 282"/>
                  <a:gd name="T17" fmla="*/ 28 h 542"/>
                  <a:gd name="T18" fmla="*/ 4 w 282"/>
                  <a:gd name="T19" fmla="*/ 24 h 542"/>
                  <a:gd name="T20" fmla="*/ 11 w 282"/>
                  <a:gd name="T21" fmla="*/ 21 h 542"/>
                  <a:gd name="T22" fmla="*/ 9 w 282"/>
                  <a:gd name="T23" fmla="*/ 19 h 542"/>
                  <a:gd name="T24" fmla="*/ 12 w 282"/>
                  <a:gd name="T25" fmla="*/ 16 h 542"/>
                  <a:gd name="T26" fmla="*/ 9 w 282"/>
                  <a:gd name="T27" fmla="*/ 15 h 542"/>
                  <a:gd name="T28" fmla="*/ 12 w 282"/>
                  <a:gd name="T29" fmla="*/ 8 h 542"/>
                  <a:gd name="T30" fmla="*/ 13 w 282"/>
                  <a:gd name="T31" fmla="*/ 0 h 5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82" h="542">
                    <a:moveTo>
                      <a:pt x="198" y="0"/>
                    </a:moveTo>
                    <a:lnTo>
                      <a:pt x="207" y="156"/>
                    </a:lnTo>
                    <a:lnTo>
                      <a:pt x="259" y="313"/>
                    </a:lnTo>
                    <a:lnTo>
                      <a:pt x="282" y="432"/>
                    </a:lnTo>
                    <a:lnTo>
                      <a:pt x="225" y="432"/>
                    </a:lnTo>
                    <a:lnTo>
                      <a:pt x="0" y="542"/>
                    </a:lnTo>
                    <a:lnTo>
                      <a:pt x="147" y="453"/>
                    </a:lnTo>
                    <a:lnTo>
                      <a:pt x="103" y="438"/>
                    </a:lnTo>
                    <a:lnTo>
                      <a:pt x="48" y="438"/>
                    </a:lnTo>
                    <a:lnTo>
                      <a:pt x="64" y="380"/>
                    </a:lnTo>
                    <a:lnTo>
                      <a:pt x="163" y="323"/>
                    </a:lnTo>
                    <a:lnTo>
                      <a:pt x="142" y="297"/>
                    </a:lnTo>
                    <a:lnTo>
                      <a:pt x="177" y="250"/>
                    </a:lnTo>
                    <a:lnTo>
                      <a:pt x="138" y="226"/>
                    </a:lnTo>
                    <a:lnTo>
                      <a:pt x="182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" name="Line 263"/>
              <p:cNvSpPr>
                <a:spLocks noChangeShapeType="1"/>
              </p:cNvSpPr>
              <p:nvPr/>
            </p:nvSpPr>
            <p:spPr bwMode="auto">
              <a:xfrm flipV="1">
                <a:off x="1832" y="1888"/>
                <a:ext cx="70" cy="1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" name="Freeform 264"/>
              <p:cNvSpPr>
                <a:spLocks/>
              </p:cNvSpPr>
              <p:nvPr/>
            </p:nvSpPr>
            <p:spPr bwMode="auto">
              <a:xfrm>
                <a:off x="1887" y="1890"/>
                <a:ext cx="24" cy="27"/>
              </a:xfrm>
              <a:custGeom>
                <a:avLst/>
                <a:gdLst>
                  <a:gd name="T0" fmla="*/ 0 w 48"/>
                  <a:gd name="T1" fmla="*/ 0 h 54"/>
                  <a:gd name="T2" fmla="*/ 1 w 48"/>
                  <a:gd name="T3" fmla="*/ 2 h 54"/>
                  <a:gd name="T4" fmla="*/ 3 w 48"/>
                  <a:gd name="T5" fmla="*/ 2 h 54"/>
                  <a:gd name="T6" fmla="*/ 3 w 48"/>
                  <a:gd name="T7" fmla="*/ 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54">
                    <a:moveTo>
                      <a:pt x="0" y="0"/>
                    </a:moveTo>
                    <a:lnTo>
                      <a:pt x="12" y="21"/>
                    </a:lnTo>
                    <a:lnTo>
                      <a:pt x="40" y="21"/>
                    </a:lnTo>
                    <a:lnTo>
                      <a:pt x="48" y="5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" name="Freeform 265"/>
              <p:cNvSpPr>
                <a:spLocks/>
              </p:cNvSpPr>
              <p:nvPr/>
            </p:nvSpPr>
            <p:spPr bwMode="auto">
              <a:xfrm>
                <a:off x="1678" y="1778"/>
                <a:ext cx="42" cy="44"/>
              </a:xfrm>
              <a:custGeom>
                <a:avLst/>
                <a:gdLst>
                  <a:gd name="T0" fmla="*/ 1 w 83"/>
                  <a:gd name="T1" fmla="*/ 0 h 88"/>
                  <a:gd name="T2" fmla="*/ 0 w 83"/>
                  <a:gd name="T3" fmla="*/ 1 h 88"/>
                  <a:gd name="T4" fmla="*/ 4 w 83"/>
                  <a:gd name="T5" fmla="*/ 6 h 88"/>
                  <a:gd name="T6" fmla="*/ 6 w 83"/>
                  <a:gd name="T7" fmla="*/ 5 h 88"/>
                  <a:gd name="T8" fmla="*/ 4 w 83"/>
                  <a:gd name="T9" fmla="*/ 5 h 88"/>
                  <a:gd name="T10" fmla="*/ 1 w 83"/>
                  <a:gd name="T11" fmla="*/ 0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3" h="88">
                    <a:moveTo>
                      <a:pt x="5" y="0"/>
                    </a:moveTo>
                    <a:lnTo>
                      <a:pt x="0" y="15"/>
                    </a:lnTo>
                    <a:lnTo>
                      <a:pt x="58" y="88"/>
                    </a:lnTo>
                    <a:lnTo>
                      <a:pt x="83" y="67"/>
                    </a:lnTo>
                    <a:lnTo>
                      <a:pt x="55" y="6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" name="Freeform 266"/>
              <p:cNvSpPr>
                <a:spLocks/>
              </p:cNvSpPr>
              <p:nvPr/>
            </p:nvSpPr>
            <p:spPr bwMode="auto">
              <a:xfrm>
                <a:off x="1678" y="1791"/>
                <a:ext cx="30" cy="54"/>
              </a:xfrm>
              <a:custGeom>
                <a:avLst/>
                <a:gdLst>
                  <a:gd name="T0" fmla="*/ 1 w 58"/>
                  <a:gd name="T1" fmla="*/ 0 h 109"/>
                  <a:gd name="T2" fmla="*/ 0 w 58"/>
                  <a:gd name="T3" fmla="*/ 2 h 109"/>
                  <a:gd name="T4" fmla="*/ 4 w 58"/>
                  <a:gd name="T5" fmla="*/ 6 h 109"/>
                  <a:gd name="T6" fmla="*/ 1 w 58"/>
                  <a:gd name="T7" fmla="*/ 2 h 109"/>
                  <a:gd name="T8" fmla="*/ 1 w 58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109">
                    <a:moveTo>
                      <a:pt x="3" y="0"/>
                    </a:moveTo>
                    <a:lnTo>
                      <a:pt x="0" y="41"/>
                    </a:lnTo>
                    <a:lnTo>
                      <a:pt x="58" y="109"/>
                    </a:lnTo>
                    <a:lnTo>
                      <a:pt x="5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" name="Freeform 267"/>
              <p:cNvSpPr>
                <a:spLocks/>
              </p:cNvSpPr>
              <p:nvPr/>
            </p:nvSpPr>
            <p:spPr bwMode="auto">
              <a:xfrm>
                <a:off x="1778" y="1778"/>
                <a:ext cx="34" cy="57"/>
              </a:xfrm>
              <a:custGeom>
                <a:avLst/>
                <a:gdLst>
                  <a:gd name="T0" fmla="*/ 1 w 69"/>
                  <a:gd name="T1" fmla="*/ 0 h 114"/>
                  <a:gd name="T2" fmla="*/ 2 w 69"/>
                  <a:gd name="T3" fmla="*/ 3 h 114"/>
                  <a:gd name="T4" fmla="*/ 2 w 69"/>
                  <a:gd name="T5" fmla="*/ 5 h 114"/>
                  <a:gd name="T6" fmla="*/ 0 w 69"/>
                  <a:gd name="T7" fmla="*/ 8 h 114"/>
                  <a:gd name="T8" fmla="*/ 1 w 69"/>
                  <a:gd name="T9" fmla="*/ 7 h 114"/>
                  <a:gd name="T10" fmla="*/ 4 w 69"/>
                  <a:gd name="T11" fmla="*/ 8 h 114"/>
                  <a:gd name="T12" fmla="*/ 4 w 69"/>
                  <a:gd name="T13" fmla="*/ 4 h 114"/>
                  <a:gd name="T14" fmla="*/ 3 w 69"/>
                  <a:gd name="T15" fmla="*/ 2 h 114"/>
                  <a:gd name="T16" fmla="*/ 1 w 69"/>
                  <a:gd name="T17" fmla="*/ 0 h 1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9" h="114">
                    <a:moveTo>
                      <a:pt x="20" y="0"/>
                    </a:moveTo>
                    <a:lnTo>
                      <a:pt x="34" y="37"/>
                    </a:lnTo>
                    <a:lnTo>
                      <a:pt x="34" y="73"/>
                    </a:lnTo>
                    <a:lnTo>
                      <a:pt x="0" y="114"/>
                    </a:lnTo>
                    <a:lnTo>
                      <a:pt x="30" y="104"/>
                    </a:lnTo>
                    <a:lnTo>
                      <a:pt x="66" y="114"/>
                    </a:lnTo>
                    <a:lnTo>
                      <a:pt x="69" y="62"/>
                    </a:lnTo>
                    <a:lnTo>
                      <a:pt x="51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" name="Freeform 268"/>
              <p:cNvSpPr>
                <a:spLocks/>
              </p:cNvSpPr>
              <p:nvPr/>
            </p:nvSpPr>
            <p:spPr bwMode="auto">
              <a:xfrm>
                <a:off x="1701" y="1780"/>
                <a:ext cx="63" cy="39"/>
              </a:xfrm>
              <a:custGeom>
                <a:avLst/>
                <a:gdLst>
                  <a:gd name="T0" fmla="*/ 0 w 125"/>
                  <a:gd name="T1" fmla="*/ 0 h 76"/>
                  <a:gd name="T2" fmla="*/ 2 w 125"/>
                  <a:gd name="T3" fmla="*/ 1 h 76"/>
                  <a:gd name="T4" fmla="*/ 7 w 125"/>
                  <a:gd name="T5" fmla="*/ 1 h 76"/>
                  <a:gd name="T6" fmla="*/ 7 w 125"/>
                  <a:gd name="T7" fmla="*/ 2 h 76"/>
                  <a:gd name="T8" fmla="*/ 5 w 125"/>
                  <a:gd name="T9" fmla="*/ 2 h 76"/>
                  <a:gd name="T10" fmla="*/ 7 w 125"/>
                  <a:gd name="T11" fmla="*/ 4 h 76"/>
                  <a:gd name="T12" fmla="*/ 8 w 125"/>
                  <a:gd name="T13" fmla="*/ 5 h 76"/>
                  <a:gd name="T14" fmla="*/ 6 w 125"/>
                  <a:gd name="T15" fmla="*/ 4 h 76"/>
                  <a:gd name="T16" fmla="*/ 4 w 125"/>
                  <a:gd name="T17" fmla="*/ 3 h 76"/>
                  <a:gd name="T18" fmla="*/ 3 w 125"/>
                  <a:gd name="T19" fmla="*/ 4 h 76"/>
                  <a:gd name="T20" fmla="*/ 0 w 125"/>
                  <a:gd name="T21" fmla="*/ 0 h 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5" h="76">
                    <a:moveTo>
                      <a:pt x="0" y="0"/>
                    </a:moveTo>
                    <a:lnTo>
                      <a:pt x="21" y="15"/>
                    </a:lnTo>
                    <a:lnTo>
                      <a:pt x="108" y="15"/>
                    </a:lnTo>
                    <a:lnTo>
                      <a:pt x="104" y="32"/>
                    </a:lnTo>
                    <a:lnTo>
                      <a:pt x="76" y="26"/>
                    </a:lnTo>
                    <a:lnTo>
                      <a:pt x="101" y="57"/>
                    </a:lnTo>
                    <a:lnTo>
                      <a:pt x="125" y="76"/>
                    </a:lnTo>
                    <a:lnTo>
                      <a:pt x="85" y="57"/>
                    </a:lnTo>
                    <a:lnTo>
                      <a:pt x="56" y="42"/>
                    </a:lnTo>
                    <a:lnTo>
                      <a:pt x="37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" name="Line 269"/>
              <p:cNvSpPr>
                <a:spLocks noChangeShapeType="1"/>
              </p:cNvSpPr>
              <p:nvPr/>
            </p:nvSpPr>
            <p:spPr bwMode="auto">
              <a:xfrm>
                <a:off x="1708" y="1845"/>
                <a:ext cx="22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" name="Freeform 270"/>
              <p:cNvSpPr>
                <a:spLocks/>
              </p:cNvSpPr>
              <p:nvPr/>
            </p:nvSpPr>
            <p:spPr bwMode="auto">
              <a:xfrm>
                <a:off x="2009" y="1849"/>
                <a:ext cx="19" cy="49"/>
              </a:xfrm>
              <a:custGeom>
                <a:avLst/>
                <a:gdLst>
                  <a:gd name="T0" fmla="*/ 2 w 39"/>
                  <a:gd name="T1" fmla="*/ 0 h 99"/>
                  <a:gd name="T2" fmla="*/ 2 w 39"/>
                  <a:gd name="T3" fmla="*/ 5 h 99"/>
                  <a:gd name="T4" fmla="*/ 1 w 39"/>
                  <a:gd name="T5" fmla="*/ 5 h 99"/>
                  <a:gd name="T6" fmla="*/ 0 w 39"/>
                  <a:gd name="T7" fmla="*/ 5 h 99"/>
                  <a:gd name="T8" fmla="*/ 0 w 39"/>
                  <a:gd name="T9" fmla="*/ 6 h 99"/>
                  <a:gd name="T10" fmla="*/ 1 w 39"/>
                  <a:gd name="T11" fmla="*/ 0 h 99"/>
                  <a:gd name="T12" fmla="*/ 2 w 39"/>
                  <a:gd name="T13" fmla="*/ 0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99">
                    <a:moveTo>
                      <a:pt x="39" y="0"/>
                    </a:moveTo>
                    <a:lnTo>
                      <a:pt x="39" y="94"/>
                    </a:lnTo>
                    <a:lnTo>
                      <a:pt x="27" y="88"/>
                    </a:lnTo>
                    <a:lnTo>
                      <a:pt x="11" y="88"/>
                    </a:lnTo>
                    <a:lnTo>
                      <a:pt x="0" y="99"/>
                    </a:lnTo>
                    <a:lnTo>
                      <a:pt x="27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" name="Freeform 271"/>
              <p:cNvSpPr>
                <a:spLocks/>
              </p:cNvSpPr>
              <p:nvPr/>
            </p:nvSpPr>
            <p:spPr bwMode="auto">
              <a:xfrm>
                <a:off x="2014" y="1903"/>
                <a:ext cx="22" cy="21"/>
              </a:xfrm>
              <a:custGeom>
                <a:avLst/>
                <a:gdLst>
                  <a:gd name="T0" fmla="*/ 0 w 44"/>
                  <a:gd name="T1" fmla="*/ 2 h 42"/>
                  <a:gd name="T2" fmla="*/ 2 w 44"/>
                  <a:gd name="T3" fmla="*/ 2 h 42"/>
                  <a:gd name="T4" fmla="*/ 3 w 44"/>
                  <a:gd name="T5" fmla="*/ 1 h 42"/>
                  <a:gd name="T6" fmla="*/ 3 w 44"/>
                  <a:gd name="T7" fmla="*/ 0 h 42"/>
                  <a:gd name="T8" fmla="*/ 3 w 44"/>
                  <a:gd name="T9" fmla="*/ 1 h 42"/>
                  <a:gd name="T10" fmla="*/ 3 w 44"/>
                  <a:gd name="T11" fmla="*/ 3 h 42"/>
                  <a:gd name="T12" fmla="*/ 2 w 44"/>
                  <a:gd name="T13" fmla="*/ 3 h 42"/>
                  <a:gd name="T14" fmla="*/ 0 w 44"/>
                  <a:gd name="T15" fmla="*/ 2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" h="42">
                    <a:moveTo>
                      <a:pt x="0" y="31"/>
                    </a:moveTo>
                    <a:lnTo>
                      <a:pt x="28" y="31"/>
                    </a:lnTo>
                    <a:lnTo>
                      <a:pt x="41" y="15"/>
                    </a:lnTo>
                    <a:lnTo>
                      <a:pt x="41" y="0"/>
                    </a:lnTo>
                    <a:lnTo>
                      <a:pt x="44" y="15"/>
                    </a:lnTo>
                    <a:lnTo>
                      <a:pt x="44" y="42"/>
                    </a:lnTo>
                    <a:lnTo>
                      <a:pt x="25" y="4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" name="Freeform 272"/>
              <p:cNvSpPr>
                <a:spLocks/>
              </p:cNvSpPr>
              <p:nvPr/>
            </p:nvSpPr>
            <p:spPr bwMode="auto">
              <a:xfrm>
                <a:off x="2078" y="2039"/>
                <a:ext cx="206" cy="220"/>
              </a:xfrm>
              <a:custGeom>
                <a:avLst/>
                <a:gdLst>
                  <a:gd name="T0" fmla="*/ 0 w 412"/>
                  <a:gd name="T1" fmla="*/ 0 h 442"/>
                  <a:gd name="T2" fmla="*/ 12 w 412"/>
                  <a:gd name="T3" fmla="*/ 3 h 442"/>
                  <a:gd name="T4" fmla="*/ 12 w 412"/>
                  <a:gd name="T5" fmla="*/ 14 h 442"/>
                  <a:gd name="T6" fmla="*/ 10 w 412"/>
                  <a:gd name="T7" fmla="*/ 20 h 442"/>
                  <a:gd name="T8" fmla="*/ 12 w 412"/>
                  <a:gd name="T9" fmla="*/ 27 h 442"/>
                  <a:gd name="T10" fmla="*/ 12 w 412"/>
                  <a:gd name="T11" fmla="*/ 23 h 442"/>
                  <a:gd name="T12" fmla="*/ 15 w 412"/>
                  <a:gd name="T13" fmla="*/ 17 h 442"/>
                  <a:gd name="T14" fmla="*/ 20 w 412"/>
                  <a:gd name="T15" fmla="*/ 17 h 442"/>
                  <a:gd name="T16" fmla="*/ 16 w 412"/>
                  <a:gd name="T17" fmla="*/ 12 h 442"/>
                  <a:gd name="T18" fmla="*/ 16 w 412"/>
                  <a:gd name="T19" fmla="*/ 8 h 442"/>
                  <a:gd name="T20" fmla="*/ 18 w 412"/>
                  <a:gd name="T21" fmla="*/ 11 h 442"/>
                  <a:gd name="T22" fmla="*/ 20 w 412"/>
                  <a:gd name="T23" fmla="*/ 10 h 442"/>
                  <a:gd name="T24" fmla="*/ 18 w 412"/>
                  <a:gd name="T25" fmla="*/ 4 h 442"/>
                  <a:gd name="T26" fmla="*/ 26 w 412"/>
                  <a:gd name="T27" fmla="*/ 8 h 442"/>
                  <a:gd name="T28" fmla="*/ 20 w 412"/>
                  <a:gd name="T29" fmla="*/ 2 h 442"/>
                  <a:gd name="T30" fmla="*/ 0 w 412"/>
                  <a:gd name="T31" fmla="*/ 0 h 4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12" h="442">
                    <a:moveTo>
                      <a:pt x="0" y="0"/>
                    </a:moveTo>
                    <a:lnTo>
                      <a:pt x="178" y="52"/>
                    </a:lnTo>
                    <a:lnTo>
                      <a:pt x="178" y="234"/>
                    </a:lnTo>
                    <a:lnTo>
                      <a:pt x="150" y="322"/>
                    </a:lnTo>
                    <a:lnTo>
                      <a:pt x="189" y="442"/>
                    </a:lnTo>
                    <a:lnTo>
                      <a:pt x="187" y="369"/>
                    </a:lnTo>
                    <a:lnTo>
                      <a:pt x="237" y="276"/>
                    </a:lnTo>
                    <a:lnTo>
                      <a:pt x="308" y="276"/>
                    </a:lnTo>
                    <a:lnTo>
                      <a:pt x="244" y="193"/>
                    </a:lnTo>
                    <a:lnTo>
                      <a:pt x="253" y="141"/>
                    </a:lnTo>
                    <a:lnTo>
                      <a:pt x="285" y="182"/>
                    </a:lnTo>
                    <a:lnTo>
                      <a:pt x="320" y="161"/>
                    </a:lnTo>
                    <a:lnTo>
                      <a:pt x="286" y="73"/>
                    </a:lnTo>
                    <a:lnTo>
                      <a:pt x="412" y="132"/>
                    </a:lnTo>
                    <a:lnTo>
                      <a:pt x="317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" name="Line 273"/>
              <p:cNvSpPr>
                <a:spLocks noChangeShapeType="1"/>
              </p:cNvSpPr>
              <p:nvPr/>
            </p:nvSpPr>
            <p:spPr bwMode="auto">
              <a:xfrm>
                <a:off x="2339" y="1950"/>
                <a:ext cx="253" cy="7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" name="Freeform 274"/>
              <p:cNvSpPr>
                <a:spLocks/>
              </p:cNvSpPr>
              <p:nvPr/>
            </p:nvSpPr>
            <p:spPr bwMode="auto">
              <a:xfrm>
                <a:off x="2347" y="1995"/>
                <a:ext cx="197" cy="39"/>
              </a:xfrm>
              <a:custGeom>
                <a:avLst/>
                <a:gdLst>
                  <a:gd name="T0" fmla="*/ 20 w 393"/>
                  <a:gd name="T1" fmla="*/ 1 h 78"/>
                  <a:gd name="T2" fmla="*/ 17 w 393"/>
                  <a:gd name="T3" fmla="*/ 4 h 78"/>
                  <a:gd name="T4" fmla="*/ 13 w 393"/>
                  <a:gd name="T5" fmla="*/ 4 h 78"/>
                  <a:gd name="T6" fmla="*/ 0 w 393"/>
                  <a:gd name="T7" fmla="*/ 0 h 78"/>
                  <a:gd name="T8" fmla="*/ 15 w 393"/>
                  <a:gd name="T9" fmla="*/ 5 h 78"/>
                  <a:gd name="T10" fmla="*/ 21 w 393"/>
                  <a:gd name="T11" fmla="*/ 5 h 78"/>
                  <a:gd name="T12" fmla="*/ 25 w 393"/>
                  <a:gd name="T13" fmla="*/ 3 h 78"/>
                  <a:gd name="T14" fmla="*/ 20 w 393"/>
                  <a:gd name="T15" fmla="*/ 1 h 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3" h="78">
                    <a:moveTo>
                      <a:pt x="317" y="15"/>
                    </a:moveTo>
                    <a:lnTo>
                      <a:pt x="259" y="56"/>
                    </a:lnTo>
                    <a:lnTo>
                      <a:pt x="200" y="56"/>
                    </a:lnTo>
                    <a:lnTo>
                      <a:pt x="0" y="0"/>
                    </a:lnTo>
                    <a:lnTo>
                      <a:pt x="227" y="78"/>
                    </a:lnTo>
                    <a:lnTo>
                      <a:pt x="324" y="78"/>
                    </a:lnTo>
                    <a:lnTo>
                      <a:pt x="393" y="36"/>
                    </a:lnTo>
                    <a:lnTo>
                      <a:pt x="31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" name="Freeform 275"/>
              <p:cNvSpPr>
                <a:spLocks/>
              </p:cNvSpPr>
              <p:nvPr/>
            </p:nvSpPr>
            <p:spPr bwMode="auto">
              <a:xfrm>
                <a:off x="2292" y="1525"/>
                <a:ext cx="268" cy="456"/>
              </a:xfrm>
              <a:custGeom>
                <a:avLst/>
                <a:gdLst>
                  <a:gd name="T0" fmla="*/ 0 w 535"/>
                  <a:gd name="T1" fmla="*/ 4 h 912"/>
                  <a:gd name="T2" fmla="*/ 3 w 535"/>
                  <a:gd name="T3" fmla="*/ 1 h 912"/>
                  <a:gd name="T4" fmla="*/ 8 w 535"/>
                  <a:gd name="T5" fmla="*/ 0 h 912"/>
                  <a:gd name="T6" fmla="*/ 14 w 535"/>
                  <a:gd name="T7" fmla="*/ 0 h 912"/>
                  <a:gd name="T8" fmla="*/ 25 w 535"/>
                  <a:gd name="T9" fmla="*/ 3 h 912"/>
                  <a:gd name="T10" fmla="*/ 31 w 535"/>
                  <a:gd name="T11" fmla="*/ 6 h 912"/>
                  <a:gd name="T12" fmla="*/ 33 w 535"/>
                  <a:gd name="T13" fmla="*/ 9 h 912"/>
                  <a:gd name="T14" fmla="*/ 34 w 535"/>
                  <a:gd name="T15" fmla="*/ 13 h 912"/>
                  <a:gd name="T16" fmla="*/ 34 w 535"/>
                  <a:gd name="T17" fmla="*/ 19 h 912"/>
                  <a:gd name="T18" fmla="*/ 30 w 535"/>
                  <a:gd name="T19" fmla="*/ 57 h 912"/>
                  <a:gd name="T20" fmla="*/ 15 w 535"/>
                  <a:gd name="T21" fmla="*/ 55 h 912"/>
                  <a:gd name="T22" fmla="*/ 27 w 535"/>
                  <a:gd name="T23" fmla="*/ 50 h 912"/>
                  <a:gd name="T24" fmla="*/ 31 w 535"/>
                  <a:gd name="T25" fmla="*/ 26 h 912"/>
                  <a:gd name="T26" fmla="*/ 30 w 535"/>
                  <a:gd name="T27" fmla="*/ 15 h 912"/>
                  <a:gd name="T28" fmla="*/ 28 w 535"/>
                  <a:gd name="T29" fmla="*/ 9 h 912"/>
                  <a:gd name="T30" fmla="*/ 21 w 535"/>
                  <a:gd name="T31" fmla="*/ 4 h 912"/>
                  <a:gd name="T32" fmla="*/ 13 w 535"/>
                  <a:gd name="T33" fmla="*/ 2 h 912"/>
                  <a:gd name="T34" fmla="*/ 7 w 535"/>
                  <a:gd name="T35" fmla="*/ 2 h 912"/>
                  <a:gd name="T36" fmla="*/ 3 w 535"/>
                  <a:gd name="T37" fmla="*/ 3 h 912"/>
                  <a:gd name="T38" fmla="*/ 0 w 535"/>
                  <a:gd name="T39" fmla="*/ 4 h 9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35" h="912">
                    <a:moveTo>
                      <a:pt x="0" y="58"/>
                    </a:moveTo>
                    <a:lnTo>
                      <a:pt x="46" y="16"/>
                    </a:lnTo>
                    <a:lnTo>
                      <a:pt x="119" y="0"/>
                    </a:lnTo>
                    <a:lnTo>
                      <a:pt x="222" y="0"/>
                    </a:lnTo>
                    <a:lnTo>
                      <a:pt x="390" y="43"/>
                    </a:lnTo>
                    <a:lnTo>
                      <a:pt x="484" y="89"/>
                    </a:lnTo>
                    <a:lnTo>
                      <a:pt x="517" y="136"/>
                    </a:lnTo>
                    <a:lnTo>
                      <a:pt x="535" y="199"/>
                    </a:lnTo>
                    <a:lnTo>
                      <a:pt x="535" y="289"/>
                    </a:lnTo>
                    <a:lnTo>
                      <a:pt x="471" y="912"/>
                    </a:lnTo>
                    <a:lnTo>
                      <a:pt x="239" y="870"/>
                    </a:lnTo>
                    <a:lnTo>
                      <a:pt x="422" y="787"/>
                    </a:lnTo>
                    <a:lnTo>
                      <a:pt x="487" y="414"/>
                    </a:lnTo>
                    <a:lnTo>
                      <a:pt x="478" y="228"/>
                    </a:lnTo>
                    <a:lnTo>
                      <a:pt x="438" y="129"/>
                    </a:lnTo>
                    <a:lnTo>
                      <a:pt x="326" y="64"/>
                    </a:lnTo>
                    <a:lnTo>
                      <a:pt x="199" y="29"/>
                    </a:lnTo>
                    <a:lnTo>
                      <a:pt x="103" y="29"/>
                    </a:lnTo>
                    <a:lnTo>
                      <a:pt x="39" y="4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6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14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65338" y="2189163"/>
            <a:ext cx="6621462" cy="37401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buClr>
                <a:schemeClr val="accent6"/>
              </a:buClr>
            </a:pPr>
            <a:r>
              <a:rPr lang="en-US" altLang="en-US" sz="3200" b="1" dirty="0" smtClean="0">
                <a:solidFill>
                  <a:srgbClr val="FF0000"/>
                </a:solidFill>
              </a:rPr>
              <a:t>Changes in Demand…shift in the curve</a:t>
            </a:r>
          </a:p>
          <a:p>
            <a:pPr lvl="1" eaLnBrk="1" hangingPunct="1">
              <a:buClr>
                <a:schemeClr val="accent6"/>
              </a:buClr>
            </a:pPr>
            <a:r>
              <a:rPr lang="en-US" altLang="en-US" sz="2900" b="1" u="sng" dirty="0" smtClean="0">
                <a:solidFill>
                  <a:srgbClr val="3366FF"/>
                </a:solidFill>
              </a:rPr>
              <a:t>Increase</a:t>
            </a:r>
            <a:r>
              <a:rPr lang="en-US" altLang="en-US" sz="2900" b="1" dirty="0" smtClean="0">
                <a:solidFill>
                  <a:srgbClr val="3366FF"/>
                </a:solidFill>
              </a:rPr>
              <a:t> in demand - demand curve shifts to the </a:t>
            </a:r>
            <a:r>
              <a:rPr lang="en-US" altLang="en-US" sz="2900" b="1" i="1" dirty="0" smtClean="0">
                <a:solidFill>
                  <a:srgbClr val="3366FF"/>
                </a:solidFill>
              </a:rPr>
              <a:t>right</a:t>
            </a:r>
            <a:endParaRPr lang="en-US" altLang="en-US" sz="2900" b="1" dirty="0" smtClean="0">
              <a:solidFill>
                <a:srgbClr val="3366FF"/>
              </a:solidFill>
            </a:endParaRPr>
          </a:p>
          <a:p>
            <a:pPr lvl="1" eaLnBrk="1" hangingPunct="1">
              <a:buClr>
                <a:schemeClr val="accent6"/>
              </a:buClr>
            </a:pPr>
            <a:r>
              <a:rPr lang="en-US" altLang="en-US" sz="3300" b="1" u="sng" dirty="0" smtClean="0">
                <a:solidFill>
                  <a:srgbClr val="006600"/>
                </a:solidFill>
              </a:rPr>
              <a:t>Decrease</a:t>
            </a:r>
            <a:r>
              <a:rPr lang="en-US" altLang="en-US" sz="3300" b="1" dirty="0" smtClean="0">
                <a:solidFill>
                  <a:srgbClr val="006600"/>
                </a:solidFill>
              </a:rPr>
              <a:t> in demand - demand curve shifts to the </a:t>
            </a:r>
            <a:r>
              <a:rPr lang="en-US" altLang="en-US" sz="3300" b="1" i="1" dirty="0" smtClean="0">
                <a:solidFill>
                  <a:srgbClr val="006600"/>
                </a:solidFill>
              </a:rPr>
              <a:t>left</a:t>
            </a:r>
            <a:endParaRPr lang="en-US" altLang="en-US" sz="3300" b="1" dirty="0" smtClean="0">
              <a:solidFill>
                <a:srgbClr val="0066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77724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/>
            <a:r>
              <a:rPr lang="en-US" altLang="en-US" b="1" smtClean="0">
                <a:solidFill>
                  <a:srgbClr val="3366FF"/>
                </a:solidFill>
              </a:rPr>
              <a:t>Change in Demand</a:t>
            </a:r>
            <a:endParaRPr lang="en-US" altLang="en-US" baseline="-25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314825" y="688975"/>
            <a:ext cx="3362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Increase in Demand</a:t>
            </a:r>
            <a:endParaRPr lang="en-US" altLang="en-US" sz="2400" b="1">
              <a:solidFill>
                <a:srgbClr val="006600"/>
              </a:solidFill>
              <a:latin typeface="Times New Roman" pitchFamily="18" charset="0"/>
            </a:endParaRPr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3562350" y="2190750"/>
            <a:ext cx="1741488" cy="1838325"/>
            <a:chOff x="2244" y="1380"/>
            <a:chExt cx="1097" cy="1158"/>
          </a:xfrm>
        </p:grpSpPr>
        <p:sp>
          <p:nvSpPr>
            <p:cNvPr id="23564" name="Line 4"/>
            <p:cNvSpPr>
              <a:spLocks noChangeShapeType="1"/>
            </p:cNvSpPr>
            <p:nvPr/>
          </p:nvSpPr>
          <p:spPr bwMode="auto">
            <a:xfrm flipV="1">
              <a:off x="2244" y="1380"/>
              <a:ext cx="407" cy="167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5"/>
            <p:cNvSpPr>
              <a:spLocks noChangeShapeType="1"/>
            </p:cNvSpPr>
            <p:nvPr/>
          </p:nvSpPr>
          <p:spPr bwMode="auto">
            <a:xfrm flipV="1">
              <a:off x="2996" y="2282"/>
              <a:ext cx="345" cy="25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7288213" y="4514850"/>
            <a:ext cx="547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3557" name="Group 7"/>
          <p:cNvGrpSpPr>
            <a:grpSpLocks/>
          </p:cNvGrpSpPr>
          <p:nvPr/>
        </p:nvGrpSpPr>
        <p:grpSpPr bwMode="auto">
          <a:xfrm>
            <a:off x="3181350" y="512763"/>
            <a:ext cx="3976688" cy="4916487"/>
            <a:chOff x="2004" y="323"/>
            <a:chExt cx="2505" cy="3097"/>
          </a:xfrm>
        </p:grpSpPr>
        <p:sp>
          <p:nvSpPr>
            <p:cNvPr id="23562" name="Arc 8"/>
            <p:cNvSpPr>
              <a:spLocks/>
            </p:cNvSpPr>
            <p:nvPr/>
          </p:nvSpPr>
          <p:spPr bwMode="auto">
            <a:xfrm rot="10071495">
              <a:off x="2004" y="323"/>
              <a:ext cx="2505" cy="2919"/>
            </a:xfrm>
            <a:custGeom>
              <a:avLst/>
              <a:gdLst>
                <a:gd name="T0" fmla="*/ 2 w 21600"/>
                <a:gd name="T1" fmla="*/ 0 h 19706"/>
                <a:gd name="T2" fmla="*/ 4 w 21600"/>
                <a:gd name="T3" fmla="*/ 9 h 19706"/>
                <a:gd name="T4" fmla="*/ 0 w 21600"/>
                <a:gd name="T5" fmla="*/ 9 h 197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706" fill="none" extrusionOk="0">
                  <a:moveTo>
                    <a:pt x="8843" y="-1"/>
                  </a:moveTo>
                  <a:cubicBezTo>
                    <a:pt x="16605" y="3482"/>
                    <a:pt x="21600" y="11198"/>
                    <a:pt x="21600" y="19706"/>
                  </a:cubicBezTo>
                </a:path>
                <a:path w="21600" h="19706" stroke="0" extrusionOk="0">
                  <a:moveTo>
                    <a:pt x="8843" y="-1"/>
                  </a:moveTo>
                  <a:cubicBezTo>
                    <a:pt x="16605" y="3482"/>
                    <a:pt x="21600" y="11198"/>
                    <a:pt x="21600" y="19706"/>
                  </a:cubicBezTo>
                  <a:lnTo>
                    <a:pt x="0" y="19706"/>
                  </a:lnTo>
                  <a:lnTo>
                    <a:pt x="8843" y="-1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Text Box 9"/>
            <p:cNvSpPr txBox="1">
              <a:spLocks noChangeArrowheads="1"/>
            </p:cNvSpPr>
            <p:nvPr/>
          </p:nvSpPr>
          <p:spPr bwMode="auto">
            <a:xfrm>
              <a:off x="3848" y="3132"/>
              <a:ext cx="4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en-US" sz="2400" b="1" baseline="-25000">
                  <a:solidFill>
                    <a:srgbClr val="0000FF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8378" name="Group 10"/>
          <p:cNvGrpSpPr>
            <a:grpSpLocks/>
          </p:cNvGrpSpPr>
          <p:nvPr/>
        </p:nvGrpSpPr>
        <p:grpSpPr bwMode="auto">
          <a:xfrm>
            <a:off x="4440238" y="138113"/>
            <a:ext cx="3976687" cy="4733925"/>
            <a:chOff x="2797" y="87"/>
            <a:chExt cx="2505" cy="2982"/>
          </a:xfrm>
        </p:grpSpPr>
        <p:sp>
          <p:nvSpPr>
            <p:cNvPr id="23560" name="Text Box 11"/>
            <p:cNvSpPr txBox="1">
              <a:spLocks noChangeArrowheads="1"/>
            </p:cNvSpPr>
            <p:nvPr/>
          </p:nvSpPr>
          <p:spPr bwMode="auto">
            <a:xfrm>
              <a:off x="4591" y="2781"/>
              <a:ext cx="4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C00000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en-US" sz="2400" b="1" baseline="-25000">
                  <a:solidFill>
                    <a:srgbClr val="C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1" name="Arc 12"/>
            <p:cNvSpPr>
              <a:spLocks/>
            </p:cNvSpPr>
            <p:nvPr/>
          </p:nvSpPr>
          <p:spPr bwMode="auto">
            <a:xfrm rot="10071495">
              <a:off x="2797" y="87"/>
              <a:ext cx="2505" cy="2919"/>
            </a:xfrm>
            <a:custGeom>
              <a:avLst/>
              <a:gdLst>
                <a:gd name="T0" fmla="*/ 2 w 21600"/>
                <a:gd name="T1" fmla="*/ 0 h 19706"/>
                <a:gd name="T2" fmla="*/ 4 w 21600"/>
                <a:gd name="T3" fmla="*/ 9 h 19706"/>
                <a:gd name="T4" fmla="*/ 0 w 21600"/>
                <a:gd name="T5" fmla="*/ 9 h 197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706" fill="none" extrusionOk="0">
                  <a:moveTo>
                    <a:pt x="8843" y="-1"/>
                  </a:moveTo>
                  <a:cubicBezTo>
                    <a:pt x="16605" y="3482"/>
                    <a:pt x="21600" y="11198"/>
                    <a:pt x="21600" y="19706"/>
                  </a:cubicBezTo>
                </a:path>
                <a:path w="21600" h="19706" stroke="0" extrusionOk="0">
                  <a:moveTo>
                    <a:pt x="8843" y="-1"/>
                  </a:moveTo>
                  <a:cubicBezTo>
                    <a:pt x="16605" y="3482"/>
                    <a:pt x="21600" y="11198"/>
                    <a:pt x="21600" y="19706"/>
                  </a:cubicBezTo>
                  <a:lnTo>
                    <a:pt x="0" y="19706"/>
                  </a:lnTo>
                  <a:lnTo>
                    <a:pt x="8843" y="-1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5203825" y="1727200"/>
            <a:ext cx="3568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Demand curve shifts to the </a:t>
            </a:r>
            <a:r>
              <a:rPr lang="en-US" altLang="en-US" sz="3600" b="1" i="1">
                <a:solidFill>
                  <a:srgbClr val="006600"/>
                </a:solidFill>
                <a:latin typeface="Times New Roman" panose="02020603050405020304" pitchFamily="18" charset="0"/>
              </a:rPr>
              <a:t>right</a:t>
            </a:r>
            <a:endParaRPr lang="en-US" altLang="en-US" sz="3600" b="1" i="1">
              <a:solidFill>
                <a:srgbClr val="3366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96612" presetClass="entr" presetSubtype="6061486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entr" presetSubtype="605830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368675" y="928688"/>
            <a:ext cx="3362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Decrease in Demand</a:t>
            </a:r>
            <a:endParaRPr lang="en-US" altLang="en-US" sz="2400">
              <a:latin typeface="Times New Roman" pitchFamily="18" charset="0"/>
            </a:endParaRPr>
          </a:p>
        </p:txBody>
      </p:sp>
      <p:grpSp>
        <p:nvGrpSpPr>
          <p:cNvPr id="59395" name="Group 3"/>
          <p:cNvGrpSpPr>
            <a:grpSpLocks/>
          </p:cNvGrpSpPr>
          <p:nvPr/>
        </p:nvGrpSpPr>
        <p:grpSpPr bwMode="auto">
          <a:xfrm>
            <a:off x="2333625" y="1447800"/>
            <a:ext cx="1835150" cy="3079750"/>
            <a:chOff x="1470" y="912"/>
            <a:chExt cx="1156" cy="1940"/>
          </a:xfrm>
        </p:grpSpPr>
        <p:sp>
          <p:nvSpPr>
            <p:cNvPr id="24587" name="Line 4"/>
            <p:cNvSpPr>
              <a:spLocks noChangeShapeType="1"/>
            </p:cNvSpPr>
            <p:nvPr/>
          </p:nvSpPr>
          <p:spPr bwMode="auto">
            <a:xfrm rot="7052791">
              <a:off x="1350" y="1032"/>
              <a:ext cx="407" cy="167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Line 5"/>
            <p:cNvSpPr>
              <a:spLocks noChangeShapeType="1"/>
            </p:cNvSpPr>
            <p:nvPr/>
          </p:nvSpPr>
          <p:spPr bwMode="auto">
            <a:xfrm rot="7052791">
              <a:off x="2378" y="2604"/>
              <a:ext cx="345" cy="15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398" name="Group 6"/>
          <p:cNvGrpSpPr>
            <a:grpSpLocks/>
          </p:cNvGrpSpPr>
          <p:nvPr/>
        </p:nvGrpSpPr>
        <p:grpSpPr bwMode="auto">
          <a:xfrm>
            <a:off x="2132013" y="852488"/>
            <a:ext cx="3976687" cy="4916487"/>
            <a:chOff x="2004" y="323"/>
            <a:chExt cx="2505" cy="3097"/>
          </a:xfrm>
        </p:grpSpPr>
        <p:sp>
          <p:nvSpPr>
            <p:cNvPr id="24585" name="Arc 7"/>
            <p:cNvSpPr>
              <a:spLocks/>
            </p:cNvSpPr>
            <p:nvPr/>
          </p:nvSpPr>
          <p:spPr bwMode="auto">
            <a:xfrm rot="10071495">
              <a:off x="2004" y="323"/>
              <a:ext cx="2505" cy="2919"/>
            </a:xfrm>
            <a:custGeom>
              <a:avLst/>
              <a:gdLst>
                <a:gd name="T0" fmla="*/ 2 w 21600"/>
                <a:gd name="T1" fmla="*/ 0 h 19706"/>
                <a:gd name="T2" fmla="*/ 4 w 21600"/>
                <a:gd name="T3" fmla="*/ 9 h 19706"/>
                <a:gd name="T4" fmla="*/ 0 w 21600"/>
                <a:gd name="T5" fmla="*/ 9 h 197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706" fill="none" extrusionOk="0">
                  <a:moveTo>
                    <a:pt x="8843" y="-1"/>
                  </a:moveTo>
                  <a:cubicBezTo>
                    <a:pt x="16605" y="3482"/>
                    <a:pt x="21600" y="11198"/>
                    <a:pt x="21600" y="19706"/>
                  </a:cubicBezTo>
                </a:path>
                <a:path w="21600" h="19706" stroke="0" extrusionOk="0">
                  <a:moveTo>
                    <a:pt x="8843" y="-1"/>
                  </a:moveTo>
                  <a:cubicBezTo>
                    <a:pt x="16605" y="3482"/>
                    <a:pt x="21600" y="11198"/>
                    <a:pt x="21600" y="19706"/>
                  </a:cubicBezTo>
                  <a:lnTo>
                    <a:pt x="0" y="19706"/>
                  </a:lnTo>
                  <a:lnTo>
                    <a:pt x="8843" y="-1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Text Box 8"/>
            <p:cNvSpPr txBox="1">
              <a:spLocks noChangeArrowheads="1"/>
            </p:cNvSpPr>
            <p:nvPr/>
          </p:nvSpPr>
          <p:spPr bwMode="auto">
            <a:xfrm>
              <a:off x="3848" y="3132"/>
              <a:ext cx="4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en-US" sz="2400" b="1" baseline="-2500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581" name="Group 9"/>
          <p:cNvGrpSpPr>
            <a:grpSpLocks/>
          </p:cNvGrpSpPr>
          <p:nvPr/>
        </p:nvGrpSpPr>
        <p:grpSpPr bwMode="auto">
          <a:xfrm>
            <a:off x="3170238" y="403225"/>
            <a:ext cx="3976687" cy="4733925"/>
            <a:chOff x="2797" y="87"/>
            <a:chExt cx="2505" cy="2982"/>
          </a:xfrm>
        </p:grpSpPr>
        <p:sp>
          <p:nvSpPr>
            <p:cNvPr id="24583" name="Text Box 10"/>
            <p:cNvSpPr txBox="1">
              <a:spLocks noChangeArrowheads="1"/>
            </p:cNvSpPr>
            <p:nvPr/>
          </p:nvSpPr>
          <p:spPr bwMode="auto">
            <a:xfrm>
              <a:off x="4591" y="2781"/>
              <a:ext cx="4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en-US" sz="2400" b="1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584" name="Arc 11"/>
            <p:cNvSpPr>
              <a:spLocks/>
            </p:cNvSpPr>
            <p:nvPr/>
          </p:nvSpPr>
          <p:spPr bwMode="auto">
            <a:xfrm rot="10071495">
              <a:off x="2797" y="87"/>
              <a:ext cx="2505" cy="2919"/>
            </a:xfrm>
            <a:custGeom>
              <a:avLst/>
              <a:gdLst>
                <a:gd name="T0" fmla="*/ 2 w 21600"/>
                <a:gd name="T1" fmla="*/ 0 h 19706"/>
                <a:gd name="T2" fmla="*/ 4 w 21600"/>
                <a:gd name="T3" fmla="*/ 9 h 19706"/>
                <a:gd name="T4" fmla="*/ 0 w 21600"/>
                <a:gd name="T5" fmla="*/ 9 h 197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706" fill="none" extrusionOk="0">
                  <a:moveTo>
                    <a:pt x="8843" y="-1"/>
                  </a:moveTo>
                  <a:cubicBezTo>
                    <a:pt x="16605" y="3482"/>
                    <a:pt x="21600" y="11198"/>
                    <a:pt x="21600" y="19706"/>
                  </a:cubicBezTo>
                </a:path>
                <a:path w="21600" h="19706" stroke="0" extrusionOk="0">
                  <a:moveTo>
                    <a:pt x="8843" y="-1"/>
                  </a:moveTo>
                  <a:cubicBezTo>
                    <a:pt x="16605" y="3482"/>
                    <a:pt x="21600" y="11198"/>
                    <a:pt x="21600" y="19706"/>
                  </a:cubicBezTo>
                  <a:lnTo>
                    <a:pt x="0" y="19706"/>
                  </a:lnTo>
                  <a:lnTo>
                    <a:pt x="8843" y="-1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168775" y="1868488"/>
            <a:ext cx="3568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Demand curve shifts to the </a:t>
            </a:r>
            <a:r>
              <a:rPr lang="en-US" altLang="en-US" sz="3600" b="1" i="1">
                <a:solidFill>
                  <a:srgbClr val="006600"/>
                </a:solidFill>
                <a:latin typeface="Times New Roman" panose="02020603050405020304" pitchFamily="18" charset="0"/>
              </a:rPr>
              <a:t>left</a:t>
            </a:r>
            <a:endParaRPr lang="en-US" altLang="en-US" sz="3600" b="1" i="1">
              <a:solidFill>
                <a:srgbClr val="3366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0555264" presetClass="entr" presetSubtype="6061930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606195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605816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6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14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69342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/>
            <a:r>
              <a:rPr lang="en-US" altLang="en-US" sz="3500" dirty="0" smtClean="0">
                <a:solidFill>
                  <a:srgbClr val="C00000"/>
                </a:solidFill>
              </a:rPr>
              <a:t>Change in Quantity Demanded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772400" cy="464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buClr>
                <a:schemeClr val="accent6"/>
              </a:buClr>
            </a:pPr>
            <a:r>
              <a:rPr lang="en-US" altLang="en-US" b="1" u="sng" dirty="0" smtClean="0">
                <a:solidFill>
                  <a:srgbClr val="3366FF"/>
                </a:solidFill>
              </a:rPr>
              <a:t>Change in Quantity Demanded </a:t>
            </a:r>
            <a:r>
              <a:rPr lang="en-US" altLang="en-US" b="1" dirty="0" smtClean="0">
                <a:solidFill>
                  <a:srgbClr val="3366FF"/>
                </a:solidFill>
              </a:rPr>
              <a:t>(</a:t>
            </a:r>
            <a:r>
              <a:rPr lang="en-US" altLang="en-US" b="1" dirty="0" smtClean="0">
                <a:solidFill>
                  <a:srgbClr val="3366FF"/>
                </a:solidFill>
                <a:latin typeface="Symbol" panose="05050102010706020507" pitchFamily="18" charset="2"/>
              </a:rPr>
              <a:t></a:t>
            </a:r>
            <a:r>
              <a:rPr lang="en-US" altLang="en-US" b="1" dirty="0" err="1" smtClean="0">
                <a:solidFill>
                  <a:srgbClr val="3366FF"/>
                </a:solidFill>
              </a:rPr>
              <a:t>Q</a:t>
            </a:r>
            <a:r>
              <a:rPr lang="en-US" altLang="en-US" b="1" baseline="-25000" dirty="0" err="1" smtClean="0">
                <a:solidFill>
                  <a:srgbClr val="3366FF"/>
                </a:solidFill>
              </a:rPr>
              <a:t>d</a:t>
            </a:r>
            <a:r>
              <a:rPr lang="en-US" altLang="en-US" b="1" dirty="0" smtClean="0">
                <a:solidFill>
                  <a:srgbClr val="3366FF"/>
                </a:solidFill>
              </a:rPr>
              <a:t>) - is </a:t>
            </a:r>
            <a:r>
              <a:rPr lang="en-US" altLang="en-US" b="1" i="1" dirty="0" smtClean="0">
                <a:solidFill>
                  <a:schemeClr val="accent6"/>
                </a:solidFill>
              </a:rPr>
              <a:t>movement</a:t>
            </a:r>
            <a:r>
              <a:rPr lang="en-US" altLang="en-US" b="1" dirty="0" smtClean="0">
                <a:solidFill>
                  <a:srgbClr val="3366FF"/>
                </a:solidFill>
              </a:rPr>
              <a:t> along a demand curve</a:t>
            </a:r>
          </a:p>
          <a:p>
            <a:pPr eaLnBrk="1" hangingPunct="1">
              <a:buClr>
                <a:schemeClr val="accent6"/>
              </a:buClr>
            </a:pPr>
            <a:r>
              <a:rPr lang="en-US" altLang="en-US" b="1" dirty="0" smtClean="0">
                <a:solidFill>
                  <a:srgbClr val="006600"/>
                </a:solidFill>
              </a:rPr>
              <a:t>Changes in quantity demanded can </a:t>
            </a:r>
            <a:r>
              <a:rPr lang="en-US" altLang="en-US" b="1" i="1" dirty="0" smtClean="0">
                <a:solidFill>
                  <a:srgbClr val="006600"/>
                </a:solidFill>
              </a:rPr>
              <a:t>only</a:t>
            </a:r>
            <a:r>
              <a:rPr lang="en-US" altLang="en-US" b="1" dirty="0" smtClean="0">
                <a:solidFill>
                  <a:srgbClr val="006600"/>
                </a:solidFill>
              </a:rPr>
              <a:t> be </a:t>
            </a:r>
            <a:r>
              <a:rPr lang="en-US" altLang="en-US" b="1" u="sng" dirty="0" smtClean="0">
                <a:solidFill>
                  <a:srgbClr val="006600"/>
                </a:solidFill>
              </a:rPr>
              <a:t>caused by a change in the price</a:t>
            </a:r>
            <a:r>
              <a:rPr lang="en-US" altLang="en-US" b="1" dirty="0" smtClean="0">
                <a:solidFill>
                  <a:srgbClr val="006600"/>
                </a:solidFill>
              </a:rPr>
              <a:t> of the good.</a:t>
            </a:r>
          </a:p>
          <a:p>
            <a:pPr lvl="1" eaLnBrk="1" hangingPunct="1">
              <a:buClr>
                <a:schemeClr val="accent6"/>
              </a:buClr>
              <a:buFontTx/>
              <a:buChar char="•"/>
            </a:pPr>
            <a:r>
              <a:rPr lang="en-US" altLang="en-US" b="1" dirty="0" smtClean="0">
                <a:solidFill>
                  <a:srgbClr val="FF33CC"/>
                </a:solidFill>
              </a:rPr>
              <a:t>Increase in </a:t>
            </a:r>
            <a:r>
              <a:rPr lang="en-US" altLang="en-US" b="1" dirty="0" err="1" smtClean="0">
                <a:solidFill>
                  <a:srgbClr val="FF33CC"/>
                </a:solidFill>
              </a:rPr>
              <a:t>Q</a:t>
            </a:r>
            <a:r>
              <a:rPr lang="en-US" altLang="en-US" b="1" baseline="-25000" dirty="0" err="1" smtClean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en-US" altLang="en-US" b="1" dirty="0" smtClean="0">
                <a:solidFill>
                  <a:srgbClr val="FF33CC"/>
                </a:solidFill>
              </a:rPr>
              <a:t> - a movement to the right along a demand curve</a:t>
            </a:r>
          </a:p>
          <a:p>
            <a:pPr lvl="1" eaLnBrk="1" hangingPunct="1">
              <a:buClr>
                <a:schemeClr val="accent6"/>
              </a:buClr>
              <a:buFontTx/>
              <a:buChar char="•"/>
            </a:pPr>
            <a:r>
              <a:rPr lang="en-US" altLang="en-US" b="1" dirty="0" smtClean="0">
                <a:solidFill>
                  <a:schemeClr val="hlink"/>
                </a:solidFill>
              </a:rPr>
              <a:t>Decrease in </a:t>
            </a:r>
            <a:r>
              <a:rPr lang="en-US" altLang="en-US" b="1" dirty="0" err="1" smtClean="0">
                <a:solidFill>
                  <a:schemeClr val="hlink"/>
                </a:solidFill>
              </a:rPr>
              <a:t>Q</a:t>
            </a:r>
            <a:r>
              <a:rPr lang="en-US" altLang="en-US" b="1" baseline="-25000" dirty="0" err="1" smtClean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en-US" altLang="en-US" b="1" dirty="0" smtClean="0">
                <a:solidFill>
                  <a:schemeClr val="hlink"/>
                </a:solidFill>
              </a:rPr>
              <a:t> - a movement to the left along a demand curve</a:t>
            </a:r>
            <a:endParaRPr lang="en-US" altLang="en-US" b="1" dirty="0" smtClean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1524000" y="838200"/>
            <a:ext cx="0" cy="487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524000" y="5715000"/>
            <a:ext cx="548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2514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629400" y="57150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057400" y="1219200"/>
            <a:ext cx="5791200" cy="3276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5791200" y="3276600"/>
            <a:ext cx="152400" cy="2286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3505200" y="1905000"/>
            <a:ext cx="152400" cy="2286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553200" y="30480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Demand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1524000" y="2057400"/>
            <a:ext cx="20574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3581400" y="2133600"/>
            <a:ext cx="0" cy="35052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1524000" y="3429000"/>
            <a:ext cx="4343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5867400" y="3352800"/>
            <a:ext cx="0" cy="2362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526" name="Group 14"/>
          <p:cNvGrpSpPr>
            <a:grpSpLocks/>
          </p:cNvGrpSpPr>
          <p:nvPr/>
        </p:nvGrpSpPr>
        <p:grpSpPr bwMode="auto">
          <a:xfrm>
            <a:off x="1752600" y="2133600"/>
            <a:ext cx="1524000" cy="1187450"/>
            <a:chOff x="1104" y="1344"/>
            <a:chExt cx="960" cy="748"/>
          </a:xfrm>
        </p:grpSpPr>
        <p:sp>
          <p:nvSpPr>
            <p:cNvPr id="26644" name="Text Box 15"/>
            <p:cNvSpPr txBox="1">
              <a:spLocks noChangeArrowheads="1"/>
            </p:cNvSpPr>
            <p:nvPr/>
          </p:nvSpPr>
          <p:spPr bwMode="auto">
            <a:xfrm>
              <a:off x="1104" y="1344"/>
              <a:ext cx="91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Price moves up…</a:t>
              </a:r>
            </a:p>
          </p:txBody>
        </p:sp>
        <p:sp>
          <p:nvSpPr>
            <p:cNvPr id="26645" name="AutoShape 16"/>
            <p:cNvSpPr>
              <a:spLocks noChangeArrowheads="1"/>
            </p:cNvSpPr>
            <p:nvPr/>
          </p:nvSpPr>
          <p:spPr bwMode="auto">
            <a:xfrm>
              <a:off x="1824" y="1392"/>
              <a:ext cx="240" cy="624"/>
            </a:xfrm>
            <a:prstGeom prst="upArrow">
              <a:avLst>
                <a:gd name="adj1" fmla="val 50000"/>
                <a:gd name="adj2" fmla="val 650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64529" name="Group 17"/>
          <p:cNvGrpSpPr>
            <a:grpSpLocks/>
          </p:cNvGrpSpPr>
          <p:nvPr/>
        </p:nvGrpSpPr>
        <p:grpSpPr bwMode="auto">
          <a:xfrm>
            <a:off x="4038600" y="3733800"/>
            <a:ext cx="1600200" cy="1524000"/>
            <a:chOff x="2544" y="2352"/>
            <a:chExt cx="1008" cy="960"/>
          </a:xfrm>
        </p:grpSpPr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2544" y="2352"/>
              <a:ext cx="100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3366FF"/>
                  </a:solidFill>
                  <a:latin typeface="Times New Roman" panose="02020603050405020304" pitchFamily="18" charset="0"/>
                </a:rPr>
                <a:t>Quantity demanded decreases</a:t>
              </a:r>
            </a:p>
          </p:txBody>
        </p:sp>
        <p:sp>
          <p:nvSpPr>
            <p:cNvPr id="26643" name="AutoShape 19"/>
            <p:cNvSpPr>
              <a:spLocks noChangeArrowheads="1"/>
            </p:cNvSpPr>
            <p:nvPr/>
          </p:nvSpPr>
          <p:spPr bwMode="auto">
            <a:xfrm flipH="1">
              <a:off x="2688" y="3120"/>
              <a:ext cx="768" cy="192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3366FF"/>
            </a:solidFill>
            <a:ln w="127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6640" name="Text Box 20"/>
          <p:cNvSpPr txBox="1">
            <a:spLocks noChangeArrowheads="1"/>
          </p:cNvSpPr>
          <p:nvPr/>
        </p:nvSpPr>
        <p:spPr bwMode="auto">
          <a:xfrm>
            <a:off x="4572000" y="457200"/>
            <a:ext cx="3733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6600"/>
                </a:solidFill>
                <a:latin typeface="Times New Roman" panose="02020603050405020304" pitchFamily="18" charset="0"/>
              </a:rPr>
              <a:t>A decrease in  quantity demanded caused by a price increase</a:t>
            </a:r>
          </a:p>
        </p:txBody>
      </p:sp>
      <p:sp>
        <p:nvSpPr>
          <p:cNvPr id="64533" name="AutoShape 21"/>
          <p:cNvSpPr>
            <a:spLocks noChangeArrowheads="1"/>
          </p:cNvSpPr>
          <p:nvPr/>
        </p:nvSpPr>
        <p:spPr bwMode="auto">
          <a:xfrm rot="7280906" flipH="1">
            <a:off x="4159250" y="2297113"/>
            <a:ext cx="439737" cy="1062038"/>
          </a:xfrm>
          <a:prstGeom prst="downArrow">
            <a:avLst>
              <a:gd name="adj1" fmla="val 50000"/>
              <a:gd name="adj2" fmla="val 6037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616692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1524000" y="838200"/>
            <a:ext cx="0" cy="487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1524000" y="5715000"/>
            <a:ext cx="548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477000" y="5791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2057400" y="1219200"/>
            <a:ext cx="5791200" cy="3276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5791200" y="3276600"/>
            <a:ext cx="152400" cy="2286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3505200" y="1905000"/>
            <a:ext cx="152400" cy="2286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553200" y="30480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Demand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1524000" y="2057400"/>
            <a:ext cx="20574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3581400" y="2133600"/>
            <a:ext cx="0" cy="35052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1524000" y="3429000"/>
            <a:ext cx="4343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5867400" y="3352800"/>
            <a:ext cx="0" cy="2362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550" name="Group 14"/>
          <p:cNvGrpSpPr>
            <a:grpSpLocks/>
          </p:cNvGrpSpPr>
          <p:nvPr/>
        </p:nvGrpSpPr>
        <p:grpSpPr bwMode="auto">
          <a:xfrm>
            <a:off x="1752600" y="2133600"/>
            <a:ext cx="1524000" cy="1187450"/>
            <a:chOff x="1104" y="1344"/>
            <a:chExt cx="960" cy="748"/>
          </a:xfrm>
        </p:grpSpPr>
        <p:sp>
          <p:nvSpPr>
            <p:cNvPr id="27668" name="Text Box 15"/>
            <p:cNvSpPr txBox="1">
              <a:spLocks noChangeArrowheads="1"/>
            </p:cNvSpPr>
            <p:nvPr/>
          </p:nvSpPr>
          <p:spPr bwMode="auto">
            <a:xfrm>
              <a:off x="1104" y="1344"/>
              <a:ext cx="91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Price moves down…</a:t>
              </a:r>
            </a:p>
          </p:txBody>
        </p:sp>
        <p:sp>
          <p:nvSpPr>
            <p:cNvPr id="27669" name="AutoShape 16"/>
            <p:cNvSpPr>
              <a:spLocks noChangeArrowheads="1"/>
            </p:cNvSpPr>
            <p:nvPr/>
          </p:nvSpPr>
          <p:spPr bwMode="auto">
            <a:xfrm flipV="1">
              <a:off x="1824" y="1392"/>
              <a:ext cx="240" cy="624"/>
            </a:xfrm>
            <a:prstGeom prst="upArrow">
              <a:avLst>
                <a:gd name="adj1" fmla="val 50000"/>
                <a:gd name="adj2" fmla="val 650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4038600" y="3733800"/>
            <a:ext cx="1600200" cy="1524000"/>
            <a:chOff x="2544" y="2352"/>
            <a:chExt cx="1008" cy="960"/>
          </a:xfrm>
        </p:grpSpPr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2544" y="2352"/>
              <a:ext cx="100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3366FF"/>
                  </a:solidFill>
                  <a:latin typeface="Times New Roman" panose="02020603050405020304" pitchFamily="18" charset="0"/>
                </a:rPr>
                <a:t>Quantity demanded increases</a:t>
              </a:r>
            </a:p>
          </p:txBody>
        </p:sp>
        <p:sp>
          <p:nvSpPr>
            <p:cNvPr id="27667" name="AutoShape 19"/>
            <p:cNvSpPr>
              <a:spLocks noChangeArrowheads="1"/>
            </p:cNvSpPr>
            <p:nvPr/>
          </p:nvSpPr>
          <p:spPr bwMode="auto">
            <a:xfrm>
              <a:off x="2688" y="3120"/>
              <a:ext cx="768" cy="192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3366FF"/>
            </a:solidFill>
            <a:ln w="127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7664" name="Text Box 20"/>
          <p:cNvSpPr txBox="1">
            <a:spLocks noChangeArrowheads="1"/>
          </p:cNvSpPr>
          <p:nvPr/>
        </p:nvSpPr>
        <p:spPr bwMode="auto">
          <a:xfrm>
            <a:off x="4572000" y="457200"/>
            <a:ext cx="3733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6600"/>
                </a:solidFill>
                <a:latin typeface="Times New Roman" panose="02020603050405020304" pitchFamily="18" charset="0"/>
              </a:rPr>
              <a:t>An increase in  quantity demanded caused by a price decrease</a:t>
            </a:r>
          </a:p>
        </p:txBody>
      </p:sp>
      <p:sp>
        <p:nvSpPr>
          <p:cNvPr id="65557" name="AutoShape 21"/>
          <p:cNvSpPr>
            <a:spLocks noChangeArrowheads="1"/>
          </p:cNvSpPr>
          <p:nvPr/>
        </p:nvSpPr>
        <p:spPr bwMode="auto">
          <a:xfrm rot="18174470" flipH="1">
            <a:off x="4159250" y="2297113"/>
            <a:ext cx="439737" cy="1062038"/>
          </a:xfrm>
          <a:prstGeom prst="downArrow">
            <a:avLst>
              <a:gd name="adj1" fmla="val 50000"/>
              <a:gd name="adj2" fmla="val 6037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96612" presetClass="entr" presetSubtype="20723419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2072332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20722856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7369175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100" b="1" smtClean="0"/>
              <a:t>DETERMINANTS OF DEMAND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463" y="1370013"/>
            <a:ext cx="7348537" cy="48752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6"/>
              </a:buClr>
            </a:pPr>
            <a:r>
              <a:rPr lang="en-US" altLang="en-US" sz="4400" b="1" dirty="0" smtClean="0"/>
              <a:t> Tastes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6"/>
              </a:buClr>
            </a:pPr>
            <a:r>
              <a:rPr lang="en-US" altLang="en-US" sz="4400" b="1" dirty="0" smtClean="0"/>
              <a:t> Number of Buyers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6"/>
              </a:buClr>
            </a:pPr>
            <a:r>
              <a:rPr lang="en-US" altLang="en-US" sz="4400" b="1" dirty="0" smtClean="0"/>
              <a:t> Income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Clr>
                <a:schemeClr val="accent6"/>
              </a:buClr>
            </a:pPr>
            <a:r>
              <a:rPr lang="en-US" altLang="en-US" sz="2900" b="1" i="1" dirty="0" smtClean="0"/>
              <a:t> Normal (Superior) &amp; Inferior Goods</a:t>
            </a:r>
            <a:endParaRPr lang="en-US" altLang="en-US" sz="3800" b="1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6"/>
              </a:buClr>
            </a:pPr>
            <a:r>
              <a:rPr lang="en-US" altLang="en-US" sz="4000" b="1" dirty="0" smtClean="0"/>
              <a:t> </a:t>
            </a:r>
            <a:r>
              <a:rPr lang="en-US" altLang="en-US" sz="4400" b="1" dirty="0" smtClean="0"/>
              <a:t>Prices of Related Goods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Clr>
                <a:schemeClr val="accent6"/>
              </a:buClr>
            </a:pPr>
            <a:r>
              <a:rPr lang="en-US" altLang="en-US" sz="2900" b="1" i="1" dirty="0" smtClean="0"/>
              <a:t> Substitutes &amp; Complements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Clr>
                <a:schemeClr val="accent6"/>
              </a:buClr>
            </a:pPr>
            <a:r>
              <a:rPr lang="en-US" altLang="en-US" sz="2900" b="1" i="1" dirty="0" smtClean="0"/>
              <a:t> Unrelated Goods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6"/>
              </a:buClr>
            </a:pPr>
            <a:r>
              <a:rPr lang="en-US" altLang="en-US" sz="4000" b="1" dirty="0" smtClean="0"/>
              <a:t>  </a:t>
            </a:r>
            <a:r>
              <a:rPr lang="en-US" altLang="en-US" sz="4400" b="1" dirty="0" smtClean="0"/>
              <a:t>Expectations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57200"/>
            <a:ext cx="5105400" cy="1295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65B98"/>
                </a:solidFill>
              </a:rPr>
              <a:t>Exceptions to the </a:t>
            </a:r>
            <a:br>
              <a:rPr lang="en-US" altLang="en-US" smtClean="0">
                <a:solidFill>
                  <a:srgbClr val="365B98"/>
                </a:solidFill>
              </a:rPr>
            </a:br>
            <a:r>
              <a:rPr lang="en-US" altLang="en-US" smtClean="0">
                <a:solidFill>
                  <a:srgbClr val="365B98"/>
                </a:solidFill>
              </a:rPr>
              <a:t>Law of Demand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7010400" cy="3657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lvl="1" eaLnBrk="1" hangingPunct="1">
              <a:buClr>
                <a:schemeClr val="accent6"/>
              </a:buClr>
            </a:pPr>
            <a:r>
              <a:rPr lang="en-US" altLang="en-US" sz="3600" dirty="0" err="1" smtClean="0"/>
              <a:t>Giffen</a:t>
            </a:r>
            <a:r>
              <a:rPr lang="en-US" altLang="en-US" sz="3600" dirty="0" smtClean="0"/>
              <a:t> Goods</a:t>
            </a:r>
          </a:p>
          <a:p>
            <a:pPr lvl="1" eaLnBrk="1" hangingPunct="1">
              <a:buClr>
                <a:schemeClr val="accent6"/>
              </a:buClr>
            </a:pPr>
            <a:r>
              <a:rPr lang="en-US" altLang="en-US" sz="3600" dirty="0" smtClean="0"/>
              <a:t>Goods whose quality is judged by price</a:t>
            </a:r>
          </a:p>
          <a:p>
            <a:pPr lvl="1" eaLnBrk="1" hangingPunct="1">
              <a:buClr>
                <a:schemeClr val="accent6"/>
              </a:buClr>
            </a:pPr>
            <a:r>
              <a:rPr lang="en-US" altLang="en-US" sz="3600" dirty="0" smtClean="0"/>
              <a:t>Goods with snob appeal</a:t>
            </a:r>
          </a:p>
          <a:p>
            <a:pPr eaLnBrk="1" hangingPunct="1"/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mcc19359_tb0304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/>
          <a:stretch>
            <a:fillRect/>
          </a:stretch>
        </p:blipFill>
        <p:spPr>
          <a:xfrm>
            <a:off x="2362200" y="457200"/>
            <a:ext cx="4876800" cy="55215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 NOW </a:t>
            </a:r>
            <a:br>
              <a:rPr lang="en-US" altLang="en-US" smtClean="0"/>
            </a:br>
            <a:r>
              <a:rPr lang="en-US" altLang="en-US" smtClean="0"/>
              <a:t>w/ whiteboards and a Partner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6"/>
              </a:buClr>
            </a:pPr>
            <a:r>
              <a:rPr lang="en-US" altLang="en-US" dirty="0" smtClean="0"/>
              <a:t>Demonstrate a properly labeled S/D graph.</a:t>
            </a:r>
          </a:p>
          <a:p>
            <a:pPr eaLnBrk="1" hangingPunct="1">
              <a:buClr>
                <a:schemeClr val="accent6"/>
              </a:buClr>
            </a:pPr>
            <a:r>
              <a:rPr lang="en-US" altLang="en-US" dirty="0" smtClean="0"/>
              <a:t>Demonstrate a decrease in </a:t>
            </a:r>
            <a:r>
              <a:rPr lang="en-US" altLang="en-US" dirty="0" err="1" smtClean="0"/>
              <a:t>Qd</a:t>
            </a:r>
            <a:endParaRPr lang="en-US" altLang="en-US" dirty="0" smtClean="0"/>
          </a:p>
          <a:p>
            <a:pPr eaLnBrk="1" hangingPunct="1">
              <a:buClr>
                <a:schemeClr val="accent6"/>
              </a:buClr>
            </a:pPr>
            <a:r>
              <a:rPr lang="en-US" altLang="en-US" dirty="0" smtClean="0"/>
              <a:t>Demonstrate an increase in Demand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4525" y="57150"/>
            <a:ext cx="6805613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800" b="1" smtClean="0"/>
              <a:t>LAW OF SUPPLY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8475" y="3025775"/>
            <a:ext cx="7210425" cy="33210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accent6"/>
              </a:buClr>
            </a:pPr>
            <a:r>
              <a:rPr lang="en-US" altLang="en-US" sz="3900" b="1" dirty="0" smtClean="0"/>
              <a:t>As Price Rises…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3900" b="1" dirty="0" smtClean="0"/>
              <a:t>     …Quantity Supplied Rises</a:t>
            </a:r>
          </a:p>
          <a:p>
            <a:pPr eaLnBrk="1" hangingPunct="1">
              <a:lnSpc>
                <a:spcPct val="120000"/>
              </a:lnSpc>
              <a:buClr>
                <a:schemeClr val="accent6"/>
              </a:buClr>
            </a:pPr>
            <a:r>
              <a:rPr lang="en-US" altLang="en-US" sz="3900" b="1" dirty="0" smtClean="0"/>
              <a:t>As Price Falls…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3900" b="1" dirty="0" smtClean="0"/>
              <a:t>     …Quantity Supplied Falls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985963" y="1030288"/>
            <a:ext cx="67786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13">
                <a:solidFill>
                  <a:srgbClr val="DA003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CC0000"/>
                </a:solidFill>
                <a:latin typeface="Times New Roman" panose="02020603050405020304" pitchFamily="18" charset="0"/>
              </a:rPr>
              <a:t>A direct relationship exists between price and quantity supplied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  <p:bldP spid="115715" grpId="0" build="p"/>
      <p:bldP spid="11571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355013" y="2619375"/>
            <a:ext cx="492125" cy="23923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762125" y="138113"/>
            <a:ext cx="7096125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800" b="1" smtClean="0"/>
              <a:t>SUPPLY DEFINED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33650" y="1408113"/>
            <a:ext cx="5076825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13">
                <a:solidFill>
                  <a:srgbClr val="DA003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tx1"/>
                </a:solidFill>
                <a:latin typeface="Times New Roman" panose="02020603050405020304" pitchFamily="18" charset="0"/>
              </a:rPr>
              <a:t>SUPPLY SCHEDULE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894638" y="2559050"/>
            <a:ext cx="43815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$1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</a:t>
            </a:r>
          </a:p>
        </p:txBody>
      </p:sp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7966075" y="1947863"/>
            <a:ext cx="884238" cy="2992437"/>
            <a:chOff x="4617" y="739"/>
            <a:chExt cx="633" cy="1917"/>
          </a:xfrm>
        </p:grpSpPr>
        <p:sp>
          <p:nvSpPr>
            <p:cNvPr id="32779" name="Line 7"/>
            <p:cNvSpPr>
              <a:spLocks noChangeShapeType="1"/>
            </p:cNvSpPr>
            <p:nvPr/>
          </p:nvSpPr>
          <p:spPr bwMode="auto">
            <a:xfrm>
              <a:off x="4895" y="778"/>
              <a:ext cx="0" cy="18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Line 8"/>
            <p:cNvSpPr>
              <a:spLocks noChangeShapeType="1"/>
            </p:cNvSpPr>
            <p:nvPr/>
          </p:nvSpPr>
          <p:spPr bwMode="auto">
            <a:xfrm>
              <a:off x="4617" y="117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Text Box 9"/>
            <p:cNvSpPr txBox="1">
              <a:spLocks noChangeArrowheads="1"/>
            </p:cNvSpPr>
            <p:nvPr/>
          </p:nvSpPr>
          <p:spPr bwMode="auto">
            <a:xfrm>
              <a:off x="4645" y="739"/>
              <a:ext cx="24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32782" name="Text Box 10"/>
            <p:cNvSpPr txBox="1">
              <a:spLocks noChangeArrowheads="1"/>
            </p:cNvSpPr>
            <p:nvPr/>
          </p:nvSpPr>
          <p:spPr bwMode="auto">
            <a:xfrm>
              <a:off x="4934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S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7962900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749550" y="2265363"/>
            <a:ext cx="36258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13">
                <a:solidFill>
                  <a:srgbClr val="DA003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Various Amounts</a:t>
            </a:r>
          </a:p>
        </p:txBody>
      </p:sp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8413750" y="2574925"/>
            <a:ext cx="4937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  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60</a:t>
            </a:r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 rot="663869">
            <a:off x="6062654" y="2869699"/>
            <a:ext cx="1865312" cy="720725"/>
          </a:xfrm>
          <a:prstGeom prst="rightArrow">
            <a:avLst>
              <a:gd name="adj1" fmla="val 50000"/>
              <a:gd name="adj2" fmla="val 64703"/>
            </a:avLst>
          </a:prstGeom>
          <a:solidFill>
            <a:srgbClr val="CC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utoUpdateAnimBg="0"/>
      <p:bldP spid="25604" grpId="0" autoUpdateAnimBg="0"/>
      <p:bldP spid="25612" grpId="0" autoUpdateAnimBg="0"/>
      <p:bldP spid="2561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870825" y="2619375"/>
            <a:ext cx="492125" cy="23923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762125" y="138113"/>
            <a:ext cx="7096125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800" b="1" smtClean="0"/>
              <a:t>SUPPLY DEFINED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33650" y="1408113"/>
            <a:ext cx="5076825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13">
                <a:solidFill>
                  <a:srgbClr val="DA003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tx1"/>
                </a:solidFill>
                <a:latin typeface="Times New Roman" panose="02020603050405020304" pitchFamily="18" charset="0"/>
              </a:rPr>
              <a:t>SUPPLY SCHEDULE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894638" y="2559050"/>
            <a:ext cx="43815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$1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</a:t>
            </a:r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7966075" y="1947863"/>
            <a:ext cx="884238" cy="2992437"/>
            <a:chOff x="4617" y="739"/>
            <a:chExt cx="633" cy="1917"/>
          </a:xfrm>
        </p:grpSpPr>
        <p:sp>
          <p:nvSpPr>
            <p:cNvPr id="33806" name="Line 7"/>
            <p:cNvSpPr>
              <a:spLocks noChangeShapeType="1"/>
            </p:cNvSpPr>
            <p:nvPr/>
          </p:nvSpPr>
          <p:spPr bwMode="auto">
            <a:xfrm>
              <a:off x="4895" y="778"/>
              <a:ext cx="0" cy="18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Line 8"/>
            <p:cNvSpPr>
              <a:spLocks noChangeShapeType="1"/>
            </p:cNvSpPr>
            <p:nvPr/>
          </p:nvSpPr>
          <p:spPr bwMode="auto">
            <a:xfrm>
              <a:off x="4617" y="117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Text Box 9"/>
            <p:cNvSpPr txBox="1">
              <a:spLocks noChangeArrowheads="1"/>
            </p:cNvSpPr>
            <p:nvPr/>
          </p:nvSpPr>
          <p:spPr bwMode="auto">
            <a:xfrm>
              <a:off x="4645" y="739"/>
              <a:ext cx="24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33809" name="Text Box 10"/>
            <p:cNvSpPr txBox="1">
              <a:spLocks noChangeArrowheads="1"/>
            </p:cNvSpPr>
            <p:nvPr/>
          </p:nvSpPr>
          <p:spPr bwMode="auto">
            <a:xfrm>
              <a:off x="4934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S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7962900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2749550" y="2265363"/>
            <a:ext cx="36258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13">
                <a:solidFill>
                  <a:srgbClr val="DA003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Various Amounts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430463" y="3070225"/>
            <a:ext cx="52895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13">
                <a:solidFill>
                  <a:srgbClr val="DA003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A Series of Possible Prices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178050" y="4875213"/>
            <a:ext cx="59102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13">
                <a:solidFill>
                  <a:srgbClr val="DA003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i="1">
                <a:solidFill>
                  <a:srgbClr val="CC0000"/>
                </a:solidFill>
                <a:latin typeface="Times New Roman" panose="02020603050405020304" pitchFamily="18" charset="0"/>
              </a:rPr>
              <a:t>…a specified time period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435225" y="5573713"/>
            <a:ext cx="635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13">
                <a:solidFill>
                  <a:srgbClr val="DA003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i="1">
                <a:solidFill>
                  <a:srgbClr val="CC0000"/>
                </a:solidFill>
                <a:latin typeface="Times New Roman" panose="02020603050405020304" pitchFamily="18" charset="0"/>
              </a:rPr>
              <a:t>…other things being equal</a:t>
            </a:r>
          </a:p>
        </p:txBody>
      </p:sp>
      <p:sp>
        <p:nvSpPr>
          <p:cNvPr id="33804" name="Text Box 16"/>
          <p:cNvSpPr txBox="1">
            <a:spLocks noChangeArrowheads="1"/>
          </p:cNvSpPr>
          <p:nvPr/>
        </p:nvSpPr>
        <p:spPr bwMode="auto">
          <a:xfrm>
            <a:off x="8413750" y="2574925"/>
            <a:ext cx="4937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  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60</a:t>
            </a:r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5838825" y="3570288"/>
            <a:ext cx="2057400" cy="703262"/>
          </a:xfrm>
          <a:prstGeom prst="rightArrow">
            <a:avLst>
              <a:gd name="adj1" fmla="val 50000"/>
              <a:gd name="adj2" fmla="val 73138"/>
            </a:avLst>
          </a:prstGeom>
          <a:solidFill>
            <a:srgbClr val="CC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37" grpId="0" autoUpdateAnimBg="0"/>
      <p:bldP spid="26638" grpId="0" autoUpdateAnimBg="0"/>
      <p:bldP spid="26639" grpId="0" autoUpdateAnimBg="0"/>
      <p:bldP spid="266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4525" y="57150"/>
            <a:ext cx="6805613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800" b="1" smtClean="0"/>
              <a:t>LAW OF SUPPLY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8475" y="3025775"/>
            <a:ext cx="7210425" cy="33210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accent6"/>
              </a:buClr>
            </a:pPr>
            <a:r>
              <a:rPr lang="en-US" altLang="en-US" sz="3900" b="1" dirty="0" smtClean="0"/>
              <a:t>As Price Rises…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3900" b="1" dirty="0" smtClean="0"/>
              <a:t>     …Quantity Supplied Rises</a:t>
            </a:r>
          </a:p>
          <a:p>
            <a:pPr eaLnBrk="1" hangingPunct="1">
              <a:lnSpc>
                <a:spcPct val="120000"/>
              </a:lnSpc>
              <a:buClr>
                <a:schemeClr val="accent6"/>
              </a:buClr>
            </a:pPr>
            <a:r>
              <a:rPr lang="en-US" altLang="en-US" sz="3900" b="1" dirty="0" smtClean="0"/>
              <a:t>As Price Falls…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3900" b="1" dirty="0" smtClean="0"/>
              <a:t>     …Quantity Supplied Falls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85963" y="1030288"/>
            <a:ext cx="67786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13">
                <a:solidFill>
                  <a:srgbClr val="DA003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CC0000"/>
                </a:solidFill>
                <a:latin typeface="Times New Roman" panose="02020603050405020304" pitchFamily="18" charset="0"/>
              </a:rPr>
              <a:t>A direct relationship exists between price and quantity supplied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/>
      <p:bldP spid="2765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3100388" y="4776788"/>
            <a:ext cx="471487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3446463" y="5735638"/>
            <a:ext cx="471487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35868" name="Line 5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69" name="Line 6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70" name="Line 7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71" name="Line 8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72" name="Line 9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73" name="Line 10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74" name="Line 11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75" name="Line 12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76" name="Line 13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77" name="Line 14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78" name="Line 15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79" name="Line 16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80" name="Line 17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35845" name="Group 18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35866" name="Line 19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Line 20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Rectangle 21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5847" name="Rectangle 22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35848" name="Rectangle 23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7747000" y="4498975"/>
            <a:ext cx="1287463" cy="6254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5850" name="Text Box 25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35851" name="Text Box 26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10   20   30   40   50   60   70   80</a:t>
            </a:r>
          </a:p>
        </p:txBody>
      </p:sp>
      <p:sp>
        <p:nvSpPr>
          <p:cNvPr id="35852" name="Text Box 27"/>
          <p:cNvSpPr txBox="1">
            <a:spLocks noChangeArrowheads="1"/>
          </p:cNvSpPr>
          <p:nvPr/>
        </p:nvSpPr>
        <p:spPr bwMode="auto">
          <a:xfrm>
            <a:off x="7842250" y="2559050"/>
            <a:ext cx="49053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35853" name="Text Box 28"/>
          <p:cNvSpPr txBox="1">
            <a:spLocks noChangeArrowheads="1"/>
          </p:cNvSpPr>
          <p:nvPr/>
        </p:nvSpPr>
        <p:spPr bwMode="auto">
          <a:xfrm>
            <a:off x="8413750" y="2574925"/>
            <a:ext cx="493713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60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  5</a:t>
            </a:r>
          </a:p>
        </p:txBody>
      </p:sp>
      <p:sp>
        <p:nvSpPr>
          <p:cNvPr id="28701" name="Oval 29"/>
          <p:cNvSpPr>
            <a:spLocks noChangeArrowheads="1"/>
          </p:cNvSpPr>
          <p:nvPr/>
        </p:nvSpPr>
        <p:spPr bwMode="auto">
          <a:xfrm>
            <a:off x="3617913" y="4935538"/>
            <a:ext cx="165100" cy="217487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35855" name="Group 30"/>
          <p:cNvGrpSpPr>
            <a:grpSpLocks/>
          </p:cNvGrpSpPr>
          <p:nvPr/>
        </p:nvGrpSpPr>
        <p:grpSpPr bwMode="auto">
          <a:xfrm>
            <a:off x="7966075" y="1947863"/>
            <a:ext cx="884238" cy="2992437"/>
            <a:chOff x="4617" y="739"/>
            <a:chExt cx="633" cy="1917"/>
          </a:xfrm>
        </p:grpSpPr>
        <p:sp>
          <p:nvSpPr>
            <p:cNvPr id="35862" name="Line 31"/>
            <p:cNvSpPr>
              <a:spLocks noChangeShapeType="1"/>
            </p:cNvSpPr>
            <p:nvPr/>
          </p:nvSpPr>
          <p:spPr bwMode="auto">
            <a:xfrm>
              <a:off x="4895" y="778"/>
              <a:ext cx="0" cy="18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3" name="Line 32"/>
            <p:cNvSpPr>
              <a:spLocks noChangeShapeType="1"/>
            </p:cNvSpPr>
            <p:nvPr/>
          </p:nvSpPr>
          <p:spPr bwMode="auto">
            <a:xfrm>
              <a:off x="4617" y="117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4" name="Text Box 33"/>
            <p:cNvSpPr txBox="1">
              <a:spLocks noChangeArrowheads="1"/>
            </p:cNvSpPr>
            <p:nvPr/>
          </p:nvSpPr>
          <p:spPr bwMode="auto">
            <a:xfrm>
              <a:off x="4645" y="739"/>
              <a:ext cx="24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35865" name="Text Box 34"/>
            <p:cNvSpPr txBox="1">
              <a:spLocks noChangeArrowheads="1"/>
            </p:cNvSpPr>
            <p:nvPr/>
          </p:nvSpPr>
          <p:spPr bwMode="auto">
            <a:xfrm>
              <a:off x="4934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S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35856" name="Text Box 35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35857" name="Text Box 36"/>
          <p:cNvSpPr txBox="1">
            <a:spLocks noChangeArrowheads="1"/>
          </p:cNvSpPr>
          <p:nvPr/>
        </p:nvSpPr>
        <p:spPr bwMode="auto">
          <a:xfrm>
            <a:off x="4524375" y="6340475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35858" name="Text Box 37"/>
          <p:cNvSpPr txBox="1">
            <a:spLocks noChangeArrowheads="1"/>
          </p:cNvSpPr>
          <p:nvPr/>
        </p:nvSpPr>
        <p:spPr bwMode="auto">
          <a:xfrm>
            <a:off x="7962900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28710" name="Line 38"/>
          <p:cNvSpPr>
            <a:spLocks noChangeShapeType="1"/>
          </p:cNvSpPr>
          <p:nvPr/>
        </p:nvSpPr>
        <p:spPr bwMode="auto">
          <a:xfrm flipH="1">
            <a:off x="3824288" y="4826000"/>
            <a:ext cx="3925887" cy="2016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4186238" y="939800"/>
            <a:ext cx="3368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CC0000"/>
                </a:solidFill>
                <a:latin typeface="Times New Roman" panose="02020603050405020304" pitchFamily="18" charset="0"/>
              </a:rPr>
              <a:t>Plot the Points</a:t>
            </a:r>
          </a:p>
        </p:txBody>
      </p:sp>
      <p:sp>
        <p:nvSpPr>
          <p:cNvPr id="28712" name="Rectangle 40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SUPPLY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 autoUpdateAnimBg="0"/>
      <p:bldP spid="28696" grpId="0" animBg="1"/>
      <p:bldP spid="28701" grpId="0" animBg="1"/>
      <p:bldP spid="28711" grpId="0" autoUpdateAnimBg="0"/>
      <p:bldP spid="2871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4127500" y="5735638"/>
            <a:ext cx="471488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3100388" y="3956050"/>
            <a:ext cx="471487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36893" name="Line 5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6894" name="Line 6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6895" name="Line 7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6896" name="Line 8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6897" name="Line 9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6898" name="Line 10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6899" name="Line 11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6900" name="Line 12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6901" name="Line 13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6902" name="Line 14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6903" name="Line 15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6904" name="Line 16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6905" name="Line 17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36869" name="Group 18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36891" name="Line 19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2" name="Line 20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0" name="Rectangle 21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6871" name="Rectangle 22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36872" name="Rectangle 23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6873" name="Oval 24"/>
          <p:cNvSpPr>
            <a:spLocks noChangeArrowheads="1"/>
          </p:cNvSpPr>
          <p:nvPr/>
        </p:nvSpPr>
        <p:spPr bwMode="auto">
          <a:xfrm>
            <a:off x="7759700" y="4030663"/>
            <a:ext cx="1287463" cy="6254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6874" name="Text Box 25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9933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875" name="Text Box 26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</a:t>
            </a:r>
            <a:r>
              <a:rPr lang="en-US" altLang="en-US" sz="1800" b="1">
                <a:solidFill>
                  <a:srgbClr val="CC0000"/>
                </a:solidFill>
              </a:rPr>
              <a:t>20</a:t>
            </a:r>
            <a:r>
              <a:rPr lang="en-US" altLang="en-US" sz="1800" b="1">
                <a:solidFill>
                  <a:schemeClr val="tx1"/>
                </a:solidFill>
              </a:rPr>
              <a:t>   30   40   50   60   70   80</a:t>
            </a:r>
          </a:p>
        </p:txBody>
      </p:sp>
      <p:sp>
        <p:nvSpPr>
          <p:cNvPr id="36876" name="Text Box 27"/>
          <p:cNvSpPr txBox="1">
            <a:spLocks noChangeArrowheads="1"/>
          </p:cNvSpPr>
          <p:nvPr/>
        </p:nvSpPr>
        <p:spPr bwMode="auto">
          <a:xfrm>
            <a:off x="7842250" y="2559050"/>
            <a:ext cx="49053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36877" name="Text Box 28"/>
          <p:cNvSpPr txBox="1">
            <a:spLocks noChangeArrowheads="1"/>
          </p:cNvSpPr>
          <p:nvPr/>
        </p:nvSpPr>
        <p:spPr bwMode="auto">
          <a:xfrm>
            <a:off x="8413750" y="2574925"/>
            <a:ext cx="4937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60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  5</a:t>
            </a:r>
          </a:p>
        </p:txBody>
      </p:sp>
      <p:sp>
        <p:nvSpPr>
          <p:cNvPr id="36878" name="Oval 29"/>
          <p:cNvSpPr>
            <a:spLocks noChangeArrowheads="1"/>
          </p:cNvSpPr>
          <p:nvPr/>
        </p:nvSpPr>
        <p:spPr bwMode="auto">
          <a:xfrm>
            <a:off x="3617913" y="4935538"/>
            <a:ext cx="165100" cy="217487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9726" name="Oval 30"/>
          <p:cNvSpPr>
            <a:spLocks noChangeArrowheads="1"/>
          </p:cNvSpPr>
          <p:nvPr/>
        </p:nvSpPr>
        <p:spPr bwMode="auto">
          <a:xfrm>
            <a:off x="4305300" y="4159250"/>
            <a:ext cx="165100" cy="215900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36880" name="Group 31"/>
          <p:cNvGrpSpPr>
            <a:grpSpLocks/>
          </p:cNvGrpSpPr>
          <p:nvPr/>
        </p:nvGrpSpPr>
        <p:grpSpPr bwMode="auto">
          <a:xfrm>
            <a:off x="7966075" y="1947863"/>
            <a:ext cx="884238" cy="2992437"/>
            <a:chOff x="4617" y="739"/>
            <a:chExt cx="633" cy="1917"/>
          </a:xfrm>
        </p:grpSpPr>
        <p:sp>
          <p:nvSpPr>
            <p:cNvPr id="36887" name="Line 32"/>
            <p:cNvSpPr>
              <a:spLocks noChangeShapeType="1"/>
            </p:cNvSpPr>
            <p:nvPr/>
          </p:nvSpPr>
          <p:spPr bwMode="auto">
            <a:xfrm>
              <a:off x="4895" y="778"/>
              <a:ext cx="0" cy="18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Line 33"/>
            <p:cNvSpPr>
              <a:spLocks noChangeShapeType="1"/>
            </p:cNvSpPr>
            <p:nvPr/>
          </p:nvSpPr>
          <p:spPr bwMode="auto">
            <a:xfrm>
              <a:off x="4617" y="117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Text Box 34"/>
            <p:cNvSpPr txBox="1">
              <a:spLocks noChangeArrowheads="1"/>
            </p:cNvSpPr>
            <p:nvPr/>
          </p:nvSpPr>
          <p:spPr bwMode="auto">
            <a:xfrm>
              <a:off x="4645" y="739"/>
              <a:ext cx="24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36890" name="Text Box 35"/>
            <p:cNvSpPr txBox="1">
              <a:spLocks noChangeArrowheads="1"/>
            </p:cNvSpPr>
            <p:nvPr/>
          </p:nvSpPr>
          <p:spPr bwMode="auto">
            <a:xfrm>
              <a:off x="4934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S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36881" name="Text Box 36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36882" name="Text Box 37"/>
          <p:cNvSpPr txBox="1">
            <a:spLocks noChangeArrowheads="1"/>
          </p:cNvSpPr>
          <p:nvPr/>
        </p:nvSpPr>
        <p:spPr bwMode="auto">
          <a:xfrm>
            <a:off x="4524375" y="6340475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36883" name="Text Box 38"/>
          <p:cNvSpPr txBox="1">
            <a:spLocks noChangeArrowheads="1"/>
          </p:cNvSpPr>
          <p:nvPr/>
        </p:nvSpPr>
        <p:spPr bwMode="auto">
          <a:xfrm>
            <a:off x="7962900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36884" name="Text Box 39"/>
          <p:cNvSpPr txBox="1">
            <a:spLocks noChangeArrowheads="1"/>
          </p:cNvSpPr>
          <p:nvPr/>
        </p:nvSpPr>
        <p:spPr bwMode="auto">
          <a:xfrm>
            <a:off x="4186238" y="939800"/>
            <a:ext cx="3368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CC0000"/>
                </a:solidFill>
                <a:latin typeface="Times New Roman" panose="02020603050405020304" pitchFamily="18" charset="0"/>
              </a:rPr>
              <a:t>Plot the Points</a:t>
            </a:r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 flipV="1">
            <a:off x="4481513" y="4295775"/>
            <a:ext cx="3281362" cy="349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6886" name="Rectangle 41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SUPPLY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4772025" y="5718175"/>
            <a:ext cx="471488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CC0000"/>
                </a:solidFill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3100388" y="3152775"/>
            <a:ext cx="471487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37918" name="Line 5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919" name="Line 6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920" name="Line 7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921" name="Line 8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922" name="Line 9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923" name="Line 10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924" name="Line 11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925" name="Line 12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926" name="Line 13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927" name="Line 14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928" name="Line 15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929" name="Line 16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930" name="Line 17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37893" name="Group 18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37916" name="Line 19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Line 20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4" name="Rectangle 21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7895" name="Rectangle 22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37896" name="Rectangle 23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7897" name="Oval 24"/>
          <p:cNvSpPr>
            <a:spLocks noChangeArrowheads="1"/>
          </p:cNvSpPr>
          <p:nvPr/>
        </p:nvSpPr>
        <p:spPr bwMode="auto">
          <a:xfrm>
            <a:off x="7759700" y="3532188"/>
            <a:ext cx="1287463" cy="6254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7898" name="Text Box 25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3300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899" name="Text Box 26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10   20   30   40   50   60   70   80</a:t>
            </a:r>
          </a:p>
        </p:txBody>
      </p:sp>
      <p:sp>
        <p:nvSpPr>
          <p:cNvPr id="37900" name="Text Box 27"/>
          <p:cNvSpPr txBox="1">
            <a:spLocks noChangeArrowheads="1"/>
          </p:cNvSpPr>
          <p:nvPr/>
        </p:nvSpPr>
        <p:spPr bwMode="auto">
          <a:xfrm>
            <a:off x="7842250" y="2559050"/>
            <a:ext cx="49053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37901" name="Text Box 28"/>
          <p:cNvSpPr txBox="1">
            <a:spLocks noChangeArrowheads="1"/>
          </p:cNvSpPr>
          <p:nvPr/>
        </p:nvSpPr>
        <p:spPr bwMode="auto">
          <a:xfrm>
            <a:off x="8413750" y="2574925"/>
            <a:ext cx="493713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60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  5</a:t>
            </a:r>
          </a:p>
        </p:txBody>
      </p:sp>
      <p:sp>
        <p:nvSpPr>
          <p:cNvPr id="30749" name="Oval 29"/>
          <p:cNvSpPr>
            <a:spLocks noChangeArrowheads="1"/>
          </p:cNvSpPr>
          <p:nvPr/>
        </p:nvSpPr>
        <p:spPr bwMode="auto">
          <a:xfrm>
            <a:off x="4965700" y="3333750"/>
            <a:ext cx="165100" cy="217488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7903" name="Oval 30"/>
          <p:cNvSpPr>
            <a:spLocks noChangeArrowheads="1"/>
          </p:cNvSpPr>
          <p:nvPr/>
        </p:nvSpPr>
        <p:spPr bwMode="auto">
          <a:xfrm>
            <a:off x="3617913" y="4935538"/>
            <a:ext cx="165100" cy="217487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7904" name="Oval 31"/>
          <p:cNvSpPr>
            <a:spLocks noChangeArrowheads="1"/>
          </p:cNvSpPr>
          <p:nvPr/>
        </p:nvSpPr>
        <p:spPr bwMode="auto">
          <a:xfrm>
            <a:off x="4305300" y="4159250"/>
            <a:ext cx="165100" cy="215900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37905" name="Group 32"/>
          <p:cNvGrpSpPr>
            <a:grpSpLocks/>
          </p:cNvGrpSpPr>
          <p:nvPr/>
        </p:nvGrpSpPr>
        <p:grpSpPr bwMode="auto">
          <a:xfrm>
            <a:off x="7966075" y="1947863"/>
            <a:ext cx="884238" cy="2992437"/>
            <a:chOff x="4617" y="739"/>
            <a:chExt cx="633" cy="1917"/>
          </a:xfrm>
        </p:grpSpPr>
        <p:sp>
          <p:nvSpPr>
            <p:cNvPr id="37912" name="Line 33"/>
            <p:cNvSpPr>
              <a:spLocks noChangeShapeType="1"/>
            </p:cNvSpPr>
            <p:nvPr/>
          </p:nvSpPr>
          <p:spPr bwMode="auto">
            <a:xfrm>
              <a:off x="4895" y="778"/>
              <a:ext cx="0" cy="18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Line 34"/>
            <p:cNvSpPr>
              <a:spLocks noChangeShapeType="1"/>
            </p:cNvSpPr>
            <p:nvPr/>
          </p:nvSpPr>
          <p:spPr bwMode="auto">
            <a:xfrm>
              <a:off x="4617" y="117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Text Box 35"/>
            <p:cNvSpPr txBox="1">
              <a:spLocks noChangeArrowheads="1"/>
            </p:cNvSpPr>
            <p:nvPr/>
          </p:nvSpPr>
          <p:spPr bwMode="auto">
            <a:xfrm>
              <a:off x="4645" y="739"/>
              <a:ext cx="24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37915" name="Text Box 36"/>
            <p:cNvSpPr txBox="1">
              <a:spLocks noChangeArrowheads="1"/>
            </p:cNvSpPr>
            <p:nvPr/>
          </p:nvSpPr>
          <p:spPr bwMode="auto">
            <a:xfrm>
              <a:off x="4934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S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37906" name="Text Box 37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37907" name="Text Box 38"/>
          <p:cNvSpPr txBox="1">
            <a:spLocks noChangeArrowheads="1"/>
          </p:cNvSpPr>
          <p:nvPr/>
        </p:nvSpPr>
        <p:spPr bwMode="auto">
          <a:xfrm>
            <a:off x="4524375" y="6340475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37908" name="Text Box 39"/>
          <p:cNvSpPr txBox="1">
            <a:spLocks noChangeArrowheads="1"/>
          </p:cNvSpPr>
          <p:nvPr/>
        </p:nvSpPr>
        <p:spPr bwMode="auto">
          <a:xfrm>
            <a:off x="7962900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37909" name="Text Box 40"/>
          <p:cNvSpPr txBox="1">
            <a:spLocks noChangeArrowheads="1"/>
          </p:cNvSpPr>
          <p:nvPr/>
        </p:nvSpPr>
        <p:spPr bwMode="auto">
          <a:xfrm>
            <a:off x="4186238" y="939800"/>
            <a:ext cx="3368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CC0000"/>
                </a:solidFill>
                <a:latin typeface="Times New Roman" panose="02020603050405020304" pitchFamily="18" charset="0"/>
              </a:rPr>
              <a:t>Plot the Points</a:t>
            </a:r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 flipH="1" flipV="1">
            <a:off x="5170488" y="3463925"/>
            <a:ext cx="2566987" cy="3698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7911" name="Rectangle 42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SUPPLY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5454650" y="5735638"/>
            <a:ext cx="471488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3100388" y="2314575"/>
            <a:ext cx="471487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38943" name="Line 5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944" name="Line 6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945" name="Line 7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946" name="Line 8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947" name="Line 9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948" name="Line 10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949" name="Line 11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950" name="Line 12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951" name="Line 13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952" name="Line 14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953" name="Line 15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954" name="Line 16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955" name="Line 17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38917" name="Group 18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38941" name="Line 19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Line 20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8" name="Rectangle 21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8919" name="Rectangle 22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38920" name="Rectangle 23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8921" name="Oval 24"/>
          <p:cNvSpPr>
            <a:spLocks noChangeArrowheads="1"/>
          </p:cNvSpPr>
          <p:nvPr/>
        </p:nvSpPr>
        <p:spPr bwMode="auto">
          <a:xfrm>
            <a:off x="7759700" y="3078163"/>
            <a:ext cx="1287463" cy="6254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8922" name="Text Box 25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CC0000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923" name="Text Box 26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10   20   30   40   </a:t>
            </a:r>
            <a:r>
              <a:rPr lang="en-US" altLang="en-US" sz="1800" b="1">
                <a:solidFill>
                  <a:srgbClr val="CC0000"/>
                </a:solidFill>
              </a:rPr>
              <a:t>50</a:t>
            </a:r>
            <a:r>
              <a:rPr lang="en-US" altLang="en-US" sz="1800" b="1">
                <a:solidFill>
                  <a:schemeClr val="tx1"/>
                </a:solidFill>
              </a:rPr>
              <a:t>   60   70   80</a:t>
            </a:r>
          </a:p>
        </p:txBody>
      </p:sp>
      <p:sp>
        <p:nvSpPr>
          <p:cNvPr id="38924" name="Text Box 27"/>
          <p:cNvSpPr txBox="1">
            <a:spLocks noChangeArrowheads="1"/>
          </p:cNvSpPr>
          <p:nvPr/>
        </p:nvSpPr>
        <p:spPr bwMode="auto">
          <a:xfrm>
            <a:off x="7842250" y="2559050"/>
            <a:ext cx="49053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38925" name="Text Box 28"/>
          <p:cNvSpPr txBox="1">
            <a:spLocks noChangeArrowheads="1"/>
          </p:cNvSpPr>
          <p:nvPr/>
        </p:nvSpPr>
        <p:spPr bwMode="auto">
          <a:xfrm>
            <a:off x="8413750" y="2574925"/>
            <a:ext cx="4937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60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  5</a:t>
            </a:r>
          </a:p>
        </p:txBody>
      </p:sp>
      <p:sp>
        <p:nvSpPr>
          <p:cNvPr id="38926" name="Oval 29"/>
          <p:cNvSpPr>
            <a:spLocks noChangeArrowheads="1"/>
          </p:cNvSpPr>
          <p:nvPr/>
        </p:nvSpPr>
        <p:spPr bwMode="auto">
          <a:xfrm>
            <a:off x="4965700" y="3333750"/>
            <a:ext cx="165100" cy="217488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8927" name="Oval 30"/>
          <p:cNvSpPr>
            <a:spLocks noChangeArrowheads="1"/>
          </p:cNvSpPr>
          <p:nvPr/>
        </p:nvSpPr>
        <p:spPr bwMode="auto">
          <a:xfrm>
            <a:off x="3617913" y="4935538"/>
            <a:ext cx="165100" cy="217487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8928" name="Oval 31"/>
          <p:cNvSpPr>
            <a:spLocks noChangeArrowheads="1"/>
          </p:cNvSpPr>
          <p:nvPr/>
        </p:nvSpPr>
        <p:spPr bwMode="auto">
          <a:xfrm>
            <a:off x="4305300" y="4159250"/>
            <a:ext cx="165100" cy="215900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76" name="Oval 32"/>
          <p:cNvSpPr>
            <a:spLocks noChangeArrowheads="1"/>
          </p:cNvSpPr>
          <p:nvPr/>
        </p:nvSpPr>
        <p:spPr bwMode="auto">
          <a:xfrm>
            <a:off x="5564188" y="2459038"/>
            <a:ext cx="166687" cy="215900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38930" name="Group 33"/>
          <p:cNvGrpSpPr>
            <a:grpSpLocks/>
          </p:cNvGrpSpPr>
          <p:nvPr/>
        </p:nvGrpSpPr>
        <p:grpSpPr bwMode="auto">
          <a:xfrm>
            <a:off x="7966075" y="1947863"/>
            <a:ext cx="884238" cy="2992437"/>
            <a:chOff x="4617" y="739"/>
            <a:chExt cx="633" cy="1917"/>
          </a:xfrm>
        </p:grpSpPr>
        <p:sp>
          <p:nvSpPr>
            <p:cNvPr id="38937" name="Line 34"/>
            <p:cNvSpPr>
              <a:spLocks noChangeShapeType="1"/>
            </p:cNvSpPr>
            <p:nvPr/>
          </p:nvSpPr>
          <p:spPr bwMode="auto">
            <a:xfrm>
              <a:off x="4895" y="778"/>
              <a:ext cx="0" cy="18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Line 35"/>
            <p:cNvSpPr>
              <a:spLocks noChangeShapeType="1"/>
            </p:cNvSpPr>
            <p:nvPr/>
          </p:nvSpPr>
          <p:spPr bwMode="auto">
            <a:xfrm>
              <a:off x="4617" y="117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Text Box 36"/>
            <p:cNvSpPr txBox="1">
              <a:spLocks noChangeArrowheads="1"/>
            </p:cNvSpPr>
            <p:nvPr/>
          </p:nvSpPr>
          <p:spPr bwMode="auto">
            <a:xfrm>
              <a:off x="4645" y="739"/>
              <a:ext cx="24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38940" name="Text Box 37"/>
            <p:cNvSpPr txBox="1">
              <a:spLocks noChangeArrowheads="1"/>
            </p:cNvSpPr>
            <p:nvPr/>
          </p:nvSpPr>
          <p:spPr bwMode="auto">
            <a:xfrm>
              <a:off x="4934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S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38931" name="Text Box 38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38932" name="Text Box 39"/>
          <p:cNvSpPr txBox="1">
            <a:spLocks noChangeArrowheads="1"/>
          </p:cNvSpPr>
          <p:nvPr/>
        </p:nvSpPr>
        <p:spPr bwMode="auto">
          <a:xfrm>
            <a:off x="4524375" y="6340475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38933" name="Text Box 40"/>
          <p:cNvSpPr txBox="1">
            <a:spLocks noChangeArrowheads="1"/>
          </p:cNvSpPr>
          <p:nvPr/>
        </p:nvSpPr>
        <p:spPr bwMode="auto">
          <a:xfrm>
            <a:off x="7962900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38934" name="Text Box 41"/>
          <p:cNvSpPr txBox="1">
            <a:spLocks noChangeArrowheads="1"/>
          </p:cNvSpPr>
          <p:nvPr/>
        </p:nvSpPr>
        <p:spPr bwMode="auto">
          <a:xfrm>
            <a:off x="4186238" y="939800"/>
            <a:ext cx="3368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CC0000"/>
                </a:solidFill>
                <a:latin typeface="Times New Roman" panose="02020603050405020304" pitchFamily="18" charset="0"/>
              </a:rPr>
              <a:t>Plot the Points</a:t>
            </a:r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 flipH="1" flipV="1">
            <a:off x="5767388" y="2655888"/>
            <a:ext cx="2001837" cy="6826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8936" name="Rectangle 43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SUPPLY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/>
          <p:cNvSpPr>
            <a:spLocks noChangeArrowheads="1"/>
          </p:cNvSpPr>
          <p:nvPr/>
        </p:nvSpPr>
        <p:spPr bwMode="auto">
          <a:xfrm>
            <a:off x="5908675" y="5735638"/>
            <a:ext cx="471488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3082925" y="1511300"/>
            <a:ext cx="471488" cy="5556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39968" name="Line 5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969" name="Line 6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970" name="Line 7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971" name="Line 8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972" name="Line 9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973" name="Line 10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974" name="Line 11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975" name="Line 12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976" name="Line 13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977" name="Line 14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978" name="Line 15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979" name="Line 16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980" name="Line 17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39941" name="Group 18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39966" name="Line 19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Line 20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2" name="Rectangle 21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9943" name="Rectangle 22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39944" name="Rectangle 23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9945" name="Oval 24"/>
          <p:cNvSpPr>
            <a:spLocks noChangeArrowheads="1"/>
          </p:cNvSpPr>
          <p:nvPr/>
        </p:nvSpPr>
        <p:spPr bwMode="auto">
          <a:xfrm>
            <a:off x="7747000" y="2576513"/>
            <a:ext cx="1287463" cy="6254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9946" name="Text Box 25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6600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947" name="Text Box 26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10   20   30   40   50   </a:t>
            </a:r>
            <a:r>
              <a:rPr lang="en-US" altLang="en-US" sz="1800" b="1">
                <a:solidFill>
                  <a:srgbClr val="CC0000"/>
                </a:solidFill>
              </a:rPr>
              <a:t>60</a:t>
            </a:r>
            <a:r>
              <a:rPr lang="en-US" altLang="en-US" sz="1800" b="1">
                <a:solidFill>
                  <a:schemeClr val="tx1"/>
                </a:solidFill>
              </a:rPr>
              <a:t>   70   80</a:t>
            </a:r>
          </a:p>
        </p:txBody>
      </p:sp>
      <p:sp>
        <p:nvSpPr>
          <p:cNvPr id="39948" name="Text Box 27"/>
          <p:cNvSpPr txBox="1">
            <a:spLocks noChangeArrowheads="1"/>
          </p:cNvSpPr>
          <p:nvPr/>
        </p:nvSpPr>
        <p:spPr bwMode="auto">
          <a:xfrm>
            <a:off x="7842250" y="2559050"/>
            <a:ext cx="49053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39949" name="Text Box 28"/>
          <p:cNvSpPr txBox="1">
            <a:spLocks noChangeArrowheads="1"/>
          </p:cNvSpPr>
          <p:nvPr/>
        </p:nvSpPr>
        <p:spPr bwMode="auto">
          <a:xfrm>
            <a:off x="8413750" y="2574925"/>
            <a:ext cx="4937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60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  5</a:t>
            </a:r>
          </a:p>
        </p:txBody>
      </p:sp>
      <p:sp>
        <p:nvSpPr>
          <p:cNvPr id="39950" name="Oval 29"/>
          <p:cNvSpPr>
            <a:spLocks noChangeArrowheads="1"/>
          </p:cNvSpPr>
          <p:nvPr/>
        </p:nvSpPr>
        <p:spPr bwMode="auto">
          <a:xfrm>
            <a:off x="4965700" y="3333750"/>
            <a:ext cx="165100" cy="217488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9951" name="Oval 30"/>
          <p:cNvSpPr>
            <a:spLocks noChangeArrowheads="1"/>
          </p:cNvSpPr>
          <p:nvPr/>
        </p:nvSpPr>
        <p:spPr bwMode="auto">
          <a:xfrm>
            <a:off x="3617913" y="4935538"/>
            <a:ext cx="165100" cy="217487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9952" name="Oval 31"/>
          <p:cNvSpPr>
            <a:spLocks noChangeArrowheads="1"/>
          </p:cNvSpPr>
          <p:nvPr/>
        </p:nvSpPr>
        <p:spPr bwMode="auto">
          <a:xfrm>
            <a:off x="4305300" y="4159250"/>
            <a:ext cx="165100" cy="215900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9953" name="Oval 32"/>
          <p:cNvSpPr>
            <a:spLocks noChangeArrowheads="1"/>
          </p:cNvSpPr>
          <p:nvPr/>
        </p:nvSpPr>
        <p:spPr bwMode="auto">
          <a:xfrm>
            <a:off x="5564188" y="2459038"/>
            <a:ext cx="166687" cy="215900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2801" name="Oval 33"/>
          <p:cNvSpPr>
            <a:spLocks noChangeArrowheads="1"/>
          </p:cNvSpPr>
          <p:nvPr/>
        </p:nvSpPr>
        <p:spPr bwMode="auto">
          <a:xfrm>
            <a:off x="6021388" y="1681163"/>
            <a:ext cx="165100" cy="217487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39955" name="Group 34"/>
          <p:cNvGrpSpPr>
            <a:grpSpLocks/>
          </p:cNvGrpSpPr>
          <p:nvPr/>
        </p:nvGrpSpPr>
        <p:grpSpPr bwMode="auto">
          <a:xfrm>
            <a:off x="7966075" y="1947863"/>
            <a:ext cx="884238" cy="2992437"/>
            <a:chOff x="4617" y="739"/>
            <a:chExt cx="633" cy="1917"/>
          </a:xfrm>
        </p:grpSpPr>
        <p:sp>
          <p:nvSpPr>
            <p:cNvPr id="39962" name="Line 35"/>
            <p:cNvSpPr>
              <a:spLocks noChangeShapeType="1"/>
            </p:cNvSpPr>
            <p:nvPr/>
          </p:nvSpPr>
          <p:spPr bwMode="auto">
            <a:xfrm>
              <a:off x="4895" y="778"/>
              <a:ext cx="0" cy="18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Line 36"/>
            <p:cNvSpPr>
              <a:spLocks noChangeShapeType="1"/>
            </p:cNvSpPr>
            <p:nvPr/>
          </p:nvSpPr>
          <p:spPr bwMode="auto">
            <a:xfrm>
              <a:off x="4617" y="117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Text Box 37"/>
            <p:cNvSpPr txBox="1">
              <a:spLocks noChangeArrowheads="1"/>
            </p:cNvSpPr>
            <p:nvPr/>
          </p:nvSpPr>
          <p:spPr bwMode="auto">
            <a:xfrm>
              <a:off x="4645" y="739"/>
              <a:ext cx="24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39965" name="Text Box 38"/>
            <p:cNvSpPr txBox="1">
              <a:spLocks noChangeArrowheads="1"/>
            </p:cNvSpPr>
            <p:nvPr/>
          </p:nvSpPr>
          <p:spPr bwMode="auto">
            <a:xfrm>
              <a:off x="4934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S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39956" name="Text Box 39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39957" name="Text Box 40"/>
          <p:cNvSpPr txBox="1">
            <a:spLocks noChangeArrowheads="1"/>
          </p:cNvSpPr>
          <p:nvPr/>
        </p:nvSpPr>
        <p:spPr bwMode="auto">
          <a:xfrm>
            <a:off x="4524375" y="6340475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39958" name="Text Box 41"/>
          <p:cNvSpPr txBox="1">
            <a:spLocks noChangeArrowheads="1"/>
          </p:cNvSpPr>
          <p:nvPr/>
        </p:nvSpPr>
        <p:spPr bwMode="auto">
          <a:xfrm>
            <a:off x="7962900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39959" name="Text Box 42"/>
          <p:cNvSpPr txBox="1">
            <a:spLocks noChangeArrowheads="1"/>
          </p:cNvSpPr>
          <p:nvPr/>
        </p:nvSpPr>
        <p:spPr bwMode="auto">
          <a:xfrm>
            <a:off x="4186238" y="939800"/>
            <a:ext cx="3368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CC0000"/>
                </a:solidFill>
                <a:latin typeface="Times New Roman" panose="02020603050405020304" pitchFamily="18" charset="0"/>
              </a:rPr>
              <a:t>Plot the Points</a:t>
            </a:r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 flipH="1" flipV="1">
            <a:off x="6189663" y="1881188"/>
            <a:ext cx="1604962" cy="8810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9961" name="Rectangle 44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SUPPLY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40990" name="Line 3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91" name="Line 4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92" name="Line 5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93" name="Line 6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94" name="Line 7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95" name="Line 8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96" name="Line 9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97" name="Line 10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98" name="Line 11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99" name="Line 12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1000" name="Line 13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1001" name="Line 14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1002" name="Line 15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33808" name="Freeform 16"/>
          <p:cNvSpPr>
            <a:spLocks/>
          </p:cNvSpPr>
          <p:nvPr/>
        </p:nvSpPr>
        <p:spPr bwMode="auto">
          <a:xfrm>
            <a:off x="3702050" y="1766888"/>
            <a:ext cx="2411413" cy="3281362"/>
          </a:xfrm>
          <a:custGeom>
            <a:avLst/>
            <a:gdLst>
              <a:gd name="T0" fmla="*/ 0 w 3038"/>
              <a:gd name="T1" fmla="*/ 2147483647 h 4134"/>
              <a:gd name="T2" fmla="*/ 2147483647 w 3038"/>
              <a:gd name="T3" fmla="*/ 2147483647 h 4134"/>
              <a:gd name="T4" fmla="*/ 2147483647 w 3038"/>
              <a:gd name="T5" fmla="*/ 2147483647 h 4134"/>
              <a:gd name="T6" fmla="*/ 2147483647 w 3038"/>
              <a:gd name="T7" fmla="*/ 2147483647 h 4134"/>
              <a:gd name="T8" fmla="*/ 2147483647 w 3038"/>
              <a:gd name="T9" fmla="*/ 2147483647 h 4134"/>
              <a:gd name="T10" fmla="*/ 2147483647 w 3038"/>
              <a:gd name="T11" fmla="*/ 2147483647 h 4134"/>
              <a:gd name="T12" fmla="*/ 2147483647 w 3038"/>
              <a:gd name="T13" fmla="*/ 2147483647 h 4134"/>
              <a:gd name="T14" fmla="*/ 2147483647 w 3038"/>
              <a:gd name="T15" fmla="*/ 2147483647 h 4134"/>
              <a:gd name="T16" fmla="*/ 2147483647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 cmpd="sng">
            <a:solidFill>
              <a:srgbClr val="0000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6261100" y="15255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S</a:t>
            </a:r>
          </a:p>
        </p:txBody>
      </p:sp>
      <p:grpSp>
        <p:nvGrpSpPr>
          <p:cNvPr id="40965" name="Group 18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40988" name="Line 19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Line 20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6" name="Rectangle 21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0967" name="Rectangle 22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40968" name="Rectangle 23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0969" name="Text Box 24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970" name="Text Box 25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10   20   30   40   50   60   70   80</a:t>
            </a:r>
          </a:p>
        </p:txBody>
      </p:sp>
      <p:sp>
        <p:nvSpPr>
          <p:cNvPr id="40971" name="Text Box 26"/>
          <p:cNvSpPr txBox="1">
            <a:spLocks noChangeArrowheads="1"/>
          </p:cNvSpPr>
          <p:nvPr/>
        </p:nvSpPr>
        <p:spPr bwMode="auto">
          <a:xfrm>
            <a:off x="7842250" y="2559050"/>
            <a:ext cx="49053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40972" name="Text Box 27"/>
          <p:cNvSpPr txBox="1">
            <a:spLocks noChangeArrowheads="1"/>
          </p:cNvSpPr>
          <p:nvPr/>
        </p:nvSpPr>
        <p:spPr bwMode="auto">
          <a:xfrm>
            <a:off x="8413750" y="2574925"/>
            <a:ext cx="4937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60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  5</a:t>
            </a:r>
          </a:p>
        </p:txBody>
      </p:sp>
      <p:sp>
        <p:nvSpPr>
          <p:cNvPr id="40973" name="Oval 28"/>
          <p:cNvSpPr>
            <a:spLocks noChangeArrowheads="1"/>
          </p:cNvSpPr>
          <p:nvPr/>
        </p:nvSpPr>
        <p:spPr bwMode="auto">
          <a:xfrm>
            <a:off x="4965700" y="3333750"/>
            <a:ext cx="165100" cy="217488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0974" name="Oval 29"/>
          <p:cNvSpPr>
            <a:spLocks noChangeArrowheads="1"/>
          </p:cNvSpPr>
          <p:nvPr/>
        </p:nvSpPr>
        <p:spPr bwMode="auto">
          <a:xfrm>
            <a:off x="3617913" y="4935538"/>
            <a:ext cx="165100" cy="217487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0975" name="Oval 30"/>
          <p:cNvSpPr>
            <a:spLocks noChangeArrowheads="1"/>
          </p:cNvSpPr>
          <p:nvPr/>
        </p:nvSpPr>
        <p:spPr bwMode="auto">
          <a:xfrm>
            <a:off x="4305300" y="4159250"/>
            <a:ext cx="165100" cy="215900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0976" name="Oval 31"/>
          <p:cNvSpPr>
            <a:spLocks noChangeArrowheads="1"/>
          </p:cNvSpPr>
          <p:nvPr/>
        </p:nvSpPr>
        <p:spPr bwMode="auto">
          <a:xfrm>
            <a:off x="5564188" y="2459038"/>
            <a:ext cx="166687" cy="215900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0977" name="Oval 32"/>
          <p:cNvSpPr>
            <a:spLocks noChangeArrowheads="1"/>
          </p:cNvSpPr>
          <p:nvPr/>
        </p:nvSpPr>
        <p:spPr bwMode="auto">
          <a:xfrm>
            <a:off x="6021388" y="1681163"/>
            <a:ext cx="165100" cy="217487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40978" name="Group 33"/>
          <p:cNvGrpSpPr>
            <a:grpSpLocks/>
          </p:cNvGrpSpPr>
          <p:nvPr/>
        </p:nvGrpSpPr>
        <p:grpSpPr bwMode="auto">
          <a:xfrm>
            <a:off x="7966075" y="1947863"/>
            <a:ext cx="884238" cy="2992437"/>
            <a:chOff x="4617" y="739"/>
            <a:chExt cx="633" cy="1917"/>
          </a:xfrm>
        </p:grpSpPr>
        <p:sp>
          <p:nvSpPr>
            <p:cNvPr id="40984" name="Line 34"/>
            <p:cNvSpPr>
              <a:spLocks noChangeShapeType="1"/>
            </p:cNvSpPr>
            <p:nvPr/>
          </p:nvSpPr>
          <p:spPr bwMode="auto">
            <a:xfrm>
              <a:off x="4895" y="778"/>
              <a:ext cx="0" cy="18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Line 35"/>
            <p:cNvSpPr>
              <a:spLocks noChangeShapeType="1"/>
            </p:cNvSpPr>
            <p:nvPr/>
          </p:nvSpPr>
          <p:spPr bwMode="auto">
            <a:xfrm>
              <a:off x="4617" y="117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Text Box 36"/>
            <p:cNvSpPr txBox="1">
              <a:spLocks noChangeArrowheads="1"/>
            </p:cNvSpPr>
            <p:nvPr/>
          </p:nvSpPr>
          <p:spPr bwMode="auto">
            <a:xfrm>
              <a:off x="4645" y="739"/>
              <a:ext cx="24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40987" name="Text Box 37"/>
            <p:cNvSpPr txBox="1">
              <a:spLocks noChangeArrowheads="1"/>
            </p:cNvSpPr>
            <p:nvPr/>
          </p:nvSpPr>
          <p:spPr bwMode="auto">
            <a:xfrm>
              <a:off x="4934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S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40979" name="Text Box 38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40980" name="Text Box 39"/>
          <p:cNvSpPr txBox="1">
            <a:spLocks noChangeArrowheads="1"/>
          </p:cNvSpPr>
          <p:nvPr/>
        </p:nvSpPr>
        <p:spPr bwMode="auto">
          <a:xfrm>
            <a:off x="4524375" y="6340475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40981" name="Text Box 40"/>
          <p:cNvSpPr txBox="1">
            <a:spLocks noChangeArrowheads="1"/>
          </p:cNvSpPr>
          <p:nvPr/>
        </p:nvSpPr>
        <p:spPr bwMode="auto">
          <a:xfrm>
            <a:off x="7962900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3824288" y="4864100"/>
            <a:ext cx="4206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CC0000"/>
                </a:solidFill>
                <a:latin typeface="Times New Roman" panose="02020603050405020304" pitchFamily="18" charset="0"/>
              </a:rPr>
              <a:t>Connect the Points</a:t>
            </a:r>
          </a:p>
        </p:txBody>
      </p:sp>
      <p:sp>
        <p:nvSpPr>
          <p:cNvPr id="40983" name="Rectangle 42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SUPPLY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 autoUpdateAnimBg="0"/>
      <p:bldP spid="338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42009" name="Line 3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2010" name="Line 4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2011" name="Line 5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2012" name="Line 6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2013" name="Line 7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2014" name="Line 8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2015" name="Line 9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2016" name="Line 10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2017" name="Line 11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2018" name="Line 12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2019" name="Line 13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2020" name="Line 14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2021" name="Line 15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41987" name="Freeform 16"/>
          <p:cNvSpPr>
            <a:spLocks/>
          </p:cNvSpPr>
          <p:nvPr/>
        </p:nvSpPr>
        <p:spPr bwMode="auto">
          <a:xfrm>
            <a:off x="3702050" y="1766888"/>
            <a:ext cx="2411413" cy="3281362"/>
          </a:xfrm>
          <a:custGeom>
            <a:avLst/>
            <a:gdLst>
              <a:gd name="T0" fmla="*/ 0 w 3038"/>
              <a:gd name="T1" fmla="*/ 2147483647 h 4134"/>
              <a:gd name="T2" fmla="*/ 2147483647 w 3038"/>
              <a:gd name="T3" fmla="*/ 2147483647 h 4134"/>
              <a:gd name="T4" fmla="*/ 2147483647 w 3038"/>
              <a:gd name="T5" fmla="*/ 2147483647 h 4134"/>
              <a:gd name="T6" fmla="*/ 2147483647 w 3038"/>
              <a:gd name="T7" fmla="*/ 2147483647 h 4134"/>
              <a:gd name="T8" fmla="*/ 2147483647 w 3038"/>
              <a:gd name="T9" fmla="*/ 2147483647 h 4134"/>
              <a:gd name="T10" fmla="*/ 2147483647 w 3038"/>
              <a:gd name="T11" fmla="*/ 2147483647 h 4134"/>
              <a:gd name="T12" fmla="*/ 2147483647 w 3038"/>
              <a:gd name="T13" fmla="*/ 2147483647 h 4134"/>
              <a:gd name="T14" fmla="*/ 2147483647 w 3038"/>
              <a:gd name="T15" fmla="*/ 2147483647 h 4134"/>
              <a:gd name="T16" fmla="*/ 2147483647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 cmpd="sng">
            <a:solidFill>
              <a:srgbClr val="0000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Rectangle 17"/>
          <p:cNvSpPr>
            <a:spLocks noChangeArrowheads="1"/>
          </p:cNvSpPr>
          <p:nvPr/>
        </p:nvSpPr>
        <p:spPr bwMode="auto">
          <a:xfrm>
            <a:off x="6261100" y="15255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S</a:t>
            </a:r>
          </a:p>
        </p:txBody>
      </p:sp>
      <p:grpSp>
        <p:nvGrpSpPr>
          <p:cNvPr id="41989" name="Group 18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42007" name="Line 19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Line 20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0" name="Rectangle 21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1991" name="Rectangle 22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41992" name="Rectangle 23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1993" name="Text Box 24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994" name="Text Box 25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10   20   30   40   50   60   70   80</a:t>
            </a:r>
          </a:p>
        </p:txBody>
      </p:sp>
      <p:sp>
        <p:nvSpPr>
          <p:cNvPr id="41995" name="Text Box 26"/>
          <p:cNvSpPr txBox="1">
            <a:spLocks noChangeArrowheads="1"/>
          </p:cNvSpPr>
          <p:nvPr/>
        </p:nvSpPr>
        <p:spPr bwMode="auto">
          <a:xfrm>
            <a:off x="7527925" y="2559050"/>
            <a:ext cx="49053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41996" name="Text Box 27"/>
          <p:cNvSpPr txBox="1">
            <a:spLocks noChangeArrowheads="1"/>
          </p:cNvSpPr>
          <p:nvPr/>
        </p:nvSpPr>
        <p:spPr bwMode="auto">
          <a:xfrm>
            <a:off x="8099425" y="2574925"/>
            <a:ext cx="4937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60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  5</a:t>
            </a:r>
          </a:p>
        </p:txBody>
      </p:sp>
      <p:grpSp>
        <p:nvGrpSpPr>
          <p:cNvPr id="41997" name="Group 28"/>
          <p:cNvGrpSpPr>
            <a:grpSpLocks/>
          </p:cNvGrpSpPr>
          <p:nvPr/>
        </p:nvGrpSpPr>
        <p:grpSpPr bwMode="auto">
          <a:xfrm>
            <a:off x="7651750" y="1947863"/>
            <a:ext cx="884238" cy="2992437"/>
            <a:chOff x="4617" y="739"/>
            <a:chExt cx="633" cy="1917"/>
          </a:xfrm>
        </p:grpSpPr>
        <p:sp>
          <p:nvSpPr>
            <p:cNvPr id="42003" name="Line 29"/>
            <p:cNvSpPr>
              <a:spLocks noChangeShapeType="1"/>
            </p:cNvSpPr>
            <p:nvPr/>
          </p:nvSpPr>
          <p:spPr bwMode="auto">
            <a:xfrm>
              <a:off x="4895" y="778"/>
              <a:ext cx="0" cy="18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30"/>
            <p:cNvSpPr>
              <a:spLocks noChangeShapeType="1"/>
            </p:cNvSpPr>
            <p:nvPr/>
          </p:nvSpPr>
          <p:spPr bwMode="auto">
            <a:xfrm>
              <a:off x="4617" y="117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Text Box 31"/>
            <p:cNvSpPr txBox="1">
              <a:spLocks noChangeArrowheads="1"/>
            </p:cNvSpPr>
            <p:nvPr/>
          </p:nvSpPr>
          <p:spPr bwMode="auto">
            <a:xfrm>
              <a:off x="4645" y="739"/>
              <a:ext cx="24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42006" name="Text Box 32"/>
            <p:cNvSpPr txBox="1">
              <a:spLocks noChangeArrowheads="1"/>
            </p:cNvSpPr>
            <p:nvPr/>
          </p:nvSpPr>
          <p:spPr bwMode="auto">
            <a:xfrm>
              <a:off x="4934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S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41998" name="Text Box 33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41999" name="Text Box 34"/>
          <p:cNvSpPr txBox="1">
            <a:spLocks noChangeArrowheads="1"/>
          </p:cNvSpPr>
          <p:nvPr/>
        </p:nvSpPr>
        <p:spPr bwMode="auto">
          <a:xfrm>
            <a:off x="4524375" y="6340475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42000" name="Text Box 35"/>
          <p:cNvSpPr txBox="1">
            <a:spLocks noChangeArrowheads="1"/>
          </p:cNvSpPr>
          <p:nvPr/>
        </p:nvSpPr>
        <p:spPr bwMode="auto">
          <a:xfrm>
            <a:off x="7648575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42001" name="AutoShape 36"/>
          <p:cNvSpPr>
            <a:spLocks noChangeArrowheads="1"/>
          </p:cNvSpPr>
          <p:nvPr/>
        </p:nvSpPr>
        <p:spPr bwMode="auto">
          <a:xfrm>
            <a:off x="2441575" y="1285875"/>
            <a:ext cx="6029325" cy="433705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What if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Supply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Increases?</a:t>
            </a:r>
          </a:p>
        </p:txBody>
      </p:sp>
      <p:sp>
        <p:nvSpPr>
          <p:cNvPr id="42002" name="Rectangle 37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SUPPLY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9588" y="454025"/>
            <a:ext cx="6735762" cy="1295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800" b="1" smtClean="0"/>
              <a:t>LAW OF DEMAND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38" y="3413125"/>
            <a:ext cx="7104062" cy="33210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chemeClr val="accent6"/>
              </a:buClr>
            </a:pPr>
            <a:r>
              <a:rPr lang="en-US" altLang="en-US" sz="3600" b="1" dirty="0" smtClean="0"/>
              <a:t>As Price Falls…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b="1" dirty="0" smtClean="0"/>
              <a:t>     …Quantity Demanded Rises</a:t>
            </a:r>
          </a:p>
          <a:p>
            <a:pPr eaLnBrk="1" hangingPunct="1">
              <a:buClr>
                <a:schemeClr val="accent6"/>
              </a:buClr>
            </a:pPr>
            <a:r>
              <a:rPr lang="en-US" altLang="en-US" sz="3600" b="1" dirty="0" smtClean="0"/>
              <a:t>As Price Rises…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b="1" dirty="0" smtClean="0"/>
              <a:t>     …Quantity Demanded Falls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916113" y="1277938"/>
            <a:ext cx="70580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13">
                <a:solidFill>
                  <a:srgbClr val="DA003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CC0000"/>
                </a:solidFill>
                <a:latin typeface="Times New Roman" panose="02020603050405020304" pitchFamily="18" charset="0"/>
              </a:rPr>
              <a:t>An inverse relationship exists between price and quantity demanded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utoUpdateAnimBg="0"/>
      <p:bldP spid="116739" grpId="0" build="p"/>
      <p:bldP spid="116740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43049" name="Line 3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50" name="Line 4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51" name="Line 5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52" name="Line 6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53" name="Line 7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54" name="Line 8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55" name="Line 9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56" name="Line 10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57" name="Line 11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58" name="Line 12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59" name="Line 13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60" name="Line 14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61" name="Line 15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43011" name="Freeform 16"/>
          <p:cNvSpPr>
            <a:spLocks/>
          </p:cNvSpPr>
          <p:nvPr/>
        </p:nvSpPr>
        <p:spPr bwMode="auto">
          <a:xfrm>
            <a:off x="3702050" y="1766888"/>
            <a:ext cx="2411413" cy="3281362"/>
          </a:xfrm>
          <a:custGeom>
            <a:avLst/>
            <a:gdLst>
              <a:gd name="T0" fmla="*/ 0 w 3038"/>
              <a:gd name="T1" fmla="*/ 2147483647 h 4134"/>
              <a:gd name="T2" fmla="*/ 2147483647 w 3038"/>
              <a:gd name="T3" fmla="*/ 2147483647 h 4134"/>
              <a:gd name="T4" fmla="*/ 2147483647 w 3038"/>
              <a:gd name="T5" fmla="*/ 2147483647 h 4134"/>
              <a:gd name="T6" fmla="*/ 2147483647 w 3038"/>
              <a:gd name="T7" fmla="*/ 2147483647 h 4134"/>
              <a:gd name="T8" fmla="*/ 2147483647 w 3038"/>
              <a:gd name="T9" fmla="*/ 2147483647 h 4134"/>
              <a:gd name="T10" fmla="*/ 2147483647 w 3038"/>
              <a:gd name="T11" fmla="*/ 2147483647 h 4134"/>
              <a:gd name="T12" fmla="*/ 2147483647 w 3038"/>
              <a:gd name="T13" fmla="*/ 2147483647 h 4134"/>
              <a:gd name="T14" fmla="*/ 2147483647 w 3038"/>
              <a:gd name="T15" fmla="*/ 2147483647 h 4134"/>
              <a:gd name="T16" fmla="*/ 2147483647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 cmpd="sng">
            <a:solidFill>
              <a:srgbClr val="0000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Rectangle 17"/>
          <p:cNvSpPr>
            <a:spLocks noChangeArrowheads="1"/>
          </p:cNvSpPr>
          <p:nvPr/>
        </p:nvSpPr>
        <p:spPr bwMode="auto">
          <a:xfrm>
            <a:off x="6261100" y="15255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S</a:t>
            </a:r>
          </a:p>
        </p:txBody>
      </p:sp>
      <p:grpSp>
        <p:nvGrpSpPr>
          <p:cNvPr id="43013" name="Group 18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43047" name="Line 19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8" name="Line 20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4" name="Rectangle 21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3015" name="Rectangle 22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43016" name="Rectangle 23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3017" name="Text Box 24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018" name="Text Box 25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10   20   30   40   50   60   70   80</a:t>
            </a:r>
          </a:p>
        </p:txBody>
      </p:sp>
      <p:sp>
        <p:nvSpPr>
          <p:cNvPr id="43019" name="Text Box 26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43020" name="Text Box 27"/>
          <p:cNvSpPr txBox="1">
            <a:spLocks noChangeArrowheads="1"/>
          </p:cNvSpPr>
          <p:nvPr/>
        </p:nvSpPr>
        <p:spPr bwMode="auto">
          <a:xfrm>
            <a:off x="4524375" y="6340475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43021" name="Text Box 28"/>
          <p:cNvSpPr txBox="1">
            <a:spLocks noChangeArrowheads="1"/>
          </p:cNvSpPr>
          <p:nvPr/>
        </p:nvSpPr>
        <p:spPr bwMode="auto">
          <a:xfrm>
            <a:off x="7527925" y="2559050"/>
            <a:ext cx="49053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43022" name="Text Box 29"/>
          <p:cNvSpPr txBox="1">
            <a:spLocks noChangeArrowheads="1"/>
          </p:cNvSpPr>
          <p:nvPr/>
        </p:nvSpPr>
        <p:spPr bwMode="auto">
          <a:xfrm>
            <a:off x="8099425" y="2574925"/>
            <a:ext cx="4937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60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  5</a:t>
            </a:r>
          </a:p>
        </p:txBody>
      </p:sp>
      <p:grpSp>
        <p:nvGrpSpPr>
          <p:cNvPr id="43023" name="Group 30"/>
          <p:cNvGrpSpPr>
            <a:grpSpLocks/>
          </p:cNvGrpSpPr>
          <p:nvPr/>
        </p:nvGrpSpPr>
        <p:grpSpPr bwMode="auto">
          <a:xfrm>
            <a:off x="7651750" y="1947863"/>
            <a:ext cx="884238" cy="2992437"/>
            <a:chOff x="4617" y="739"/>
            <a:chExt cx="633" cy="1917"/>
          </a:xfrm>
        </p:grpSpPr>
        <p:sp>
          <p:nvSpPr>
            <p:cNvPr id="43043" name="Line 31"/>
            <p:cNvSpPr>
              <a:spLocks noChangeShapeType="1"/>
            </p:cNvSpPr>
            <p:nvPr/>
          </p:nvSpPr>
          <p:spPr bwMode="auto">
            <a:xfrm>
              <a:off x="4895" y="778"/>
              <a:ext cx="0" cy="18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4" name="Line 32"/>
            <p:cNvSpPr>
              <a:spLocks noChangeShapeType="1"/>
            </p:cNvSpPr>
            <p:nvPr/>
          </p:nvSpPr>
          <p:spPr bwMode="auto">
            <a:xfrm>
              <a:off x="4617" y="117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5" name="Text Box 33"/>
            <p:cNvSpPr txBox="1">
              <a:spLocks noChangeArrowheads="1"/>
            </p:cNvSpPr>
            <p:nvPr/>
          </p:nvSpPr>
          <p:spPr bwMode="auto">
            <a:xfrm>
              <a:off x="4645" y="739"/>
              <a:ext cx="24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43046" name="Text Box 34"/>
            <p:cNvSpPr txBox="1">
              <a:spLocks noChangeArrowheads="1"/>
            </p:cNvSpPr>
            <p:nvPr/>
          </p:nvSpPr>
          <p:spPr bwMode="auto">
            <a:xfrm>
              <a:off x="4934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S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43024" name="Text Box 35"/>
          <p:cNvSpPr txBox="1">
            <a:spLocks noChangeArrowheads="1"/>
          </p:cNvSpPr>
          <p:nvPr/>
        </p:nvSpPr>
        <p:spPr bwMode="auto">
          <a:xfrm>
            <a:off x="7648575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8443913" y="2541588"/>
            <a:ext cx="515937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80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70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60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45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30</a:t>
            </a:r>
          </a:p>
        </p:txBody>
      </p:sp>
      <p:grpSp>
        <p:nvGrpSpPr>
          <p:cNvPr id="35877" name="Group 37"/>
          <p:cNvGrpSpPr>
            <a:grpSpLocks/>
          </p:cNvGrpSpPr>
          <p:nvPr/>
        </p:nvGrpSpPr>
        <p:grpSpPr bwMode="auto">
          <a:xfrm>
            <a:off x="8135938" y="2709863"/>
            <a:ext cx="369887" cy="2322512"/>
            <a:chOff x="1506" y="1707"/>
            <a:chExt cx="233" cy="1463"/>
          </a:xfrm>
        </p:grpSpPr>
        <p:sp>
          <p:nvSpPr>
            <p:cNvPr id="43038" name="Line 38"/>
            <p:cNvSpPr>
              <a:spLocks noChangeShapeType="1"/>
            </p:cNvSpPr>
            <p:nvPr/>
          </p:nvSpPr>
          <p:spPr bwMode="auto">
            <a:xfrm flipV="1">
              <a:off x="1518" y="1707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39" name="Line 39"/>
            <p:cNvSpPr>
              <a:spLocks noChangeShapeType="1"/>
            </p:cNvSpPr>
            <p:nvPr/>
          </p:nvSpPr>
          <p:spPr bwMode="auto">
            <a:xfrm flipV="1">
              <a:off x="1515" y="2012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40" name="Line 40"/>
            <p:cNvSpPr>
              <a:spLocks noChangeShapeType="1"/>
            </p:cNvSpPr>
            <p:nvPr/>
          </p:nvSpPr>
          <p:spPr bwMode="auto">
            <a:xfrm flipV="1">
              <a:off x="1512" y="2317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41" name="Line 41"/>
            <p:cNvSpPr>
              <a:spLocks noChangeShapeType="1"/>
            </p:cNvSpPr>
            <p:nvPr/>
          </p:nvSpPr>
          <p:spPr bwMode="auto">
            <a:xfrm flipV="1">
              <a:off x="1509" y="2633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42" name="Line 42"/>
            <p:cNvSpPr>
              <a:spLocks noChangeShapeType="1"/>
            </p:cNvSpPr>
            <p:nvPr/>
          </p:nvSpPr>
          <p:spPr bwMode="auto">
            <a:xfrm flipV="1">
              <a:off x="1506" y="2949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35883" name="Freeform 43"/>
          <p:cNvSpPr>
            <a:spLocks/>
          </p:cNvSpPr>
          <p:nvPr/>
        </p:nvSpPr>
        <p:spPr bwMode="auto">
          <a:xfrm>
            <a:off x="4465638" y="1743075"/>
            <a:ext cx="2605087" cy="3614738"/>
          </a:xfrm>
          <a:custGeom>
            <a:avLst/>
            <a:gdLst>
              <a:gd name="T0" fmla="*/ 0 w 3038"/>
              <a:gd name="T1" fmla="*/ 2147483647 h 4134"/>
              <a:gd name="T2" fmla="*/ 2147483647 w 3038"/>
              <a:gd name="T3" fmla="*/ 2147483647 h 4134"/>
              <a:gd name="T4" fmla="*/ 2147483647 w 3038"/>
              <a:gd name="T5" fmla="*/ 2147483647 h 4134"/>
              <a:gd name="T6" fmla="*/ 2147483647 w 3038"/>
              <a:gd name="T7" fmla="*/ 2147483647 h 4134"/>
              <a:gd name="T8" fmla="*/ 2147483647 w 3038"/>
              <a:gd name="T9" fmla="*/ 2147483647 h 4134"/>
              <a:gd name="T10" fmla="*/ 2147483647 w 3038"/>
              <a:gd name="T11" fmla="*/ 2147483647 h 4134"/>
              <a:gd name="T12" fmla="*/ 2147483647 w 3038"/>
              <a:gd name="T13" fmla="*/ 2147483647 h 4134"/>
              <a:gd name="T14" fmla="*/ 2147483647 w 3038"/>
              <a:gd name="T15" fmla="*/ 2147483647 h 4134"/>
              <a:gd name="T16" fmla="*/ 2147483647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4" name="Rectangle 44"/>
          <p:cNvSpPr>
            <a:spLocks noChangeArrowheads="1"/>
          </p:cNvSpPr>
          <p:nvPr/>
        </p:nvSpPr>
        <p:spPr bwMode="auto">
          <a:xfrm>
            <a:off x="7065963" y="1306513"/>
            <a:ext cx="519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S’</a:t>
            </a:r>
          </a:p>
        </p:txBody>
      </p:sp>
      <p:sp>
        <p:nvSpPr>
          <p:cNvPr id="35885" name="Line 45"/>
          <p:cNvSpPr>
            <a:spLocks noChangeShapeType="1"/>
          </p:cNvSpPr>
          <p:nvPr/>
        </p:nvSpPr>
        <p:spPr bwMode="auto">
          <a:xfrm>
            <a:off x="5915025" y="2320925"/>
            <a:ext cx="738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>
            <a:off x="4543425" y="4284663"/>
            <a:ext cx="738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5887" name="AutoShape 47"/>
          <p:cNvSpPr>
            <a:spLocks/>
          </p:cNvSpPr>
          <p:nvPr/>
        </p:nvSpPr>
        <p:spPr bwMode="auto">
          <a:xfrm rot="2261704">
            <a:off x="5807075" y="3411538"/>
            <a:ext cx="211138" cy="1055687"/>
          </a:xfrm>
          <a:prstGeom prst="rightBrace">
            <a:avLst>
              <a:gd name="adj1" fmla="val 41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5888" name="Oval 48"/>
          <p:cNvSpPr>
            <a:spLocks noChangeArrowheads="1"/>
          </p:cNvSpPr>
          <p:nvPr/>
        </p:nvSpPr>
        <p:spPr bwMode="auto">
          <a:xfrm>
            <a:off x="6002338" y="3314700"/>
            <a:ext cx="165100" cy="21748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5889" name="Oval 49"/>
          <p:cNvSpPr>
            <a:spLocks noChangeArrowheads="1"/>
          </p:cNvSpPr>
          <p:nvPr/>
        </p:nvSpPr>
        <p:spPr bwMode="auto">
          <a:xfrm>
            <a:off x="5370513" y="4111625"/>
            <a:ext cx="166687" cy="2159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3632200" y="1260475"/>
            <a:ext cx="1830388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CC0000"/>
                </a:solidFill>
              </a:rPr>
              <a:t>Increase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CC0000"/>
                </a:solidFill>
              </a:rPr>
              <a:t>in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CC0000"/>
                </a:solidFill>
              </a:rPr>
              <a:t>Supply</a:t>
            </a:r>
          </a:p>
        </p:txBody>
      </p:sp>
      <p:sp>
        <p:nvSpPr>
          <p:cNvPr id="35891" name="Text Box 51"/>
          <p:cNvSpPr txBox="1">
            <a:spLocks noChangeArrowheads="1"/>
          </p:cNvSpPr>
          <p:nvPr/>
        </p:nvSpPr>
        <p:spPr bwMode="auto">
          <a:xfrm>
            <a:off x="5570538" y="4238625"/>
            <a:ext cx="2043112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b="1" i="1">
                <a:solidFill>
                  <a:srgbClr val="CC0000"/>
                </a:solidFill>
              </a:rPr>
              <a:t>Increase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b="1" i="1">
                <a:solidFill>
                  <a:srgbClr val="CC0000"/>
                </a:solidFill>
              </a:rPr>
              <a:t>in Quantity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b="1" i="1">
                <a:solidFill>
                  <a:srgbClr val="CC0000"/>
                </a:solidFill>
              </a:rPr>
              <a:t>Supplied</a:t>
            </a:r>
          </a:p>
        </p:txBody>
      </p:sp>
      <p:sp>
        <p:nvSpPr>
          <p:cNvPr id="35892" name="Line 52"/>
          <p:cNvSpPr>
            <a:spLocks noChangeShapeType="1"/>
          </p:cNvSpPr>
          <p:nvPr/>
        </p:nvSpPr>
        <p:spPr bwMode="auto">
          <a:xfrm flipH="1" flipV="1">
            <a:off x="6030913" y="4044950"/>
            <a:ext cx="228600" cy="280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3037" name="Rectangle 53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SUPPLY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6" grpId="0" autoUpdateAnimBg="0"/>
      <p:bldP spid="35884" grpId="0" autoUpdateAnimBg="0"/>
      <p:bldP spid="35887" grpId="0" animBg="1"/>
      <p:bldP spid="35888" grpId="0" animBg="1"/>
      <p:bldP spid="35889" grpId="0" animBg="1"/>
      <p:bldP spid="35890" grpId="0" autoUpdateAnimBg="0"/>
      <p:bldP spid="3589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44057" name="Line 3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058" name="Line 4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059" name="Line 5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060" name="Line 6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061" name="Line 7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062" name="Line 8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063" name="Line 9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064" name="Line 10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065" name="Line 11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066" name="Line 12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067" name="Line 13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068" name="Line 14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069" name="Line 15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44035" name="Freeform 16"/>
          <p:cNvSpPr>
            <a:spLocks/>
          </p:cNvSpPr>
          <p:nvPr/>
        </p:nvSpPr>
        <p:spPr bwMode="auto">
          <a:xfrm>
            <a:off x="3702050" y="1766888"/>
            <a:ext cx="2411413" cy="3281362"/>
          </a:xfrm>
          <a:custGeom>
            <a:avLst/>
            <a:gdLst>
              <a:gd name="T0" fmla="*/ 0 w 3038"/>
              <a:gd name="T1" fmla="*/ 2147483647 h 4134"/>
              <a:gd name="T2" fmla="*/ 2147483647 w 3038"/>
              <a:gd name="T3" fmla="*/ 2147483647 h 4134"/>
              <a:gd name="T4" fmla="*/ 2147483647 w 3038"/>
              <a:gd name="T5" fmla="*/ 2147483647 h 4134"/>
              <a:gd name="T6" fmla="*/ 2147483647 w 3038"/>
              <a:gd name="T7" fmla="*/ 2147483647 h 4134"/>
              <a:gd name="T8" fmla="*/ 2147483647 w 3038"/>
              <a:gd name="T9" fmla="*/ 2147483647 h 4134"/>
              <a:gd name="T10" fmla="*/ 2147483647 w 3038"/>
              <a:gd name="T11" fmla="*/ 2147483647 h 4134"/>
              <a:gd name="T12" fmla="*/ 2147483647 w 3038"/>
              <a:gd name="T13" fmla="*/ 2147483647 h 4134"/>
              <a:gd name="T14" fmla="*/ 2147483647 w 3038"/>
              <a:gd name="T15" fmla="*/ 2147483647 h 4134"/>
              <a:gd name="T16" fmla="*/ 2147483647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 cmpd="sng">
            <a:solidFill>
              <a:srgbClr val="0000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Rectangle 17"/>
          <p:cNvSpPr>
            <a:spLocks noChangeArrowheads="1"/>
          </p:cNvSpPr>
          <p:nvPr/>
        </p:nvSpPr>
        <p:spPr bwMode="auto">
          <a:xfrm>
            <a:off x="6261100" y="15255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S</a:t>
            </a:r>
          </a:p>
        </p:txBody>
      </p:sp>
      <p:grpSp>
        <p:nvGrpSpPr>
          <p:cNvPr id="44037" name="Group 18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44055" name="Line 19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6" name="Line 20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8" name="Rectangle 21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4039" name="Rectangle 22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44040" name="Rectangle 23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4041" name="Text Box 24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042" name="Text Box 25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10   20   30   40   50   60   70   80</a:t>
            </a:r>
          </a:p>
        </p:txBody>
      </p:sp>
      <p:sp>
        <p:nvSpPr>
          <p:cNvPr id="44043" name="Text Box 26"/>
          <p:cNvSpPr txBox="1">
            <a:spLocks noChangeArrowheads="1"/>
          </p:cNvSpPr>
          <p:nvPr/>
        </p:nvSpPr>
        <p:spPr bwMode="auto">
          <a:xfrm>
            <a:off x="7527925" y="2559050"/>
            <a:ext cx="49053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44044" name="Text Box 27"/>
          <p:cNvSpPr txBox="1">
            <a:spLocks noChangeArrowheads="1"/>
          </p:cNvSpPr>
          <p:nvPr/>
        </p:nvSpPr>
        <p:spPr bwMode="auto">
          <a:xfrm>
            <a:off x="8099425" y="2574925"/>
            <a:ext cx="4937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60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  5</a:t>
            </a:r>
          </a:p>
        </p:txBody>
      </p:sp>
      <p:grpSp>
        <p:nvGrpSpPr>
          <p:cNvPr id="44045" name="Group 28"/>
          <p:cNvGrpSpPr>
            <a:grpSpLocks/>
          </p:cNvGrpSpPr>
          <p:nvPr/>
        </p:nvGrpSpPr>
        <p:grpSpPr bwMode="auto">
          <a:xfrm>
            <a:off x="7651750" y="1947863"/>
            <a:ext cx="884238" cy="2992437"/>
            <a:chOff x="4617" y="739"/>
            <a:chExt cx="633" cy="1917"/>
          </a:xfrm>
        </p:grpSpPr>
        <p:sp>
          <p:nvSpPr>
            <p:cNvPr id="44051" name="Line 29"/>
            <p:cNvSpPr>
              <a:spLocks noChangeShapeType="1"/>
            </p:cNvSpPr>
            <p:nvPr/>
          </p:nvSpPr>
          <p:spPr bwMode="auto">
            <a:xfrm>
              <a:off x="4895" y="778"/>
              <a:ext cx="0" cy="18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2" name="Line 30"/>
            <p:cNvSpPr>
              <a:spLocks noChangeShapeType="1"/>
            </p:cNvSpPr>
            <p:nvPr/>
          </p:nvSpPr>
          <p:spPr bwMode="auto">
            <a:xfrm>
              <a:off x="4617" y="117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3" name="Text Box 31"/>
            <p:cNvSpPr txBox="1">
              <a:spLocks noChangeArrowheads="1"/>
            </p:cNvSpPr>
            <p:nvPr/>
          </p:nvSpPr>
          <p:spPr bwMode="auto">
            <a:xfrm>
              <a:off x="4645" y="739"/>
              <a:ext cx="24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44054" name="Text Box 32"/>
            <p:cNvSpPr txBox="1">
              <a:spLocks noChangeArrowheads="1"/>
            </p:cNvSpPr>
            <p:nvPr/>
          </p:nvSpPr>
          <p:spPr bwMode="auto">
            <a:xfrm>
              <a:off x="4934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S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44046" name="Text Box 33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44047" name="Text Box 34"/>
          <p:cNvSpPr txBox="1">
            <a:spLocks noChangeArrowheads="1"/>
          </p:cNvSpPr>
          <p:nvPr/>
        </p:nvSpPr>
        <p:spPr bwMode="auto">
          <a:xfrm>
            <a:off x="4524375" y="6340475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44048" name="Text Box 35"/>
          <p:cNvSpPr txBox="1">
            <a:spLocks noChangeArrowheads="1"/>
          </p:cNvSpPr>
          <p:nvPr/>
        </p:nvSpPr>
        <p:spPr bwMode="auto">
          <a:xfrm>
            <a:off x="7648575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44049" name="AutoShape 36"/>
          <p:cNvSpPr>
            <a:spLocks noChangeArrowheads="1"/>
          </p:cNvSpPr>
          <p:nvPr/>
        </p:nvSpPr>
        <p:spPr bwMode="auto">
          <a:xfrm>
            <a:off x="2403475" y="1285875"/>
            <a:ext cx="6029325" cy="433705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What if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Supply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Decreases?</a:t>
            </a:r>
          </a:p>
        </p:txBody>
      </p:sp>
      <p:sp>
        <p:nvSpPr>
          <p:cNvPr id="44050" name="Rectangle 37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SUPPLY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45097" name="Line 3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98" name="Line 4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99" name="Line 5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100" name="Line 6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101" name="Line 7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102" name="Line 8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103" name="Line 9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104" name="Line 10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105" name="Line 11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106" name="Line 12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107" name="Line 13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108" name="Line 14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109" name="Line 15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45059" name="Freeform 16"/>
          <p:cNvSpPr>
            <a:spLocks/>
          </p:cNvSpPr>
          <p:nvPr/>
        </p:nvSpPr>
        <p:spPr bwMode="auto">
          <a:xfrm>
            <a:off x="3702050" y="1766888"/>
            <a:ext cx="2411413" cy="3281362"/>
          </a:xfrm>
          <a:custGeom>
            <a:avLst/>
            <a:gdLst>
              <a:gd name="T0" fmla="*/ 0 w 3038"/>
              <a:gd name="T1" fmla="*/ 2147483647 h 4134"/>
              <a:gd name="T2" fmla="*/ 2147483647 w 3038"/>
              <a:gd name="T3" fmla="*/ 2147483647 h 4134"/>
              <a:gd name="T4" fmla="*/ 2147483647 w 3038"/>
              <a:gd name="T5" fmla="*/ 2147483647 h 4134"/>
              <a:gd name="T6" fmla="*/ 2147483647 w 3038"/>
              <a:gd name="T7" fmla="*/ 2147483647 h 4134"/>
              <a:gd name="T8" fmla="*/ 2147483647 w 3038"/>
              <a:gd name="T9" fmla="*/ 2147483647 h 4134"/>
              <a:gd name="T10" fmla="*/ 2147483647 w 3038"/>
              <a:gd name="T11" fmla="*/ 2147483647 h 4134"/>
              <a:gd name="T12" fmla="*/ 2147483647 w 3038"/>
              <a:gd name="T13" fmla="*/ 2147483647 h 4134"/>
              <a:gd name="T14" fmla="*/ 2147483647 w 3038"/>
              <a:gd name="T15" fmla="*/ 2147483647 h 4134"/>
              <a:gd name="T16" fmla="*/ 2147483647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Rectangle 17"/>
          <p:cNvSpPr>
            <a:spLocks noChangeArrowheads="1"/>
          </p:cNvSpPr>
          <p:nvPr/>
        </p:nvSpPr>
        <p:spPr bwMode="auto">
          <a:xfrm>
            <a:off x="6261100" y="15255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S</a:t>
            </a:r>
          </a:p>
        </p:txBody>
      </p:sp>
      <p:grpSp>
        <p:nvGrpSpPr>
          <p:cNvPr id="45061" name="Group 18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45095" name="Line 19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6" name="Line 20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2" name="Rectangle 21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5063" name="Rectangle 22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45064" name="Rectangle 23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5065" name="Text Box 24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066" name="Text Box 25"/>
          <p:cNvSpPr txBox="1">
            <a:spLocks noChangeArrowheads="1"/>
          </p:cNvSpPr>
          <p:nvPr/>
        </p:nvSpPr>
        <p:spPr bwMode="auto">
          <a:xfrm>
            <a:off x="37004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10   20   30   40   50   60   70   80</a:t>
            </a:r>
          </a:p>
        </p:txBody>
      </p:sp>
      <p:sp>
        <p:nvSpPr>
          <p:cNvPr id="45067" name="Text Box 26"/>
          <p:cNvSpPr txBox="1">
            <a:spLocks noChangeArrowheads="1"/>
          </p:cNvSpPr>
          <p:nvPr/>
        </p:nvSpPr>
        <p:spPr bwMode="auto">
          <a:xfrm>
            <a:off x="7527925" y="2559050"/>
            <a:ext cx="49053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45068" name="Text Box 27"/>
          <p:cNvSpPr txBox="1">
            <a:spLocks noChangeArrowheads="1"/>
          </p:cNvSpPr>
          <p:nvPr/>
        </p:nvSpPr>
        <p:spPr bwMode="auto">
          <a:xfrm>
            <a:off x="8099425" y="2574925"/>
            <a:ext cx="493713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60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  5</a:t>
            </a:r>
          </a:p>
        </p:txBody>
      </p:sp>
      <p:grpSp>
        <p:nvGrpSpPr>
          <p:cNvPr id="45069" name="Group 28"/>
          <p:cNvGrpSpPr>
            <a:grpSpLocks/>
          </p:cNvGrpSpPr>
          <p:nvPr/>
        </p:nvGrpSpPr>
        <p:grpSpPr bwMode="auto">
          <a:xfrm>
            <a:off x="7651750" y="1947863"/>
            <a:ext cx="884238" cy="2992437"/>
            <a:chOff x="4617" y="739"/>
            <a:chExt cx="633" cy="1917"/>
          </a:xfrm>
        </p:grpSpPr>
        <p:sp>
          <p:nvSpPr>
            <p:cNvPr id="45091" name="Line 29"/>
            <p:cNvSpPr>
              <a:spLocks noChangeShapeType="1"/>
            </p:cNvSpPr>
            <p:nvPr/>
          </p:nvSpPr>
          <p:spPr bwMode="auto">
            <a:xfrm>
              <a:off x="4895" y="778"/>
              <a:ext cx="0" cy="18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2" name="Line 30"/>
            <p:cNvSpPr>
              <a:spLocks noChangeShapeType="1"/>
            </p:cNvSpPr>
            <p:nvPr/>
          </p:nvSpPr>
          <p:spPr bwMode="auto">
            <a:xfrm>
              <a:off x="4617" y="117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Text Box 31"/>
            <p:cNvSpPr txBox="1">
              <a:spLocks noChangeArrowheads="1"/>
            </p:cNvSpPr>
            <p:nvPr/>
          </p:nvSpPr>
          <p:spPr bwMode="auto">
            <a:xfrm>
              <a:off x="4645" y="739"/>
              <a:ext cx="24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45094" name="Text Box 32"/>
            <p:cNvSpPr txBox="1">
              <a:spLocks noChangeArrowheads="1"/>
            </p:cNvSpPr>
            <p:nvPr/>
          </p:nvSpPr>
          <p:spPr bwMode="auto">
            <a:xfrm>
              <a:off x="4934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S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45070" name="Text Box 33"/>
          <p:cNvSpPr txBox="1">
            <a:spLocks noChangeArrowheads="1"/>
          </p:cNvSpPr>
          <p:nvPr/>
        </p:nvSpPr>
        <p:spPr bwMode="auto">
          <a:xfrm>
            <a:off x="2041525" y="1071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45071" name="Text Box 34"/>
          <p:cNvSpPr txBox="1">
            <a:spLocks noChangeArrowheads="1"/>
          </p:cNvSpPr>
          <p:nvPr/>
        </p:nvSpPr>
        <p:spPr bwMode="auto">
          <a:xfrm>
            <a:off x="4524375" y="6340475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45072" name="Text Box 35"/>
          <p:cNvSpPr txBox="1">
            <a:spLocks noChangeArrowheads="1"/>
          </p:cNvSpPr>
          <p:nvPr/>
        </p:nvSpPr>
        <p:spPr bwMode="auto">
          <a:xfrm>
            <a:off x="7648575" y="17097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</p:txBody>
      </p:sp>
      <p:sp>
        <p:nvSpPr>
          <p:cNvPr id="37924" name="Freeform 36"/>
          <p:cNvSpPr>
            <a:spLocks/>
          </p:cNvSpPr>
          <p:nvPr/>
        </p:nvSpPr>
        <p:spPr bwMode="auto">
          <a:xfrm>
            <a:off x="3540125" y="1539875"/>
            <a:ext cx="2009775" cy="2649538"/>
          </a:xfrm>
          <a:custGeom>
            <a:avLst/>
            <a:gdLst>
              <a:gd name="T0" fmla="*/ 0 w 3038"/>
              <a:gd name="T1" fmla="*/ 2147483647 h 4134"/>
              <a:gd name="T2" fmla="*/ 2147483647 w 3038"/>
              <a:gd name="T3" fmla="*/ 2147483647 h 4134"/>
              <a:gd name="T4" fmla="*/ 2147483647 w 3038"/>
              <a:gd name="T5" fmla="*/ 2147483647 h 4134"/>
              <a:gd name="T6" fmla="*/ 2147483647 w 3038"/>
              <a:gd name="T7" fmla="*/ 2147483647 h 4134"/>
              <a:gd name="T8" fmla="*/ 2147483647 w 3038"/>
              <a:gd name="T9" fmla="*/ 2147483647 h 4134"/>
              <a:gd name="T10" fmla="*/ 2147483647 w 3038"/>
              <a:gd name="T11" fmla="*/ 2147483647 h 4134"/>
              <a:gd name="T12" fmla="*/ 2147483647 w 3038"/>
              <a:gd name="T13" fmla="*/ 2147483647 h 4134"/>
              <a:gd name="T14" fmla="*/ 2147483647 w 3038"/>
              <a:gd name="T15" fmla="*/ 2147483647 h 4134"/>
              <a:gd name="T16" fmla="*/ 2147483647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 cmpd="sng">
            <a:solidFill>
              <a:srgbClr val="0000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621338" y="1131888"/>
            <a:ext cx="519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S’</a:t>
            </a: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8443913" y="2541588"/>
            <a:ext cx="515937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45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30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 --</a:t>
            </a:r>
          </a:p>
        </p:txBody>
      </p:sp>
      <p:grpSp>
        <p:nvGrpSpPr>
          <p:cNvPr id="37927" name="Group 39"/>
          <p:cNvGrpSpPr>
            <a:grpSpLocks/>
          </p:cNvGrpSpPr>
          <p:nvPr/>
        </p:nvGrpSpPr>
        <p:grpSpPr bwMode="auto">
          <a:xfrm>
            <a:off x="8135938" y="2709863"/>
            <a:ext cx="369887" cy="2322512"/>
            <a:chOff x="1506" y="1707"/>
            <a:chExt cx="233" cy="1463"/>
          </a:xfrm>
        </p:grpSpPr>
        <p:sp>
          <p:nvSpPr>
            <p:cNvPr id="45086" name="Line 40"/>
            <p:cNvSpPr>
              <a:spLocks noChangeShapeType="1"/>
            </p:cNvSpPr>
            <p:nvPr/>
          </p:nvSpPr>
          <p:spPr bwMode="auto">
            <a:xfrm flipV="1">
              <a:off x="1518" y="1707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87" name="Line 41"/>
            <p:cNvSpPr>
              <a:spLocks noChangeShapeType="1"/>
            </p:cNvSpPr>
            <p:nvPr/>
          </p:nvSpPr>
          <p:spPr bwMode="auto">
            <a:xfrm flipV="1">
              <a:off x="1515" y="2012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88" name="Line 42"/>
            <p:cNvSpPr>
              <a:spLocks noChangeShapeType="1"/>
            </p:cNvSpPr>
            <p:nvPr/>
          </p:nvSpPr>
          <p:spPr bwMode="auto">
            <a:xfrm flipV="1">
              <a:off x="1512" y="2317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89" name="Line 43"/>
            <p:cNvSpPr>
              <a:spLocks noChangeShapeType="1"/>
            </p:cNvSpPr>
            <p:nvPr/>
          </p:nvSpPr>
          <p:spPr bwMode="auto">
            <a:xfrm flipV="1">
              <a:off x="1509" y="2633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90" name="Line 44"/>
            <p:cNvSpPr>
              <a:spLocks noChangeShapeType="1"/>
            </p:cNvSpPr>
            <p:nvPr/>
          </p:nvSpPr>
          <p:spPr bwMode="auto">
            <a:xfrm flipV="1">
              <a:off x="1506" y="2949"/>
              <a:ext cx="221" cy="22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3505200" y="925513"/>
            <a:ext cx="1770063" cy="15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b="1" i="1">
                <a:solidFill>
                  <a:srgbClr val="CC0000"/>
                </a:solidFill>
              </a:rPr>
              <a:t>Decrease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b="1" i="1">
                <a:solidFill>
                  <a:srgbClr val="CC0000"/>
                </a:solidFill>
              </a:rPr>
              <a:t>in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b="1" i="1">
                <a:solidFill>
                  <a:srgbClr val="CC0000"/>
                </a:solidFill>
              </a:rPr>
              <a:t>Supply</a:t>
            </a:r>
          </a:p>
        </p:txBody>
      </p:sp>
      <p:sp>
        <p:nvSpPr>
          <p:cNvPr id="37934" name="Text Box 46"/>
          <p:cNvSpPr txBox="1">
            <a:spLocks noChangeArrowheads="1"/>
          </p:cNvSpPr>
          <p:nvPr/>
        </p:nvSpPr>
        <p:spPr bwMode="auto">
          <a:xfrm>
            <a:off x="5075238" y="3840163"/>
            <a:ext cx="2301875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CC0000"/>
                </a:solidFill>
              </a:rPr>
              <a:t>Decrease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CC0000"/>
                </a:solidFill>
              </a:rPr>
              <a:t>in Quantity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CC0000"/>
                </a:solidFill>
              </a:rPr>
              <a:t>Supplied</a:t>
            </a:r>
          </a:p>
        </p:txBody>
      </p:sp>
      <p:sp>
        <p:nvSpPr>
          <p:cNvPr id="37935" name="Line 47"/>
          <p:cNvSpPr>
            <a:spLocks noChangeShapeType="1"/>
          </p:cNvSpPr>
          <p:nvPr/>
        </p:nvSpPr>
        <p:spPr bwMode="auto">
          <a:xfrm>
            <a:off x="5338763" y="2006600"/>
            <a:ext cx="5635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7936" name="Line 48"/>
          <p:cNvSpPr>
            <a:spLocks noChangeShapeType="1"/>
          </p:cNvSpPr>
          <p:nvPr/>
        </p:nvSpPr>
        <p:spPr bwMode="auto">
          <a:xfrm>
            <a:off x="3810000" y="3970338"/>
            <a:ext cx="738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7937" name="AutoShape 49"/>
          <p:cNvSpPr>
            <a:spLocks/>
          </p:cNvSpPr>
          <p:nvPr/>
        </p:nvSpPr>
        <p:spPr bwMode="auto">
          <a:xfrm rot="2261704">
            <a:off x="5160963" y="2957513"/>
            <a:ext cx="211137" cy="1055687"/>
          </a:xfrm>
          <a:prstGeom prst="rightBrace">
            <a:avLst>
              <a:gd name="adj1" fmla="val 41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7938" name="Oval 50"/>
          <p:cNvSpPr>
            <a:spLocks noChangeArrowheads="1"/>
          </p:cNvSpPr>
          <p:nvPr/>
        </p:nvSpPr>
        <p:spPr bwMode="auto">
          <a:xfrm>
            <a:off x="5338763" y="2843213"/>
            <a:ext cx="165100" cy="21748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7939" name="Oval 51"/>
          <p:cNvSpPr>
            <a:spLocks noChangeArrowheads="1"/>
          </p:cNvSpPr>
          <p:nvPr/>
        </p:nvSpPr>
        <p:spPr bwMode="auto">
          <a:xfrm>
            <a:off x="4741863" y="3640138"/>
            <a:ext cx="166687" cy="2159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7940" name="Line 52"/>
          <p:cNvSpPr>
            <a:spLocks noChangeShapeType="1"/>
          </p:cNvSpPr>
          <p:nvPr/>
        </p:nvSpPr>
        <p:spPr bwMode="auto">
          <a:xfrm flipH="1" flipV="1">
            <a:off x="5408613" y="3573463"/>
            <a:ext cx="257175" cy="315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5085" name="Rectangle 53"/>
          <p:cNvSpPr>
            <a:spLocks noGrp="1" noChangeArrowheads="1"/>
          </p:cNvSpPr>
          <p:nvPr>
            <p:ph type="title"/>
          </p:nvPr>
        </p:nvSpPr>
        <p:spPr>
          <a:xfrm>
            <a:off x="1833563" y="120650"/>
            <a:ext cx="7024687" cy="86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700" b="1" smtClean="0"/>
              <a:t>GRAPHING SUPPLY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5" grpId="0" autoUpdateAnimBg="0"/>
      <p:bldP spid="37926" grpId="0" autoUpdateAnimBg="0"/>
      <p:bldP spid="37933" grpId="0" autoUpdateAnimBg="0"/>
      <p:bldP spid="37934" grpId="0" autoUpdateAnimBg="0"/>
      <p:bldP spid="37937" grpId="0" animBg="1"/>
      <p:bldP spid="37938" grpId="0" animBg="1"/>
      <p:bldP spid="3793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6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514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7315200" cy="37401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buClr>
                <a:schemeClr val="accent6"/>
              </a:buClr>
            </a:pPr>
            <a:r>
              <a:rPr lang="en-US" altLang="en-US" sz="3600" b="1" dirty="0" smtClean="0">
                <a:solidFill>
                  <a:srgbClr val="FF0000"/>
                </a:solidFill>
              </a:rPr>
              <a:t>Changes in Supply…shift in the curve</a:t>
            </a:r>
          </a:p>
          <a:p>
            <a:pPr lvl="1" eaLnBrk="1" hangingPunct="1">
              <a:buClr>
                <a:schemeClr val="accent6"/>
              </a:buClr>
            </a:pPr>
            <a:r>
              <a:rPr lang="en-US" altLang="en-US" sz="3800" b="1" u="sng" dirty="0" smtClean="0">
                <a:solidFill>
                  <a:srgbClr val="3366FF"/>
                </a:solidFill>
              </a:rPr>
              <a:t>Increase</a:t>
            </a:r>
            <a:r>
              <a:rPr lang="en-US" altLang="en-US" sz="3800" b="1" dirty="0" smtClean="0">
                <a:solidFill>
                  <a:srgbClr val="3366FF"/>
                </a:solidFill>
              </a:rPr>
              <a:t> in supply - supply curve shifts to the </a:t>
            </a:r>
            <a:r>
              <a:rPr lang="en-US" altLang="en-US" sz="3800" b="1" i="1" dirty="0" smtClean="0">
                <a:solidFill>
                  <a:srgbClr val="3366FF"/>
                </a:solidFill>
              </a:rPr>
              <a:t>right</a:t>
            </a:r>
            <a:endParaRPr lang="en-US" altLang="en-US" sz="3800" b="1" dirty="0" smtClean="0">
              <a:solidFill>
                <a:srgbClr val="3366FF"/>
              </a:solidFill>
            </a:endParaRPr>
          </a:p>
          <a:p>
            <a:pPr lvl="1" eaLnBrk="1" hangingPunct="1">
              <a:buClr>
                <a:schemeClr val="accent6"/>
              </a:buClr>
            </a:pPr>
            <a:r>
              <a:rPr lang="en-US" altLang="en-US" sz="3800" b="1" u="sng" dirty="0" smtClean="0">
                <a:solidFill>
                  <a:srgbClr val="006600"/>
                </a:solidFill>
              </a:rPr>
              <a:t>Decrease</a:t>
            </a:r>
            <a:r>
              <a:rPr lang="en-US" altLang="en-US" sz="3800" b="1" dirty="0" smtClean="0">
                <a:solidFill>
                  <a:srgbClr val="006600"/>
                </a:solidFill>
              </a:rPr>
              <a:t> in supply - supply curve shifts to the </a:t>
            </a:r>
            <a:r>
              <a:rPr lang="en-US" altLang="en-US" sz="3800" b="1" i="1" dirty="0" smtClean="0">
                <a:solidFill>
                  <a:srgbClr val="006600"/>
                </a:solidFill>
              </a:rPr>
              <a:t>left</a:t>
            </a:r>
            <a:endParaRPr lang="en-US" altLang="en-US" sz="3800" b="1" dirty="0" smtClean="0">
              <a:solidFill>
                <a:srgbClr val="0066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77724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/>
            <a:r>
              <a:rPr lang="en-US" altLang="en-US" sz="4800" b="1" smtClean="0">
                <a:solidFill>
                  <a:srgbClr val="3366FF"/>
                </a:solidFill>
              </a:rPr>
              <a:t>Change in Supply</a:t>
            </a:r>
            <a:endParaRPr lang="en-US" altLang="en-US" baseline="-25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3362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Increase in Supply</a:t>
            </a:r>
            <a:endParaRPr lang="en-US" altLang="en-US" sz="2400" b="1">
              <a:solidFill>
                <a:srgbClr val="006600"/>
              </a:solidFill>
              <a:latin typeface="Times New Roman" pitchFamily="18" charset="0"/>
            </a:endParaRPr>
          </a:p>
        </p:txBody>
      </p:sp>
      <p:grpSp>
        <p:nvGrpSpPr>
          <p:cNvPr id="68611" name="Group 3"/>
          <p:cNvGrpSpPr>
            <a:grpSpLocks/>
          </p:cNvGrpSpPr>
          <p:nvPr/>
        </p:nvGrpSpPr>
        <p:grpSpPr bwMode="auto">
          <a:xfrm rot="5400000">
            <a:off x="3496469" y="2483644"/>
            <a:ext cx="1741487" cy="1838325"/>
            <a:chOff x="2244" y="1380"/>
            <a:chExt cx="1097" cy="1158"/>
          </a:xfrm>
        </p:grpSpPr>
        <p:sp>
          <p:nvSpPr>
            <p:cNvPr id="47117" name="Line 4"/>
            <p:cNvSpPr>
              <a:spLocks noChangeShapeType="1"/>
            </p:cNvSpPr>
            <p:nvPr/>
          </p:nvSpPr>
          <p:spPr bwMode="auto">
            <a:xfrm flipV="1">
              <a:off x="2244" y="1380"/>
              <a:ext cx="407" cy="167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Line 5"/>
            <p:cNvSpPr>
              <a:spLocks noChangeShapeType="1"/>
            </p:cNvSpPr>
            <p:nvPr/>
          </p:nvSpPr>
          <p:spPr bwMode="auto">
            <a:xfrm flipV="1">
              <a:off x="2996" y="2282"/>
              <a:ext cx="345" cy="25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08" name="Group 6"/>
          <p:cNvGrpSpPr>
            <a:grpSpLocks/>
          </p:cNvGrpSpPr>
          <p:nvPr/>
        </p:nvGrpSpPr>
        <p:grpSpPr bwMode="auto">
          <a:xfrm>
            <a:off x="998538" y="-266700"/>
            <a:ext cx="5146675" cy="3976688"/>
            <a:chOff x="692" y="-196"/>
            <a:chExt cx="3242" cy="2505"/>
          </a:xfrm>
        </p:grpSpPr>
        <p:sp>
          <p:nvSpPr>
            <p:cNvPr id="47115" name="Arc 7"/>
            <p:cNvSpPr>
              <a:spLocks/>
            </p:cNvSpPr>
            <p:nvPr/>
          </p:nvSpPr>
          <p:spPr bwMode="auto">
            <a:xfrm rot="4671495">
              <a:off x="899" y="-403"/>
              <a:ext cx="2505" cy="2919"/>
            </a:xfrm>
            <a:custGeom>
              <a:avLst/>
              <a:gdLst>
                <a:gd name="T0" fmla="*/ 2 w 21600"/>
                <a:gd name="T1" fmla="*/ 0 h 19706"/>
                <a:gd name="T2" fmla="*/ 4 w 21600"/>
                <a:gd name="T3" fmla="*/ 9 h 19706"/>
                <a:gd name="T4" fmla="*/ 0 w 21600"/>
                <a:gd name="T5" fmla="*/ 9 h 197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706" fill="none" extrusionOk="0">
                  <a:moveTo>
                    <a:pt x="8843" y="-1"/>
                  </a:moveTo>
                  <a:cubicBezTo>
                    <a:pt x="16605" y="3482"/>
                    <a:pt x="21600" y="11198"/>
                    <a:pt x="21600" y="19706"/>
                  </a:cubicBezTo>
                </a:path>
                <a:path w="21600" h="19706" stroke="0" extrusionOk="0">
                  <a:moveTo>
                    <a:pt x="8843" y="-1"/>
                  </a:moveTo>
                  <a:cubicBezTo>
                    <a:pt x="16605" y="3482"/>
                    <a:pt x="21600" y="11198"/>
                    <a:pt x="21600" y="19706"/>
                  </a:cubicBezTo>
                  <a:lnTo>
                    <a:pt x="0" y="19706"/>
                  </a:lnTo>
                  <a:lnTo>
                    <a:pt x="8843" y="-1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6" name="Text Box 8"/>
            <p:cNvSpPr txBox="1">
              <a:spLocks noChangeArrowheads="1"/>
            </p:cNvSpPr>
            <p:nvPr/>
          </p:nvSpPr>
          <p:spPr bwMode="auto">
            <a:xfrm>
              <a:off x="3485" y="321"/>
              <a:ext cx="4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en-US" sz="2400" b="1" baseline="-25000">
                  <a:solidFill>
                    <a:srgbClr val="0000FF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4937125" y="4295775"/>
            <a:ext cx="3568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Supply curve shifts to the </a:t>
            </a:r>
            <a:r>
              <a:rPr lang="en-US" altLang="en-US" sz="3600" b="1" i="1">
                <a:solidFill>
                  <a:srgbClr val="006600"/>
                </a:solidFill>
                <a:latin typeface="Times New Roman" panose="02020603050405020304" pitchFamily="18" charset="0"/>
              </a:rPr>
              <a:t>right</a:t>
            </a:r>
            <a:endParaRPr lang="en-US" altLang="en-US" sz="3600" b="1" i="1">
              <a:solidFill>
                <a:srgbClr val="33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8618" name="Group 10"/>
          <p:cNvGrpSpPr>
            <a:grpSpLocks/>
          </p:cNvGrpSpPr>
          <p:nvPr/>
        </p:nvGrpSpPr>
        <p:grpSpPr bwMode="auto">
          <a:xfrm>
            <a:off x="1963738" y="668338"/>
            <a:ext cx="5160962" cy="3976687"/>
            <a:chOff x="1247" y="442"/>
            <a:chExt cx="3251" cy="2505"/>
          </a:xfrm>
        </p:grpSpPr>
        <p:grpSp>
          <p:nvGrpSpPr>
            <p:cNvPr id="47111" name="Group 11"/>
            <p:cNvGrpSpPr>
              <a:grpSpLocks/>
            </p:cNvGrpSpPr>
            <p:nvPr/>
          </p:nvGrpSpPr>
          <p:grpSpPr bwMode="auto">
            <a:xfrm>
              <a:off x="1247" y="442"/>
              <a:ext cx="2981" cy="2505"/>
              <a:chOff x="1310" y="414"/>
              <a:chExt cx="2981" cy="2505"/>
            </a:xfrm>
          </p:grpSpPr>
          <p:sp>
            <p:nvSpPr>
              <p:cNvPr id="47113" name="Text Box 12"/>
              <p:cNvSpPr txBox="1">
                <a:spLocks noChangeArrowheads="1"/>
              </p:cNvSpPr>
              <p:nvPr/>
            </p:nvSpPr>
            <p:spPr bwMode="auto">
              <a:xfrm rot="-5400000">
                <a:off x="3974" y="704"/>
                <a:ext cx="34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" panose="05000000000000000000" pitchFamily="2" charset="2"/>
                  <a:buChar char="o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sz="25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p"/>
                  <a:defRPr sz="22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o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o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o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o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o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114" name="Arc 13"/>
              <p:cNvSpPr>
                <a:spLocks/>
              </p:cNvSpPr>
              <p:nvPr/>
            </p:nvSpPr>
            <p:spPr bwMode="auto">
              <a:xfrm rot="4671495">
                <a:off x="1517" y="207"/>
                <a:ext cx="2505" cy="2919"/>
              </a:xfrm>
              <a:custGeom>
                <a:avLst/>
                <a:gdLst>
                  <a:gd name="T0" fmla="*/ 2 w 21600"/>
                  <a:gd name="T1" fmla="*/ 0 h 19706"/>
                  <a:gd name="T2" fmla="*/ 4 w 21600"/>
                  <a:gd name="T3" fmla="*/ 9 h 19706"/>
                  <a:gd name="T4" fmla="*/ 0 w 21600"/>
                  <a:gd name="T5" fmla="*/ 9 h 197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9706" fill="none" extrusionOk="0">
                    <a:moveTo>
                      <a:pt x="8843" y="-1"/>
                    </a:moveTo>
                    <a:cubicBezTo>
                      <a:pt x="16605" y="3482"/>
                      <a:pt x="21600" y="11198"/>
                      <a:pt x="21600" y="19706"/>
                    </a:cubicBezTo>
                  </a:path>
                  <a:path w="21600" h="19706" stroke="0" extrusionOk="0">
                    <a:moveTo>
                      <a:pt x="8843" y="-1"/>
                    </a:moveTo>
                    <a:cubicBezTo>
                      <a:pt x="16605" y="3482"/>
                      <a:pt x="21600" y="11198"/>
                      <a:pt x="21600" y="19706"/>
                    </a:cubicBezTo>
                    <a:lnTo>
                      <a:pt x="0" y="19706"/>
                    </a:lnTo>
                    <a:lnTo>
                      <a:pt x="8843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12" name="Text Box 14"/>
            <p:cNvSpPr txBox="1">
              <a:spLocks noChangeArrowheads="1"/>
            </p:cNvSpPr>
            <p:nvPr/>
          </p:nvSpPr>
          <p:spPr bwMode="auto">
            <a:xfrm>
              <a:off x="4049" y="896"/>
              <a:ext cx="4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en-US" sz="2400" b="1" baseline="-2500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4040576" presetClass="entr" presetSubtype="21408456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21404864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2140528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600200" y="609600"/>
            <a:ext cx="3362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Decrease in Supply</a:t>
            </a:r>
            <a:endParaRPr lang="en-US" altLang="en-US" sz="2400" b="1">
              <a:solidFill>
                <a:srgbClr val="006600"/>
              </a:solidFill>
              <a:latin typeface="Times New Roman" pitchFamily="18" charset="0"/>
            </a:endParaRPr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 rot="-5400000">
            <a:off x="3147219" y="1805782"/>
            <a:ext cx="1390650" cy="1503362"/>
            <a:chOff x="2244" y="1380"/>
            <a:chExt cx="1097" cy="1158"/>
          </a:xfrm>
        </p:grpSpPr>
        <p:sp>
          <p:nvSpPr>
            <p:cNvPr id="48141" name="Line 4"/>
            <p:cNvSpPr>
              <a:spLocks noChangeShapeType="1"/>
            </p:cNvSpPr>
            <p:nvPr/>
          </p:nvSpPr>
          <p:spPr bwMode="auto">
            <a:xfrm flipV="1">
              <a:off x="2244" y="1380"/>
              <a:ext cx="407" cy="167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Line 5"/>
            <p:cNvSpPr>
              <a:spLocks noChangeShapeType="1"/>
            </p:cNvSpPr>
            <p:nvPr/>
          </p:nvSpPr>
          <p:spPr bwMode="auto">
            <a:xfrm flipV="1">
              <a:off x="2996" y="2282"/>
              <a:ext cx="345" cy="25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638" name="Group 6"/>
          <p:cNvGrpSpPr>
            <a:grpSpLocks/>
          </p:cNvGrpSpPr>
          <p:nvPr/>
        </p:nvGrpSpPr>
        <p:grpSpPr bwMode="auto">
          <a:xfrm>
            <a:off x="1382713" y="-449263"/>
            <a:ext cx="5146675" cy="3976688"/>
            <a:chOff x="692" y="-196"/>
            <a:chExt cx="3242" cy="2505"/>
          </a:xfrm>
        </p:grpSpPr>
        <p:sp>
          <p:nvSpPr>
            <p:cNvPr id="48139" name="Arc 7"/>
            <p:cNvSpPr>
              <a:spLocks/>
            </p:cNvSpPr>
            <p:nvPr/>
          </p:nvSpPr>
          <p:spPr bwMode="auto">
            <a:xfrm rot="4671495">
              <a:off x="899" y="-403"/>
              <a:ext cx="2505" cy="2919"/>
            </a:xfrm>
            <a:custGeom>
              <a:avLst/>
              <a:gdLst>
                <a:gd name="T0" fmla="*/ 2 w 21600"/>
                <a:gd name="T1" fmla="*/ 0 h 19706"/>
                <a:gd name="T2" fmla="*/ 4 w 21600"/>
                <a:gd name="T3" fmla="*/ 9 h 19706"/>
                <a:gd name="T4" fmla="*/ 0 w 21600"/>
                <a:gd name="T5" fmla="*/ 9 h 197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706" fill="none" extrusionOk="0">
                  <a:moveTo>
                    <a:pt x="8843" y="-1"/>
                  </a:moveTo>
                  <a:cubicBezTo>
                    <a:pt x="16605" y="3482"/>
                    <a:pt x="21600" y="11198"/>
                    <a:pt x="21600" y="19706"/>
                  </a:cubicBezTo>
                </a:path>
                <a:path w="21600" h="19706" stroke="0" extrusionOk="0">
                  <a:moveTo>
                    <a:pt x="8843" y="-1"/>
                  </a:moveTo>
                  <a:cubicBezTo>
                    <a:pt x="16605" y="3482"/>
                    <a:pt x="21600" y="11198"/>
                    <a:pt x="21600" y="19706"/>
                  </a:cubicBezTo>
                  <a:lnTo>
                    <a:pt x="0" y="19706"/>
                  </a:lnTo>
                  <a:lnTo>
                    <a:pt x="8843" y="-1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Text Box 8"/>
            <p:cNvSpPr txBox="1">
              <a:spLocks noChangeArrowheads="1"/>
            </p:cNvSpPr>
            <p:nvPr/>
          </p:nvSpPr>
          <p:spPr bwMode="auto">
            <a:xfrm>
              <a:off x="3485" y="321"/>
              <a:ext cx="4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en-US" sz="2400" b="1" baseline="-25000">
                  <a:solidFill>
                    <a:srgbClr val="0000FF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411663" y="3400425"/>
            <a:ext cx="3568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Supply curve shifts to the </a:t>
            </a:r>
            <a:r>
              <a:rPr lang="en-US" altLang="en-US" sz="3600" b="1" i="1">
                <a:solidFill>
                  <a:srgbClr val="006600"/>
                </a:solidFill>
                <a:latin typeface="Times New Roman" panose="02020603050405020304" pitchFamily="18" charset="0"/>
              </a:rPr>
              <a:t>left</a:t>
            </a:r>
            <a:endParaRPr lang="en-US" altLang="en-US" sz="3600" b="1" i="1">
              <a:solidFill>
                <a:srgbClr val="33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1355725" y="0"/>
            <a:ext cx="4075113" cy="2716213"/>
            <a:chOff x="1258" y="426"/>
            <a:chExt cx="3251" cy="2505"/>
          </a:xfrm>
        </p:grpSpPr>
        <p:grpSp>
          <p:nvGrpSpPr>
            <p:cNvPr id="48135" name="Group 11"/>
            <p:cNvGrpSpPr>
              <a:grpSpLocks/>
            </p:cNvGrpSpPr>
            <p:nvPr/>
          </p:nvGrpSpPr>
          <p:grpSpPr bwMode="auto">
            <a:xfrm>
              <a:off x="1258" y="426"/>
              <a:ext cx="2981" cy="2505"/>
              <a:chOff x="1310" y="414"/>
              <a:chExt cx="2981" cy="2505"/>
            </a:xfrm>
          </p:grpSpPr>
          <p:sp>
            <p:nvSpPr>
              <p:cNvPr id="48137" name="Text Box 12"/>
              <p:cNvSpPr txBox="1">
                <a:spLocks noChangeArrowheads="1"/>
              </p:cNvSpPr>
              <p:nvPr/>
            </p:nvSpPr>
            <p:spPr bwMode="auto">
              <a:xfrm rot="-5400000">
                <a:off x="3894" y="783"/>
                <a:ext cx="507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" panose="05000000000000000000" pitchFamily="2" charset="2"/>
                  <a:buChar char="o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sz="25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p"/>
                  <a:defRPr sz="22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o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o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o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o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o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138" name="Arc 13"/>
              <p:cNvSpPr>
                <a:spLocks/>
              </p:cNvSpPr>
              <p:nvPr/>
            </p:nvSpPr>
            <p:spPr bwMode="auto">
              <a:xfrm rot="4671495">
                <a:off x="1517" y="207"/>
                <a:ext cx="2505" cy="2919"/>
              </a:xfrm>
              <a:custGeom>
                <a:avLst/>
                <a:gdLst>
                  <a:gd name="T0" fmla="*/ 2 w 21600"/>
                  <a:gd name="T1" fmla="*/ 0 h 19706"/>
                  <a:gd name="T2" fmla="*/ 4 w 21600"/>
                  <a:gd name="T3" fmla="*/ 9 h 19706"/>
                  <a:gd name="T4" fmla="*/ 0 w 21600"/>
                  <a:gd name="T5" fmla="*/ 9 h 197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9706" fill="none" extrusionOk="0">
                    <a:moveTo>
                      <a:pt x="8843" y="-1"/>
                    </a:moveTo>
                    <a:cubicBezTo>
                      <a:pt x="16605" y="3482"/>
                      <a:pt x="21600" y="11198"/>
                      <a:pt x="21600" y="19706"/>
                    </a:cubicBezTo>
                  </a:path>
                  <a:path w="21600" h="19706" stroke="0" extrusionOk="0">
                    <a:moveTo>
                      <a:pt x="8843" y="-1"/>
                    </a:moveTo>
                    <a:cubicBezTo>
                      <a:pt x="16605" y="3482"/>
                      <a:pt x="21600" y="11198"/>
                      <a:pt x="21600" y="19706"/>
                    </a:cubicBezTo>
                    <a:lnTo>
                      <a:pt x="0" y="19706"/>
                    </a:lnTo>
                    <a:lnTo>
                      <a:pt x="8843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36" name="Text Box 14"/>
            <p:cNvSpPr txBox="1">
              <a:spLocks noChangeArrowheads="1"/>
            </p:cNvSpPr>
            <p:nvPr/>
          </p:nvSpPr>
          <p:spPr bwMode="auto">
            <a:xfrm>
              <a:off x="4059" y="880"/>
              <a:ext cx="450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en-US" sz="2400" b="1" baseline="-2500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3897984" presetClass="entr" presetSubtype="2140726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2140724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21407946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2140574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76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514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69342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Change in Quantity Supplied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772400" cy="464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buClr>
                <a:schemeClr val="accent6"/>
              </a:buClr>
            </a:pPr>
            <a:r>
              <a:rPr lang="en-US" altLang="en-US" b="1" u="sng" dirty="0" smtClean="0">
                <a:solidFill>
                  <a:srgbClr val="3366FF"/>
                </a:solidFill>
              </a:rPr>
              <a:t>Change in Quantity Supplied </a:t>
            </a:r>
            <a:r>
              <a:rPr lang="en-US" altLang="en-US" b="1" dirty="0" smtClean="0">
                <a:solidFill>
                  <a:srgbClr val="3366FF"/>
                </a:solidFill>
              </a:rPr>
              <a:t>(</a:t>
            </a:r>
            <a:r>
              <a:rPr lang="en-US" altLang="en-US" b="1" dirty="0" smtClean="0">
                <a:solidFill>
                  <a:srgbClr val="3366FF"/>
                </a:solidFill>
                <a:latin typeface="Symbol" panose="05050102010706020507" pitchFamily="18" charset="2"/>
              </a:rPr>
              <a:t></a:t>
            </a:r>
            <a:r>
              <a:rPr lang="en-US" altLang="en-US" b="1" dirty="0" smtClean="0">
                <a:solidFill>
                  <a:srgbClr val="3366FF"/>
                </a:solidFill>
              </a:rPr>
              <a:t>Q</a:t>
            </a:r>
            <a:r>
              <a:rPr lang="en-US" altLang="en-US" b="1" baseline="-25000" dirty="0" smtClean="0">
                <a:solidFill>
                  <a:srgbClr val="3366FF"/>
                </a:solidFill>
              </a:rPr>
              <a:t>s</a:t>
            </a:r>
            <a:r>
              <a:rPr lang="en-US" altLang="en-US" b="1" dirty="0" smtClean="0">
                <a:solidFill>
                  <a:srgbClr val="3366FF"/>
                </a:solidFill>
              </a:rPr>
              <a:t>) - is </a:t>
            </a:r>
            <a:r>
              <a:rPr lang="en-US" altLang="en-US" b="1" i="1" dirty="0" smtClean="0">
                <a:solidFill>
                  <a:schemeClr val="tx1">
                    <a:lumMod val="50000"/>
                  </a:schemeClr>
                </a:solidFill>
              </a:rPr>
              <a:t>movement</a:t>
            </a:r>
            <a:r>
              <a:rPr lang="en-US" altLang="en-US" b="1" dirty="0" smtClean="0">
                <a:solidFill>
                  <a:srgbClr val="3366FF"/>
                </a:solidFill>
              </a:rPr>
              <a:t> along a supply curve</a:t>
            </a:r>
          </a:p>
          <a:p>
            <a:pPr eaLnBrk="1" hangingPunct="1">
              <a:buClr>
                <a:schemeClr val="accent6"/>
              </a:buClr>
            </a:pPr>
            <a:r>
              <a:rPr lang="en-US" altLang="en-US" b="1" dirty="0" smtClean="0">
                <a:solidFill>
                  <a:srgbClr val="006600"/>
                </a:solidFill>
              </a:rPr>
              <a:t>Changes in quantity supplied can </a:t>
            </a:r>
            <a:r>
              <a:rPr lang="en-US" altLang="en-US" b="1" i="1" dirty="0" smtClean="0">
                <a:solidFill>
                  <a:srgbClr val="006600"/>
                </a:solidFill>
              </a:rPr>
              <a:t>only</a:t>
            </a:r>
            <a:r>
              <a:rPr lang="en-US" altLang="en-US" b="1" dirty="0" smtClean="0">
                <a:solidFill>
                  <a:srgbClr val="006600"/>
                </a:solidFill>
              </a:rPr>
              <a:t> be </a:t>
            </a:r>
            <a:r>
              <a:rPr lang="en-US" altLang="en-US" b="1" u="sng" dirty="0" smtClean="0">
                <a:solidFill>
                  <a:srgbClr val="006600"/>
                </a:solidFill>
              </a:rPr>
              <a:t>caused by a change in the price</a:t>
            </a:r>
            <a:r>
              <a:rPr lang="en-US" altLang="en-US" b="1" dirty="0" smtClean="0">
                <a:solidFill>
                  <a:srgbClr val="006600"/>
                </a:solidFill>
              </a:rPr>
              <a:t> of the good.</a:t>
            </a:r>
            <a:endParaRPr lang="en-US" altLang="en-US" b="1" dirty="0" smtClean="0">
              <a:solidFill>
                <a:srgbClr val="3366FF"/>
              </a:solidFill>
            </a:endParaRPr>
          </a:p>
          <a:p>
            <a:pPr lvl="1" eaLnBrk="1" hangingPunct="1">
              <a:buClr>
                <a:schemeClr val="accent6"/>
              </a:buClr>
              <a:buFontTx/>
              <a:buChar char="•"/>
            </a:pPr>
            <a:r>
              <a:rPr lang="en-US" altLang="en-US" b="1" dirty="0" smtClean="0">
                <a:solidFill>
                  <a:srgbClr val="FF33CC"/>
                </a:solidFill>
              </a:rPr>
              <a:t>Increase in Q</a:t>
            </a:r>
            <a:r>
              <a:rPr lang="en-US" altLang="en-US" b="1" baseline="-25000" dirty="0" smtClean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en-US" altLang="en-US" b="1" dirty="0" smtClean="0">
                <a:solidFill>
                  <a:srgbClr val="FF33CC"/>
                </a:solidFill>
              </a:rPr>
              <a:t> - a movement to the right along a supply curve</a:t>
            </a:r>
          </a:p>
          <a:p>
            <a:pPr lvl="1" eaLnBrk="1" hangingPunct="1">
              <a:buClr>
                <a:schemeClr val="accent6"/>
              </a:buClr>
              <a:buFontTx/>
              <a:buChar char="•"/>
            </a:pPr>
            <a:r>
              <a:rPr lang="en-US" altLang="en-US" b="1" dirty="0" smtClean="0">
                <a:solidFill>
                  <a:schemeClr val="hlink"/>
                </a:solidFill>
              </a:rPr>
              <a:t>Decrease in Q</a:t>
            </a:r>
            <a:r>
              <a:rPr lang="en-US" altLang="en-US" b="1" baseline="-25000" dirty="0" smtClean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en-US" altLang="en-US" b="1" dirty="0" smtClean="0">
                <a:solidFill>
                  <a:schemeClr val="hlink"/>
                </a:solidFill>
              </a:rPr>
              <a:t> - a movement to the left along a supply curve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2"/>
          <p:cNvSpPr>
            <a:spLocks noChangeShapeType="1"/>
          </p:cNvSpPr>
          <p:nvPr/>
        </p:nvSpPr>
        <p:spPr bwMode="auto">
          <a:xfrm>
            <a:off x="1524000" y="838200"/>
            <a:ext cx="0" cy="487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1524000" y="5715000"/>
            <a:ext cx="548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248400" y="5791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2133600" y="1600200"/>
            <a:ext cx="4343400" cy="3475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4876800" y="2743200"/>
            <a:ext cx="152400" cy="2286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3276600" y="4038600"/>
            <a:ext cx="152400" cy="2286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791200" y="914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Supply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1524000" y="4114800"/>
            <a:ext cx="18288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3352800" y="4191000"/>
            <a:ext cx="0" cy="15240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1524000" y="2819400"/>
            <a:ext cx="3352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4953000" y="2819400"/>
            <a:ext cx="0" cy="2895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66" name="Group 14"/>
          <p:cNvGrpSpPr>
            <a:grpSpLocks/>
          </p:cNvGrpSpPr>
          <p:nvPr/>
        </p:nvGrpSpPr>
        <p:grpSpPr bwMode="auto">
          <a:xfrm>
            <a:off x="3429000" y="4038600"/>
            <a:ext cx="1371600" cy="1524000"/>
            <a:chOff x="2160" y="2544"/>
            <a:chExt cx="864" cy="960"/>
          </a:xfrm>
        </p:grpSpPr>
        <p:sp>
          <p:nvSpPr>
            <p:cNvPr id="50196" name="Text Box 15"/>
            <p:cNvSpPr txBox="1">
              <a:spLocks noChangeArrowheads="1"/>
            </p:cNvSpPr>
            <p:nvPr/>
          </p:nvSpPr>
          <p:spPr bwMode="auto">
            <a:xfrm>
              <a:off x="2160" y="2544"/>
              <a:ext cx="86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3366FF"/>
                  </a:solidFill>
                  <a:latin typeface="Times New Roman" panose="02020603050405020304" pitchFamily="18" charset="0"/>
                </a:rPr>
                <a:t>Quantity supplied increases</a:t>
              </a:r>
            </a:p>
          </p:txBody>
        </p:sp>
        <p:sp>
          <p:nvSpPr>
            <p:cNvPr id="50197" name="AutoShape 16"/>
            <p:cNvSpPr>
              <a:spLocks noChangeArrowheads="1"/>
            </p:cNvSpPr>
            <p:nvPr/>
          </p:nvSpPr>
          <p:spPr bwMode="auto">
            <a:xfrm>
              <a:off x="2256" y="3312"/>
              <a:ext cx="768" cy="192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3366FF"/>
            </a:solidFill>
            <a:ln w="127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50191" name="Text Box 17"/>
          <p:cNvSpPr txBox="1">
            <a:spLocks noChangeArrowheads="1"/>
          </p:cNvSpPr>
          <p:nvPr/>
        </p:nvSpPr>
        <p:spPr bwMode="auto">
          <a:xfrm>
            <a:off x="1905000" y="533400"/>
            <a:ext cx="3429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6600"/>
                </a:solidFill>
                <a:latin typeface="Times New Roman" panose="02020603050405020304" pitchFamily="18" charset="0"/>
              </a:rPr>
              <a:t>An increase in Quantity Supplied Caused by a price increase</a:t>
            </a:r>
          </a:p>
        </p:txBody>
      </p:sp>
      <p:grpSp>
        <p:nvGrpSpPr>
          <p:cNvPr id="74770" name="Group 18"/>
          <p:cNvGrpSpPr>
            <a:grpSpLocks/>
          </p:cNvGrpSpPr>
          <p:nvPr/>
        </p:nvGrpSpPr>
        <p:grpSpPr bwMode="auto">
          <a:xfrm>
            <a:off x="1676400" y="2895600"/>
            <a:ext cx="1447800" cy="1187450"/>
            <a:chOff x="1056" y="1824"/>
            <a:chExt cx="912" cy="748"/>
          </a:xfrm>
        </p:grpSpPr>
        <p:sp>
          <p:nvSpPr>
            <p:cNvPr id="50194" name="Text Box 19"/>
            <p:cNvSpPr txBox="1">
              <a:spLocks noChangeArrowheads="1"/>
            </p:cNvSpPr>
            <p:nvPr/>
          </p:nvSpPr>
          <p:spPr bwMode="auto">
            <a:xfrm>
              <a:off x="1056" y="1824"/>
              <a:ext cx="91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Price moves up…</a:t>
              </a:r>
            </a:p>
          </p:txBody>
        </p:sp>
        <p:sp>
          <p:nvSpPr>
            <p:cNvPr id="50195" name="AutoShape 20"/>
            <p:cNvSpPr>
              <a:spLocks noChangeArrowheads="1"/>
            </p:cNvSpPr>
            <p:nvPr/>
          </p:nvSpPr>
          <p:spPr bwMode="auto">
            <a:xfrm>
              <a:off x="1680" y="1872"/>
              <a:ext cx="240" cy="624"/>
            </a:xfrm>
            <a:prstGeom prst="upArrow">
              <a:avLst>
                <a:gd name="adj1" fmla="val 50000"/>
                <a:gd name="adj2" fmla="val 650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74773" name="AutoShape 21"/>
          <p:cNvSpPr>
            <a:spLocks noChangeArrowheads="1"/>
          </p:cNvSpPr>
          <p:nvPr/>
        </p:nvSpPr>
        <p:spPr bwMode="auto">
          <a:xfrm rot="-7609688">
            <a:off x="3636963" y="2794000"/>
            <a:ext cx="482600" cy="1031875"/>
          </a:xfrm>
          <a:prstGeom prst="downArrow">
            <a:avLst>
              <a:gd name="adj1" fmla="val 50000"/>
              <a:gd name="adj2" fmla="val 5345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68076" presetClass="entr" presetSubtype="21663378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2166445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2257316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1524000" y="838200"/>
            <a:ext cx="0" cy="487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1524000" y="5715000"/>
            <a:ext cx="548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38200" y="2362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943600" y="57150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V="1">
            <a:off x="2133600" y="1600200"/>
            <a:ext cx="4343400" cy="3475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4876800" y="2743200"/>
            <a:ext cx="152400" cy="2286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3276600" y="4038600"/>
            <a:ext cx="152400" cy="2286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791200" y="914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Supply</a:t>
            </a: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H="1">
            <a:off x="1524000" y="4114800"/>
            <a:ext cx="18288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352800" y="4191000"/>
            <a:ext cx="0" cy="15240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1524000" y="2819400"/>
            <a:ext cx="3352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4953000" y="2819400"/>
            <a:ext cx="0" cy="2895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790" name="Group 14"/>
          <p:cNvGrpSpPr>
            <a:grpSpLocks/>
          </p:cNvGrpSpPr>
          <p:nvPr/>
        </p:nvGrpSpPr>
        <p:grpSpPr bwMode="auto">
          <a:xfrm>
            <a:off x="3429000" y="4038600"/>
            <a:ext cx="1438275" cy="1524000"/>
            <a:chOff x="2160" y="2544"/>
            <a:chExt cx="906" cy="960"/>
          </a:xfrm>
        </p:grpSpPr>
        <p:sp>
          <p:nvSpPr>
            <p:cNvPr id="51220" name="Text Box 15"/>
            <p:cNvSpPr txBox="1">
              <a:spLocks noChangeArrowheads="1"/>
            </p:cNvSpPr>
            <p:nvPr/>
          </p:nvSpPr>
          <p:spPr bwMode="auto">
            <a:xfrm>
              <a:off x="2160" y="2544"/>
              <a:ext cx="90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3366FF"/>
                  </a:solidFill>
                  <a:latin typeface="Times New Roman" panose="02020603050405020304" pitchFamily="18" charset="0"/>
                </a:rPr>
                <a:t>Quantity supplied decreases</a:t>
              </a:r>
            </a:p>
          </p:txBody>
        </p:sp>
        <p:sp>
          <p:nvSpPr>
            <p:cNvPr id="51221" name="AutoShape 16"/>
            <p:cNvSpPr>
              <a:spLocks noChangeArrowheads="1"/>
            </p:cNvSpPr>
            <p:nvPr/>
          </p:nvSpPr>
          <p:spPr bwMode="auto">
            <a:xfrm flipH="1">
              <a:off x="2261" y="3312"/>
              <a:ext cx="805" cy="192"/>
            </a:xfrm>
            <a:prstGeom prst="rightArrow">
              <a:avLst>
                <a:gd name="adj1" fmla="val 50000"/>
                <a:gd name="adj2" fmla="val 104818"/>
              </a:avLst>
            </a:prstGeom>
            <a:solidFill>
              <a:srgbClr val="3366FF"/>
            </a:solidFill>
            <a:ln w="127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51215" name="Text Box 17"/>
          <p:cNvSpPr txBox="1">
            <a:spLocks noChangeArrowheads="1"/>
          </p:cNvSpPr>
          <p:nvPr/>
        </p:nvSpPr>
        <p:spPr bwMode="auto">
          <a:xfrm>
            <a:off x="1905000" y="533400"/>
            <a:ext cx="3429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6600"/>
                </a:solidFill>
                <a:latin typeface="Times New Roman" panose="02020603050405020304" pitchFamily="18" charset="0"/>
              </a:rPr>
              <a:t>A decrease in Quantity Supplied Caused by a price decrease</a:t>
            </a:r>
          </a:p>
        </p:txBody>
      </p:sp>
      <p:grpSp>
        <p:nvGrpSpPr>
          <p:cNvPr id="75794" name="Group 18"/>
          <p:cNvGrpSpPr>
            <a:grpSpLocks/>
          </p:cNvGrpSpPr>
          <p:nvPr/>
        </p:nvGrpSpPr>
        <p:grpSpPr bwMode="auto">
          <a:xfrm>
            <a:off x="1676400" y="2895600"/>
            <a:ext cx="1447800" cy="1187450"/>
            <a:chOff x="1056" y="1824"/>
            <a:chExt cx="912" cy="748"/>
          </a:xfrm>
        </p:grpSpPr>
        <p:sp>
          <p:nvSpPr>
            <p:cNvPr id="51218" name="Text Box 19"/>
            <p:cNvSpPr txBox="1">
              <a:spLocks noChangeArrowheads="1"/>
            </p:cNvSpPr>
            <p:nvPr/>
          </p:nvSpPr>
          <p:spPr bwMode="auto">
            <a:xfrm>
              <a:off x="1056" y="1824"/>
              <a:ext cx="91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Price moves down…</a:t>
              </a:r>
            </a:p>
          </p:txBody>
        </p:sp>
        <p:sp>
          <p:nvSpPr>
            <p:cNvPr id="51219" name="AutoShape 20"/>
            <p:cNvSpPr>
              <a:spLocks noChangeArrowheads="1"/>
            </p:cNvSpPr>
            <p:nvPr/>
          </p:nvSpPr>
          <p:spPr bwMode="auto">
            <a:xfrm flipV="1">
              <a:off x="1680" y="1872"/>
              <a:ext cx="240" cy="624"/>
            </a:xfrm>
            <a:prstGeom prst="upArrow">
              <a:avLst>
                <a:gd name="adj1" fmla="val 50000"/>
                <a:gd name="adj2" fmla="val 650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75797" name="AutoShape 21"/>
          <p:cNvSpPr>
            <a:spLocks noChangeArrowheads="1"/>
          </p:cNvSpPr>
          <p:nvPr/>
        </p:nvSpPr>
        <p:spPr bwMode="auto">
          <a:xfrm rot="3190312">
            <a:off x="3636963" y="2794000"/>
            <a:ext cx="482600" cy="1031875"/>
          </a:xfrm>
          <a:prstGeom prst="downArrow">
            <a:avLst>
              <a:gd name="adj1" fmla="val 50000"/>
              <a:gd name="adj2" fmla="val 5345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0" presetClass="entr" presetSubtype="21291379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2129157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21291116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2138" y="155575"/>
            <a:ext cx="7051675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b="1" smtClean="0"/>
              <a:t>DETERMINANTS OF SUPPLY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7050" y="1317625"/>
            <a:ext cx="7346950" cy="5278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chemeClr val="accent6"/>
              </a:buClr>
            </a:pPr>
            <a:r>
              <a:rPr lang="en-US" altLang="en-US" sz="4400" b="1" dirty="0" smtClean="0"/>
              <a:t> Resource Prices</a:t>
            </a:r>
          </a:p>
          <a:p>
            <a:pPr eaLnBrk="1" hangingPunct="1">
              <a:buClr>
                <a:schemeClr val="accent6"/>
              </a:buClr>
            </a:pPr>
            <a:r>
              <a:rPr lang="en-US" altLang="en-US" sz="4400" b="1" dirty="0" smtClean="0"/>
              <a:t> Technology</a:t>
            </a:r>
          </a:p>
          <a:p>
            <a:pPr eaLnBrk="1" hangingPunct="1">
              <a:buClr>
                <a:schemeClr val="accent6"/>
              </a:buClr>
            </a:pPr>
            <a:r>
              <a:rPr lang="en-US" altLang="en-US" sz="4400" b="1" dirty="0" smtClean="0"/>
              <a:t> Taxes &amp; Subsidies</a:t>
            </a:r>
          </a:p>
          <a:p>
            <a:pPr eaLnBrk="1" hangingPunct="1">
              <a:buClr>
                <a:schemeClr val="accent6"/>
              </a:buClr>
            </a:pPr>
            <a:r>
              <a:rPr lang="en-US" altLang="en-US" sz="4400" b="1" dirty="0" smtClean="0"/>
              <a:t> Prices of Other Goods</a:t>
            </a:r>
          </a:p>
          <a:p>
            <a:pPr eaLnBrk="1" hangingPunct="1">
              <a:buClr>
                <a:schemeClr val="accent6"/>
              </a:buClr>
            </a:pPr>
            <a:r>
              <a:rPr lang="en-US" altLang="en-US" sz="4400" b="1" dirty="0" smtClean="0"/>
              <a:t> Price Expectations</a:t>
            </a:r>
          </a:p>
          <a:p>
            <a:pPr eaLnBrk="1" hangingPunct="1">
              <a:buClr>
                <a:schemeClr val="accent6"/>
              </a:buClr>
            </a:pPr>
            <a:r>
              <a:rPr lang="en-US" altLang="en-US" sz="4400" b="1" dirty="0" smtClean="0"/>
              <a:t> Number of Sellers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  <p:bldP spid="1095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43075" y="1527175"/>
            <a:ext cx="7400925" cy="45735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chemeClr val="accent6"/>
              </a:buClr>
            </a:pPr>
            <a:r>
              <a:rPr lang="en-US" altLang="en-US" sz="3800" b="1" dirty="0" smtClean="0"/>
              <a:t> Diminishing Marginal Utility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779588" y="454025"/>
            <a:ext cx="6735762" cy="1295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800" b="1" smtClean="0"/>
              <a:t>LAW OF DEMAND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mcc19359_tb0307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"/>
          <a:stretch>
            <a:fillRect/>
          </a:stretch>
        </p:blipFill>
        <p:spPr>
          <a:xfrm>
            <a:off x="2667000" y="381000"/>
            <a:ext cx="5199063" cy="57895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 NOW </a:t>
            </a:r>
            <a:br>
              <a:rPr lang="en-US" altLang="en-US" smtClean="0"/>
            </a:br>
            <a:r>
              <a:rPr lang="en-US" altLang="en-US" smtClean="0"/>
              <a:t>w/ whiteboards and a Partner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6"/>
              </a:buClr>
            </a:pPr>
            <a:r>
              <a:rPr lang="en-US" altLang="en-US" dirty="0" smtClean="0"/>
              <a:t>Demonstrate a properly labeled S/D graph.</a:t>
            </a:r>
          </a:p>
          <a:p>
            <a:pPr eaLnBrk="1" hangingPunct="1">
              <a:buClr>
                <a:schemeClr val="accent6"/>
              </a:buClr>
            </a:pPr>
            <a:r>
              <a:rPr lang="en-US" altLang="en-US" dirty="0" smtClean="0"/>
              <a:t>Demonstrate a decrease in Qs</a:t>
            </a:r>
          </a:p>
          <a:p>
            <a:pPr eaLnBrk="1" hangingPunct="1">
              <a:buClr>
                <a:schemeClr val="accent6"/>
              </a:buClr>
            </a:pPr>
            <a:r>
              <a:rPr lang="en-US" altLang="en-US" dirty="0" smtClean="0"/>
              <a:t>Demonstrate an increase in Supply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2274888" y="1366838"/>
            <a:ext cx="6040437" cy="4511675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4800" b="1" i="1">
                <a:solidFill>
                  <a:schemeClr val="tx1"/>
                </a:solidFill>
                <a:latin typeface="Times New Roman" panose="02020603050405020304" pitchFamily="18" charset="0"/>
              </a:rPr>
              <a:t>Combining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4800" b="1" i="1">
                <a:solidFill>
                  <a:schemeClr val="tx1"/>
                </a:solidFill>
                <a:latin typeface="Times New Roman" panose="02020603050405020304" pitchFamily="18" charset="0"/>
              </a:rPr>
              <a:t>Supply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4800" b="1" i="1">
                <a:solidFill>
                  <a:schemeClr val="tx1"/>
                </a:solidFill>
                <a:latin typeface="Times New Roman" panose="02020603050405020304" pitchFamily="18" charset="0"/>
              </a:rPr>
              <a:t>with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4800" b="1" i="1">
                <a:solidFill>
                  <a:schemeClr val="tx1"/>
                </a:solidFill>
                <a:latin typeface="Times New Roman" panose="02020603050405020304" pitchFamily="18" charset="0"/>
              </a:rPr>
              <a:t>Demand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1816100" y="3492500"/>
            <a:ext cx="6896100" cy="622300"/>
            <a:chOff x="1144" y="2200"/>
            <a:chExt cx="4344" cy="392"/>
          </a:xfrm>
        </p:grpSpPr>
        <p:sp>
          <p:nvSpPr>
            <p:cNvPr id="56358" name="Oval 3"/>
            <p:cNvSpPr>
              <a:spLocks noChangeArrowheads="1"/>
            </p:cNvSpPr>
            <p:nvPr/>
          </p:nvSpPr>
          <p:spPr bwMode="auto">
            <a:xfrm>
              <a:off x="3600" y="2288"/>
              <a:ext cx="360" cy="27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6359" name="Oval 4"/>
            <p:cNvSpPr>
              <a:spLocks noChangeArrowheads="1"/>
            </p:cNvSpPr>
            <p:nvPr/>
          </p:nvSpPr>
          <p:spPr bwMode="auto">
            <a:xfrm>
              <a:off x="1144" y="2272"/>
              <a:ext cx="360" cy="27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6360" name="Oval 5"/>
            <p:cNvSpPr>
              <a:spLocks noChangeArrowheads="1"/>
            </p:cNvSpPr>
            <p:nvPr/>
          </p:nvSpPr>
          <p:spPr bwMode="auto">
            <a:xfrm>
              <a:off x="4720" y="2200"/>
              <a:ext cx="768" cy="39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6361" name="Oval 6"/>
            <p:cNvSpPr>
              <a:spLocks noChangeArrowheads="1"/>
            </p:cNvSpPr>
            <p:nvPr/>
          </p:nvSpPr>
          <p:spPr bwMode="auto">
            <a:xfrm>
              <a:off x="2376" y="2200"/>
              <a:ext cx="768" cy="39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7113588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2400" b="1" smtClean="0"/>
              <a:t>MARKET DEMAND &amp; SUPPLY</a:t>
            </a:r>
            <a:r>
              <a:rPr lang="en-US" altLang="en-US" sz="4300" b="1" smtClean="0"/>
              <a:t> </a:t>
            </a:r>
          </a:p>
        </p:txBody>
      </p:sp>
      <p:sp>
        <p:nvSpPr>
          <p:cNvPr id="56324" name="Text Box 8"/>
          <p:cNvSpPr txBox="1">
            <a:spLocks noChangeArrowheads="1"/>
          </p:cNvSpPr>
          <p:nvPr/>
        </p:nvSpPr>
        <p:spPr bwMode="auto">
          <a:xfrm>
            <a:off x="1800225" y="2528888"/>
            <a:ext cx="4905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56325" name="Text Box 9"/>
          <p:cNvSpPr txBox="1">
            <a:spLocks noChangeArrowheads="1"/>
          </p:cNvSpPr>
          <p:nvPr/>
        </p:nvSpPr>
        <p:spPr bwMode="auto">
          <a:xfrm>
            <a:off x="2371725" y="2520950"/>
            <a:ext cx="4953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80</a:t>
            </a:r>
          </a:p>
        </p:txBody>
      </p:sp>
      <p:sp>
        <p:nvSpPr>
          <p:cNvPr id="56326" name="Text Box 10"/>
          <p:cNvSpPr txBox="1">
            <a:spLocks noChangeArrowheads="1"/>
          </p:cNvSpPr>
          <p:nvPr/>
        </p:nvSpPr>
        <p:spPr bwMode="auto">
          <a:xfrm>
            <a:off x="5683250" y="2559050"/>
            <a:ext cx="49053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56327" name="Text Box 11"/>
          <p:cNvSpPr txBox="1">
            <a:spLocks noChangeArrowheads="1"/>
          </p:cNvSpPr>
          <p:nvPr/>
        </p:nvSpPr>
        <p:spPr bwMode="auto">
          <a:xfrm>
            <a:off x="6254750" y="2574925"/>
            <a:ext cx="493713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60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  5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238500" y="2146300"/>
            <a:ext cx="7239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200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B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U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Y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E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R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S</a:t>
            </a:r>
          </a:p>
        </p:txBody>
      </p:sp>
      <p:grpSp>
        <p:nvGrpSpPr>
          <p:cNvPr id="56329" name="Group 13"/>
          <p:cNvGrpSpPr>
            <a:grpSpLocks/>
          </p:cNvGrpSpPr>
          <p:nvPr/>
        </p:nvGrpSpPr>
        <p:grpSpPr bwMode="auto">
          <a:xfrm>
            <a:off x="1708150" y="1404938"/>
            <a:ext cx="3214688" cy="3524250"/>
            <a:chOff x="1076" y="885"/>
            <a:chExt cx="2025" cy="2220"/>
          </a:xfrm>
        </p:grpSpPr>
        <p:sp>
          <p:nvSpPr>
            <p:cNvPr id="56352" name="Line 14"/>
            <p:cNvSpPr>
              <a:spLocks noChangeShapeType="1"/>
            </p:cNvSpPr>
            <p:nvPr/>
          </p:nvSpPr>
          <p:spPr bwMode="auto">
            <a:xfrm>
              <a:off x="1457" y="1276"/>
              <a:ext cx="0" cy="18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3" name="Line 15"/>
            <p:cNvSpPr>
              <a:spLocks noChangeShapeType="1"/>
            </p:cNvSpPr>
            <p:nvPr/>
          </p:nvSpPr>
          <p:spPr bwMode="auto">
            <a:xfrm>
              <a:off x="1212" y="1636"/>
              <a:ext cx="18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4" name="Text Box 16"/>
            <p:cNvSpPr txBox="1">
              <a:spLocks noChangeArrowheads="1"/>
            </p:cNvSpPr>
            <p:nvPr/>
          </p:nvSpPr>
          <p:spPr bwMode="auto">
            <a:xfrm>
              <a:off x="1230" y="1238"/>
              <a:ext cx="21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56355" name="Text Box 17"/>
            <p:cNvSpPr txBox="1">
              <a:spLocks noChangeArrowheads="1"/>
            </p:cNvSpPr>
            <p:nvPr/>
          </p:nvSpPr>
          <p:spPr bwMode="auto">
            <a:xfrm>
              <a:off x="1484" y="1238"/>
              <a:ext cx="27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D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  <p:sp>
          <p:nvSpPr>
            <p:cNvPr id="56356" name="Text Box 18"/>
            <p:cNvSpPr txBox="1">
              <a:spLocks noChangeArrowheads="1"/>
            </p:cNvSpPr>
            <p:nvPr/>
          </p:nvSpPr>
          <p:spPr bwMode="auto">
            <a:xfrm>
              <a:off x="1076" y="885"/>
              <a:ext cx="804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</a:rPr>
                <a:t>BUSHELS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</a:rPr>
                <a:t>OF CORN</a:t>
              </a:r>
            </a:p>
          </p:txBody>
        </p:sp>
        <p:sp>
          <p:nvSpPr>
            <p:cNvPr id="56357" name="Line 19"/>
            <p:cNvSpPr>
              <a:spLocks noChangeShapeType="1"/>
            </p:cNvSpPr>
            <p:nvPr/>
          </p:nvSpPr>
          <p:spPr bwMode="auto">
            <a:xfrm>
              <a:off x="2465" y="1276"/>
              <a:ext cx="0" cy="18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3873500" y="1866900"/>
            <a:ext cx="1219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MARKET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DEMAND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3883025" y="2520950"/>
            <a:ext cx="97155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2,000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4,000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7,000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11,000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Haettenschweiler" panose="020B0706040902060204" pitchFamily="34" charset="0"/>
              </a:rPr>
              <a:t>16,000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6946900" y="2146300"/>
            <a:ext cx="7239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200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E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L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L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E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R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S</a:t>
            </a: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7599363" y="2520950"/>
            <a:ext cx="976312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latin typeface="Haettenschweiler" panose="020B0706040902060204" pitchFamily="34" charset="0"/>
              </a:rPr>
              <a:t>12,000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latin typeface="Haettenschweiler" panose="020B0706040902060204" pitchFamily="34" charset="0"/>
              </a:rPr>
              <a:t>10,000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latin typeface="Haettenschweiler" panose="020B0706040902060204" pitchFamily="34" charset="0"/>
              </a:rPr>
              <a:t>7,000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latin typeface="Haettenschweiler" panose="020B0706040902060204" pitchFamily="34" charset="0"/>
              </a:rPr>
              <a:t>4,000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latin typeface="Haettenschweiler" panose="020B0706040902060204" pitchFamily="34" charset="0"/>
              </a:rPr>
              <a:t>1,000</a:t>
            </a:r>
          </a:p>
        </p:txBody>
      </p:sp>
      <p:grpSp>
        <p:nvGrpSpPr>
          <p:cNvPr id="56334" name="Group 24"/>
          <p:cNvGrpSpPr>
            <a:grpSpLocks/>
          </p:cNvGrpSpPr>
          <p:nvPr/>
        </p:nvGrpSpPr>
        <p:grpSpPr bwMode="auto">
          <a:xfrm>
            <a:off x="5588000" y="1366838"/>
            <a:ext cx="2913063" cy="3573462"/>
            <a:chOff x="3520" y="861"/>
            <a:chExt cx="1835" cy="2251"/>
          </a:xfrm>
        </p:grpSpPr>
        <p:sp>
          <p:nvSpPr>
            <p:cNvPr id="56346" name="Line 25"/>
            <p:cNvSpPr>
              <a:spLocks noChangeShapeType="1"/>
            </p:cNvSpPr>
            <p:nvPr/>
          </p:nvSpPr>
          <p:spPr bwMode="auto">
            <a:xfrm>
              <a:off x="3903" y="1265"/>
              <a:ext cx="0" cy="18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7" name="Line 26"/>
            <p:cNvSpPr>
              <a:spLocks noChangeShapeType="1"/>
            </p:cNvSpPr>
            <p:nvPr/>
          </p:nvSpPr>
          <p:spPr bwMode="auto">
            <a:xfrm flipV="1">
              <a:off x="3529" y="1639"/>
              <a:ext cx="18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8" name="Text Box 27"/>
            <p:cNvSpPr txBox="1">
              <a:spLocks noChangeArrowheads="1"/>
            </p:cNvSpPr>
            <p:nvPr/>
          </p:nvSpPr>
          <p:spPr bwMode="auto">
            <a:xfrm>
              <a:off x="3683" y="1227"/>
              <a:ext cx="21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56349" name="Text Box 28"/>
            <p:cNvSpPr txBox="1">
              <a:spLocks noChangeArrowheads="1"/>
            </p:cNvSpPr>
            <p:nvPr/>
          </p:nvSpPr>
          <p:spPr bwMode="auto">
            <a:xfrm>
              <a:off x="3937" y="1227"/>
              <a:ext cx="27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S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  <p:sp>
          <p:nvSpPr>
            <p:cNvPr id="56350" name="Text Box 29"/>
            <p:cNvSpPr txBox="1">
              <a:spLocks noChangeArrowheads="1"/>
            </p:cNvSpPr>
            <p:nvPr/>
          </p:nvSpPr>
          <p:spPr bwMode="auto">
            <a:xfrm>
              <a:off x="3520" y="861"/>
              <a:ext cx="804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</a:rPr>
                <a:t>BUSHELS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</a:rPr>
                <a:t>OF CORN</a:t>
              </a:r>
            </a:p>
          </p:txBody>
        </p:sp>
        <p:sp>
          <p:nvSpPr>
            <p:cNvPr id="56351" name="Line 30"/>
            <p:cNvSpPr>
              <a:spLocks noChangeShapeType="1"/>
            </p:cNvSpPr>
            <p:nvPr/>
          </p:nvSpPr>
          <p:spPr bwMode="auto">
            <a:xfrm>
              <a:off x="4799" y="1265"/>
              <a:ext cx="0" cy="18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7607300" y="1866900"/>
            <a:ext cx="1219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</a:rPr>
              <a:t>MARKET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</a:rPr>
              <a:t>SUPPLY</a:t>
            </a:r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5156200" y="1447800"/>
            <a:ext cx="247650" cy="4381500"/>
          </a:xfrm>
          <a:prstGeom prst="rect">
            <a:avLst/>
          </a:prstGeom>
          <a:solidFill>
            <a:schemeClr val="tx1"/>
          </a:solidFill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3251200" y="5829300"/>
            <a:ext cx="3975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tx1"/>
                </a:solidFill>
                <a:latin typeface="Times New Roman" panose="02020603050405020304" pitchFamily="18" charset="0"/>
              </a:rPr>
              <a:t>EQUILIBRIUM</a:t>
            </a:r>
          </a:p>
        </p:txBody>
      </p:sp>
      <p:grpSp>
        <p:nvGrpSpPr>
          <p:cNvPr id="40994" name="Group 34"/>
          <p:cNvGrpSpPr>
            <a:grpSpLocks/>
          </p:cNvGrpSpPr>
          <p:nvPr/>
        </p:nvGrpSpPr>
        <p:grpSpPr bwMode="auto">
          <a:xfrm>
            <a:off x="2713038" y="3746500"/>
            <a:ext cx="4776787" cy="2465388"/>
            <a:chOff x="1709" y="2360"/>
            <a:chExt cx="3009" cy="1553"/>
          </a:xfrm>
        </p:grpSpPr>
        <p:sp>
          <p:nvSpPr>
            <p:cNvPr id="56342" name="AutoShape 35"/>
            <p:cNvSpPr>
              <a:spLocks noChangeArrowheads="1"/>
            </p:cNvSpPr>
            <p:nvPr/>
          </p:nvSpPr>
          <p:spPr bwMode="auto">
            <a:xfrm rot="-2451988">
              <a:off x="1709" y="2360"/>
              <a:ext cx="344" cy="1553"/>
            </a:xfrm>
            <a:prstGeom prst="upArrow">
              <a:avLst>
                <a:gd name="adj1" fmla="val 50000"/>
                <a:gd name="adj2" fmla="val 112863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CC0000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6343" name="AutoShape 36"/>
            <p:cNvSpPr>
              <a:spLocks noChangeArrowheads="1"/>
            </p:cNvSpPr>
            <p:nvPr/>
          </p:nvSpPr>
          <p:spPr bwMode="auto">
            <a:xfrm rot="2036293" flipH="1">
              <a:off x="4374" y="2465"/>
              <a:ext cx="344" cy="1313"/>
            </a:xfrm>
            <a:prstGeom prst="upArrow">
              <a:avLst>
                <a:gd name="adj1" fmla="val 50000"/>
                <a:gd name="adj2" fmla="val 95422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CC0000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6344" name="AutoShape 37"/>
            <p:cNvSpPr>
              <a:spLocks noChangeArrowheads="1"/>
            </p:cNvSpPr>
            <p:nvPr/>
          </p:nvSpPr>
          <p:spPr bwMode="auto">
            <a:xfrm>
              <a:off x="2574" y="2582"/>
              <a:ext cx="344" cy="1095"/>
            </a:xfrm>
            <a:prstGeom prst="upArrow">
              <a:avLst>
                <a:gd name="adj1" fmla="val 50000"/>
                <a:gd name="adj2" fmla="val 79578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CC0000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6345" name="AutoShape 38"/>
            <p:cNvSpPr>
              <a:spLocks noChangeArrowheads="1"/>
            </p:cNvSpPr>
            <p:nvPr/>
          </p:nvSpPr>
          <p:spPr bwMode="auto">
            <a:xfrm>
              <a:off x="3606" y="2590"/>
              <a:ext cx="344" cy="1095"/>
            </a:xfrm>
            <a:prstGeom prst="upArrow">
              <a:avLst>
                <a:gd name="adj1" fmla="val 50000"/>
                <a:gd name="adj2" fmla="val 79578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CC0000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40999" name="Text Box 39"/>
          <p:cNvSpPr txBox="1">
            <a:spLocks noChangeArrowheads="1"/>
          </p:cNvSpPr>
          <p:nvPr/>
        </p:nvSpPr>
        <p:spPr bwMode="auto">
          <a:xfrm rot="-1781382">
            <a:off x="6921500" y="5803900"/>
            <a:ext cx="222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Graphically…</a:t>
            </a:r>
          </a:p>
        </p:txBody>
      </p: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2806700" y="2755900"/>
            <a:ext cx="5461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0" b="1">
                <a:solidFill>
                  <a:schemeClr val="tx1"/>
                </a:solidFill>
                <a:latin typeface="Agency FB" panose="020B0503020202020204" pitchFamily="34" charset="0"/>
              </a:rPr>
              <a:t>x</a:t>
            </a:r>
          </a:p>
        </p:txBody>
      </p:sp>
      <p:sp>
        <p:nvSpPr>
          <p:cNvPr id="41001" name="Text Box 41"/>
          <p:cNvSpPr txBox="1">
            <a:spLocks noChangeArrowheads="1"/>
          </p:cNvSpPr>
          <p:nvPr/>
        </p:nvSpPr>
        <p:spPr bwMode="auto">
          <a:xfrm>
            <a:off x="6642100" y="2755900"/>
            <a:ext cx="5461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0" b="1">
                <a:solidFill>
                  <a:schemeClr val="tx1"/>
                </a:solidFill>
                <a:latin typeface="Agency FB" panose="020B0503020202020204" pitchFamily="34" charset="0"/>
              </a:rPr>
              <a:t>x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utoUpdateAnimBg="0"/>
      <p:bldP spid="40972" grpId="0" autoUpdateAnimBg="0"/>
      <p:bldP spid="40980" grpId="0" autoUpdateAnimBg="0"/>
      <p:bldP spid="40981" grpId="0" autoUpdateAnimBg="0"/>
      <p:bldP spid="40982" grpId="0" autoUpdateAnimBg="0"/>
      <p:bldP spid="40983" grpId="0" autoUpdateAnimBg="0"/>
      <p:bldP spid="40991" grpId="0" autoUpdateAnimBg="0"/>
      <p:bldP spid="40992" grpId="0" animBg="1"/>
      <p:bldP spid="40993" grpId="0" autoUpdateAnimBg="0"/>
      <p:bldP spid="40999" grpId="0" autoUpdateAnimBg="0"/>
      <p:bldP spid="41000" grpId="0" autoUpdateAnimBg="0"/>
      <p:bldP spid="41001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57388" name="Line 3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7389" name="Line 4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7390" name="Line 5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7391" name="Line 6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7392" name="Line 7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7393" name="Line 8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7394" name="Line 9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7395" name="Line 10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7396" name="Line 11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7397" name="Line 12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7398" name="Line 13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7399" name="Line 14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7400" name="Line 15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42000" name="Oval 16"/>
          <p:cNvSpPr>
            <a:spLocks noChangeArrowheads="1"/>
          </p:cNvSpPr>
          <p:nvPr/>
        </p:nvSpPr>
        <p:spPr bwMode="auto">
          <a:xfrm>
            <a:off x="3094038" y="3238500"/>
            <a:ext cx="585787" cy="3937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2001" name="Oval 17"/>
          <p:cNvSpPr>
            <a:spLocks noChangeArrowheads="1"/>
          </p:cNvSpPr>
          <p:nvPr/>
        </p:nvSpPr>
        <p:spPr bwMode="auto">
          <a:xfrm>
            <a:off x="4837113" y="5595938"/>
            <a:ext cx="414337" cy="85883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5060950" y="3392488"/>
            <a:ext cx="0" cy="24034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 rot="5400000">
            <a:off x="4275932" y="2658269"/>
            <a:ext cx="1587" cy="15335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Freeform 20"/>
          <p:cNvSpPr>
            <a:spLocks/>
          </p:cNvSpPr>
          <p:nvPr/>
        </p:nvSpPr>
        <p:spPr bwMode="auto">
          <a:xfrm>
            <a:off x="3702050" y="1766888"/>
            <a:ext cx="2411413" cy="3281362"/>
          </a:xfrm>
          <a:custGeom>
            <a:avLst/>
            <a:gdLst>
              <a:gd name="T0" fmla="*/ 0 w 3038"/>
              <a:gd name="T1" fmla="*/ 2147483647 h 4134"/>
              <a:gd name="T2" fmla="*/ 2147483647 w 3038"/>
              <a:gd name="T3" fmla="*/ 2147483647 h 4134"/>
              <a:gd name="T4" fmla="*/ 2147483647 w 3038"/>
              <a:gd name="T5" fmla="*/ 2147483647 h 4134"/>
              <a:gd name="T6" fmla="*/ 2147483647 w 3038"/>
              <a:gd name="T7" fmla="*/ 2147483647 h 4134"/>
              <a:gd name="T8" fmla="*/ 2147483647 w 3038"/>
              <a:gd name="T9" fmla="*/ 2147483647 h 4134"/>
              <a:gd name="T10" fmla="*/ 2147483647 w 3038"/>
              <a:gd name="T11" fmla="*/ 2147483647 h 4134"/>
              <a:gd name="T12" fmla="*/ 2147483647 w 3038"/>
              <a:gd name="T13" fmla="*/ 2147483647 h 4134"/>
              <a:gd name="T14" fmla="*/ 2147483647 w 3038"/>
              <a:gd name="T15" fmla="*/ 2147483647 h 4134"/>
              <a:gd name="T16" fmla="*/ 2147483647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 cmpd="sng">
            <a:solidFill>
              <a:srgbClr val="0000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6261100" y="15255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S</a:t>
            </a:r>
          </a:p>
        </p:txBody>
      </p: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57386" name="Line 23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7" name="Line 24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2012" name="Oval 28"/>
          <p:cNvSpPr>
            <a:spLocks noChangeArrowheads="1"/>
          </p:cNvSpPr>
          <p:nvPr/>
        </p:nvSpPr>
        <p:spPr bwMode="auto">
          <a:xfrm>
            <a:off x="1720850" y="3502025"/>
            <a:ext cx="1376363" cy="6254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2013" name="Oval 29"/>
          <p:cNvSpPr>
            <a:spLocks noChangeArrowheads="1"/>
          </p:cNvSpPr>
          <p:nvPr/>
        </p:nvSpPr>
        <p:spPr bwMode="auto">
          <a:xfrm>
            <a:off x="7632700" y="3532188"/>
            <a:ext cx="1363663" cy="6254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9933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37131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 2     4     6     8    10   12   14   16</a:t>
            </a:r>
          </a:p>
        </p:txBody>
      </p:sp>
      <p:grpSp>
        <p:nvGrpSpPr>
          <p:cNvPr id="42016" name="Group 32"/>
          <p:cNvGrpSpPr>
            <a:grpSpLocks/>
          </p:cNvGrpSpPr>
          <p:nvPr/>
        </p:nvGrpSpPr>
        <p:grpSpPr bwMode="auto">
          <a:xfrm>
            <a:off x="1771650" y="1965325"/>
            <a:ext cx="873125" cy="2963863"/>
            <a:chOff x="433" y="739"/>
            <a:chExt cx="625" cy="1899"/>
          </a:xfrm>
        </p:grpSpPr>
        <p:sp>
          <p:nvSpPr>
            <p:cNvPr id="57382" name="Line 33"/>
            <p:cNvSpPr>
              <a:spLocks noChangeShapeType="1"/>
            </p:cNvSpPr>
            <p:nvPr/>
          </p:nvSpPr>
          <p:spPr bwMode="auto">
            <a:xfrm>
              <a:off x="711" y="778"/>
              <a:ext cx="0" cy="1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3" name="Line 34"/>
            <p:cNvSpPr>
              <a:spLocks noChangeShapeType="1"/>
            </p:cNvSpPr>
            <p:nvPr/>
          </p:nvSpPr>
          <p:spPr bwMode="auto">
            <a:xfrm>
              <a:off x="433" y="114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4" name="Text Box 35"/>
            <p:cNvSpPr txBox="1">
              <a:spLocks noChangeArrowheads="1"/>
            </p:cNvSpPr>
            <p:nvPr/>
          </p:nvSpPr>
          <p:spPr bwMode="auto">
            <a:xfrm>
              <a:off x="453" y="739"/>
              <a:ext cx="243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57385" name="Text Box 36"/>
            <p:cNvSpPr txBox="1">
              <a:spLocks noChangeArrowheads="1"/>
            </p:cNvSpPr>
            <p:nvPr/>
          </p:nvSpPr>
          <p:spPr bwMode="auto">
            <a:xfrm>
              <a:off x="742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D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1698625" y="2528888"/>
            <a:ext cx="4905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2092325" y="2520950"/>
            <a:ext cx="97155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7,000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11,000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16,000</a:t>
            </a:r>
          </a:p>
        </p:txBody>
      </p:sp>
      <p:sp>
        <p:nvSpPr>
          <p:cNvPr id="42023" name="Text Box 39"/>
          <p:cNvSpPr txBox="1">
            <a:spLocks noChangeArrowheads="1"/>
          </p:cNvSpPr>
          <p:nvPr/>
        </p:nvSpPr>
        <p:spPr bwMode="auto">
          <a:xfrm>
            <a:off x="7550150" y="2559050"/>
            <a:ext cx="49053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42024" name="Text Box 40"/>
          <p:cNvSpPr txBox="1">
            <a:spLocks noChangeArrowheads="1"/>
          </p:cNvSpPr>
          <p:nvPr/>
        </p:nvSpPr>
        <p:spPr bwMode="auto">
          <a:xfrm>
            <a:off x="7994650" y="2562225"/>
            <a:ext cx="976313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12,000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10,000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7,000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1,000</a:t>
            </a:r>
          </a:p>
        </p:txBody>
      </p:sp>
      <p:sp>
        <p:nvSpPr>
          <p:cNvPr id="42025" name="Freeform 41"/>
          <p:cNvSpPr>
            <a:spLocks/>
          </p:cNvSpPr>
          <p:nvPr/>
        </p:nvSpPr>
        <p:spPr bwMode="auto">
          <a:xfrm>
            <a:off x="3927475" y="1824038"/>
            <a:ext cx="3482975" cy="3403600"/>
          </a:xfrm>
          <a:custGeom>
            <a:avLst/>
            <a:gdLst>
              <a:gd name="T0" fmla="*/ 0 w 4387"/>
              <a:gd name="T1" fmla="*/ 0 h 4289"/>
              <a:gd name="T2" fmla="*/ 2147483647 w 4387"/>
              <a:gd name="T3" fmla="*/ 2147483647 h 4289"/>
              <a:gd name="T4" fmla="*/ 2147483647 w 4387"/>
              <a:gd name="T5" fmla="*/ 2147483647 h 4289"/>
              <a:gd name="T6" fmla="*/ 2147483647 w 4387"/>
              <a:gd name="T7" fmla="*/ 2147483647 h 4289"/>
              <a:gd name="T8" fmla="*/ 2147483647 w 4387"/>
              <a:gd name="T9" fmla="*/ 2147483647 h 4289"/>
              <a:gd name="T10" fmla="*/ 2147483647 w 4387"/>
              <a:gd name="T11" fmla="*/ 2147483647 h 4289"/>
              <a:gd name="T12" fmla="*/ 2147483647 w 4387"/>
              <a:gd name="T13" fmla="*/ 2147483647 h 4289"/>
              <a:gd name="T14" fmla="*/ 2147483647 w 4387"/>
              <a:gd name="T15" fmla="*/ 2147483647 h 4289"/>
              <a:gd name="T16" fmla="*/ 2147483647 w 4387"/>
              <a:gd name="T17" fmla="*/ 2147483647 h 4289"/>
              <a:gd name="T18" fmla="*/ 2147483647 w 4387"/>
              <a:gd name="T19" fmla="*/ 2147483647 h 4289"/>
              <a:gd name="T20" fmla="*/ 2147483647 w 4387"/>
              <a:gd name="T21" fmla="*/ 2147483647 h 4289"/>
              <a:gd name="T22" fmla="*/ 2147483647 w 4387"/>
              <a:gd name="T23" fmla="*/ 2147483647 h 4289"/>
              <a:gd name="T24" fmla="*/ 2147483647 w 4387"/>
              <a:gd name="T25" fmla="*/ 2147483647 h 4289"/>
              <a:gd name="T26" fmla="*/ 2147483647 w 4387"/>
              <a:gd name="T27" fmla="*/ 2147483647 h 4289"/>
              <a:gd name="T28" fmla="*/ 2147483647 w 4387"/>
              <a:gd name="T29" fmla="*/ 2147483647 h 4289"/>
              <a:gd name="T30" fmla="*/ 2147483647 w 4387"/>
              <a:gd name="T31" fmla="*/ 2147483647 h 4289"/>
              <a:gd name="T32" fmla="*/ 2147483647 w 4387"/>
              <a:gd name="T33" fmla="*/ 2147483647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7412038" y="5011738"/>
            <a:ext cx="441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2027" name="Oval 43"/>
          <p:cNvSpPr>
            <a:spLocks noChangeArrowheads="1"/>
          </p:cNvSpPr>
          <p:nvPr/>
        </p:nvSpPr>
        <p:spPr bwMode="auto">
          <a:xfrm>
            <a:off x="4965700" y="3333750"/>
            <a:ext cx="165100" cy="21748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42028" name="Group 44"/>
          <p:cNvGrpSpPr>
            <a:grpSpLocks/>
          </p:cNvGrpSpPr>
          <p:nvPr/>
        </p:nvGrpSpPr>
        <p:grpSpPr bwMode="auto">
          <a:xfrm>
            <a:off x="7642225" y="1965325"/>
            <a:ext cx="884238" cy="2992438"/>
            <a:chOff x="4834" y="1227"/>
            <a:chExt cx="557" cy="1885"/>
          </a:xfrm>
        </p:grpSpPr>
        <p:sp>
          <p:nvSpPr>
            <p:cNvPr id="57378" name="Line 45"/>
            <p:cNvSpPr>
              <a:spLocks noChangeShapeType="1"/>
            </p:cNvSpPr>
            <p:nvPr/>
          </p:nvSpPr>
          <p:spPr bwMode="auto">
            <a:xfrm>
              <a:off x="5079" y="1265"/>
              <a:ext cx="0" cy="18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9" name="Line 46"/>
            <p:cNvSpPr>
              <a:spLocks noChangeShapeType="1"/>
            </p:cNvSpPr>
            <p:nvPr/>
          </p:nvSpPr>
          <p:spPr bwMode="auto">
            <a:xfrm>
              <a:off x="4834" y="1655"/>
              <a:ext cx="4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0" name="Text Box 47"/>
            <p:cNvSpPr txBox="1">
              <a:spLocks noChangeArrowheads="1"/>
            </p:cNvSpPr>
            <p:nvPr/>
          </p:nvSpPr>
          <p:spPr bwMode="auto">
            <a:xfrm>
              <a:off x="4859" y="1227"/>
              <a:ext cx="21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57381" name="Text Box 48"/>
            <p:cNvSpPr txBox="1">
              <a:spLocks noChangeArrowheads="1"/>
            </p:cNvSpPr>
            <p:nvPr/>
          </p:nvSpPr>
          <p:spPr bwMode="auto">
            <a:xfrm>
              <a:off x="5113" y="1227"/>
              <a:ext cx="27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</a:p>
          </p:txBody>
        </p:sp>
      </p:grpSp>
      <p:sp>
        <p:nvSpPr>
          <p:cNvPr id="42033" name="Line 49"/>
          <p:cNvSpPr>
            <a:spLocks noChangeShapeType="1"/>
          </p:cNvSpPr>
          <p:nvPr/>
        </p:nvSpPr>
        <p:spPr bwMode="auto">
          <a:xfrm flipH="1">
            <a:off x="5168900" y="3281363"/>
            <a:ext cx="636588" cy="122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2143125" y="10334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42035" name="Text Box 51"/>
          <p:cNvSpPr txBox="1">
            <a:spLocks noChangeArrowheads="1"/>
          </p:cNvSpPr>
          <p:nvPr/>
        </p:nvSpPr>
        <p:spPr bwMode="auto">
          <a:xfrm>
            <a:off x="4524375" y="6340475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1784350" y="1392238"/>
            <a:ext cx="1162050" cy="696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MARKET</a:t>
            </a:r>
          </a:p>
        </p:txBody>
      </p:sp>
      <p:sp>
        <p:nvSpPr>
          <p:cNvPr id="42037" name="Text Box 53"/>
          <p:cNvSpPr txBox="1">
            <a:spLocks noChangeArrowheads="1"/>
          </p:cNvSpPr>
          <p:nvPr/>
        </p:nvSpPr>
        <p:spPr bwMode="auto">
          <a:xfrm>
            <a:off x="7581900" y="1392238"/>
            <a:ext cx="1162050" cy="696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MARKET</a:t>
            </a:r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5624513" y="2562225"/>
            <a:ext cx="21050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chemeClr val="tx1"/>
                </a:solidFill>
                <a:latin typeface="Times New Roman" panose="02020603050405020304" pitchFamily="18" charset="0"/>
              </a:rPr>
              <a:t>Market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chemeClr val="tx1"/>
                </a:solidFill>
                <a:latin typeface="Times New Roman" panose="02020603050405020304" pitchFamily="18" charset="0"/>
              </a:rPr>
              <a:t>  Clearing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chemeClr val="tx1"/>
                </a:solidFill>
                <a:latin typeface="Times New Roman" panose="02020603050405020304" pitchFamily="18" charset="0"/>
              </a:rPr>
              <a:t>     Equilibrium</a:t>
            </a:r>
          </a:p>
        </p:txBody>
      </p:sp>
      <p:sp>
        <p:nvSpPr>
          <p:cNvPr id="57376" name="Rectangle 55"/>
          <p:cNvSpPr>
            <a:spLocks noGrp="1" noChangeArrowheads="1"/>
          </p:cNvSpPr>
          <p:nvPr>
            <p:ph type="title"/>
          </p:nvPr>
        </p:nvSpPr>
        <p:spPr>
          <a:xfrm>
            <a:off x="1744663" y="82550"/>
            <a:ext cx="7113587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2400" b="1" smtClean="0"/>
              <a:t>MARKET DEMAND &amp; SUPPLY</a:t>
            </a:r>
            <a:r>
              <a:rPr lang="en-US" altLang="en-US" sz="4300" b="1" smtClean="0"/>
              <a:t> </a:t>
            </a:r>
          </a:p>
        </p:txBody>
      </p:sp>
      <p:sp>
        <p:nvSpPr>
          <p:cNvPr id="57377" name="Rectangle 1"/>
          <p:cNvSpPr>
            <a:spLocks noChangeArrowheads="1"/>
          </p:cNvSpPr>
          <p:nvPr/>
        </p:nvSpPr>
        <p:spPr bwMode="auto">
          <a:xfrm>
            <a:off x="8305800" y="1930400"/>
            <a:ext cx="28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aseline="-25000">
                <a:solidFill>
                  <a:srgbClr val="204162"/>
                </a:solidFill>
                <a:latin typeface="Haettenschweiler" panose="020B0706040902060204" pitchFamily="34" charset="0"/>
              </a:rPr>
              <a:t>S</a:t>
            </a:r>
            <a:endParaRPr lang="en-US" altLang="en-US" sz="3200">
              <a:solidFill>
                <a:srgbClr val="204162"/>
              </a:solidFill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0" grpId="0" animBg="1"/>
      <p:bldP spid="42001" grpId="0" animBg="1" autoUpdateAnimBg="0"/>
      <p:bldP spid="42005" grpId="0" autoUpdateAnimBg="0"/>
      <p:bldP spid="42009" grpId="0" autoUpdateAnimBg="0"/>
      <p:bldP spid="42010" grpId="0" autoUpdateAnimBg="0"/>
      <p:bldP spid="42011" grpId="0" autoUpdateAnimBg="0"/>
      <p:bldP spid="42012" grpId="0" animBg="1"/>
      <p:bldP spid="42013" grpId="0" animBg="1"/>
      <p:bldP spid="42014" grpId="0" autoUpdateAnimBg="0"/>
      <p:bldP spid="42015" grpId="0" autoUpdateAnimBg="0"/>
      <p:bldP spid="42021" grpId="0" autoUpdateAnimBg="0"/>
      <p:bldP spid="42022" grpId="0" autoUpdateAnimBg="0"/>
      <p:bldP spid="42023" grpId="0" autoUpdateAnimBg="0"/>
      <p:bldP spid="42024" grpId="0" autoUpdateAnimBg="0"/>
      <p:bldP spid="42026" grpId="0" autoUpdateAnimBg="0"/>
      <p:bldP spid="42027" grpId="0" animBg="1"/>
      <p:bldP spid="42034" grpId="0" autoUpdateAnimBg="0"/>
      <p:bldP spid="42035" grpId="0" autoUpdateAnimBg="0"/>
      <p:bldP spid="42036" grpId="0" animBg="1" autoUpdateAnimBg="0"/>
      <p:bldP spid="42037" grpId="0" animBg="1" autoUpdateAnimBg="0"/>
      <p:bldP spid="42038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4164013" y="5553075"/>
            <a:ext cx="414337" cy="85883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1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5484813" y="5557838"/>
            <a:ext cx="414337" cy="85883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1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58420" name="Line 5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8421" name="Line 6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8422" name="Line 7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8423" name="Line 8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8424" name="Line 9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8425" name="Line 10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8426" name="Line 11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8427" name="Line 12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8428" name="Line 13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8429" name="Line 14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8430" name="Line 15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8431" name="Line 16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8432" name="Line 17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58373" name="Oval 18"/>
          <p:cNvSpPr>
            <a:spLocks noChangeArrowheads="1"/>
          </p:cNvSpPr>
          <p:nvPr/>
        </p:nvSpPr>
        <p:spPr bwMode="auto">
          <a:xfrm>
            <a:off x="3094038" y="2400300"/>
            <a:ext cx="585787" cy="3937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8374" name="Oval 19"/>
          <p:cNvSpPr>
            <a:spLocks noChangeArrowheads="1"/>
          </p:cNvSpPr>
          <p:nvPr/>
        </p:nvSpPr>
        <p:spPr bwMode="auto">
          <a:xfrm>
            <a:off x="4837113" y="5595938"/>
            <a:ext cx="414337" cy="8588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58375" name="Line 20"/>
          <p:cNvSpPr>
            <a:spLocks noChangeShapeType="1"/>
          </p:cNvSpPr>
          <p:nvPr/>
        </p:nvSpPr>
        <p:spPr bwMode="auto">
          <a:xfrm>
            <a:off x="5060950" y="3392488"/>
            <a:ext cx="0" cy="24034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Line 21"/>
          <p:cNvSpPr>
            <a:spLocks noChangeShapeType="1"/>
          </p:cNvSpPr>
          <p:nvPr/>
        </p:nvSpPr>
        <p:spPr bwMode="auto">
          <a:xfrm rot="5400000">
            <a:off x="4275932" y="2658269"/>
            <a:ext cx="1587" cy="15335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Freeform 22"/>
          <p:cNvSpPr>
            <a:spLocks/>
          </p:cNvSpPr>
          <p:nvPr/>
        </p:nvSpPr>
        <p:spPr bwMode="auto">
          <a:xfrm>
            <a:off x="3702050" y="1766888"/>
            <a:ext cx="2411413" cy="3281362"/>
          </a:xfrm>
          <a:custGeom>
            <a:avLst/>
            <a:gdLst>
              <a:gd name="T0" fmla="*/ 0 w 3038"/>
              <a:gd name="T1" fmla="*/ 2147483647 h 4134"/>
              <a:gd name="T2" fmla="*/ 2147483647 w 3038"/>
              <a:gd name="T3" fmla="*/ 2147483647 h 4134"/>
              <a:gd name="T4" fmla="*/ 2147483647 w 3038"/>
              <a:gd name="T5" fmla="*/ 2147483647 h 4134"/>
              <a:gd name="T6" fmla="*/ 2147483647 w 3038"/>
              <a:gd name="T7" fmla="*/ 2147483647 h 4134"/>
              <a:gd name="T8" fmla="*/ 2147483647 w 3038"/>
              <a:gd name="T9" fmla="*/ 2147483647 h 4134"/>
              <a:gd name="T10" fmla="*/ 2147483647 w 3038"/>
              <a:gd name="T11" fmla="*/ 2147483647 h 4134"/>
              <a:gd name="T12" fmla="*/ 2147483647 w 3038"/>
              <a:gd name="T13" fmla="*/ 2147483647 h 4134"/>
              <a:gd name="T14" fmla="*/ 2147483647 w 3038"/>
              <a:gd name="T15" fmla="*/ 2147483647 h 4134"/>
              <a:gd name="T16" fmla="*/ 2147483647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 cmpd="sng">
            <a:solidFill>
              <a:srgbClr val="0000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Rectangle 23"/>
          <p:cNvSpPr>
            <a:spLocks noChangeArrowheads="1"/>
          </p:cNvSpPr>
          <p:nvPr/>
        </p:nvSpPr>
        <p:spPr bwMode="auto">
          <a:xfrm>
            <a:off x="6261100" y="15255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S</a:t>
            </a:r>
          </a:p>
        </p:txBody>
      </p:sp>
      <p:grpSp>
        <p:nvGrpSpPr>
          <p:cNvPr id="58379" name="Group 24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58418" name="Line 25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9" name="Line 26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80" name="Rectangle 27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8381" name="Rectangle 28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58382" name="Rectangle 29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3038" name="Oval 30"/>
          <p:cNvSpPr>
            <a:spLocks noChangeArrowheads="1"/>
          </p:cNvSpPr>
          <p:nvPr/>
        </p:nvSpPr>
        <p:spPr bwMode="auto">
          <a:xfrm>
            <a:off x="1720850" y="3019425"/>
            <a:ext cx="1376363" cy="6254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3039" name="Oval 31"/>
          <p:cNvSpPr>
            <a:spLocks noChangeArrowheads="1"/>
          </p:cNvSpPr>
          <p:nvPr/>
        </p:nvSpPr>
        <p:spPr bwMode="auto">
          <a:xfrm>
            <a:off x="7632700" y="3074988"/>
            <a:ext cx="1363663" cy="6254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8385" name="Text Box 32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9933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8386" name="Text Box 33"/>
          <p:cNvSpPr txBox="1">
            <a:spLocks noChangeArrowheads="1"/>
          </p:cNvSpPr>
          <p:nvPr/>
        </p:nvSpPr>
        <p:spPr bwMode="auto">
          <a:xfrm>
            <a:off x="37131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 2    </a:t>
            </a:r>
            <a:r>
              <a:rPr lang="en-US" altLang="en-US" sz="1800" b="1">
                <a:solidFill>
                  <a:srgbClr val="CC0000"/>
                </a:solidFill>
              </a:rPr>
              <a:t> 4</a:t>
            </a:r>
            <a:r>
              <a:rPr lang="en-US" altLang="en-US" sz="1800" b="1">
                <a:solidFill>
                  <a:schemeClr val="tx1"/>
                </a:solidFill>
              </a:rPr>
              <a:t>     6     8    </a:t>
            </a:r>
            <a:r>
              <a:rPr lang="en-US" altLang="en-US" sz="1800" b="1">
                <a:solidFill>
                  <a:srgbClr val="CC0000"/>
                </a:solidFill>
              </a:rPr>
              <a:t>10</a:t>
            </a:r>
            <a:r>
              <a:rPr lang="en-US" altLang="en-US" sz="1800" b="1">
                <a:solidFill>
                  <a:schemeClr val="tx1"/>
                </a:solidFill>
              </a:rPr>
              <a:t>   12   14   16</a:t>
            </a:r>
          </a:p>
        </p:txBody>
      </p:sp>
      <p:grpSp>
        <p:nvGrpSpPr>
          <p:cNvPr id="58387" name="Group 34"/>
          <p:cNvGrpSpPr>
            <a:grpSpLocks/>
          </p:cNvGrpSpPr>
          <p:nvPr/>
        </p:nvGrpSpPr>
        <p:grpSpPr bwMode="auto">
          <a:xfrm>
            <a:off x="1771650" y="1965325"/>
            <a:ext cx="873125" cy="2963863"/>
            <a:chOff x="433" y="739"/>
            <a:chExt cx="625" cy="1899"/>
          </a:xfrm>
        </p:grpSpPr>
        <p:sp>
          <p:nvSpPr>
            <p:cNvPr id="58414" name="Line 35"/>
            <p:cNvSpPr>
              <a:spLocks noChangeShapeType="1"/>
            </p:cNvSpPr>
            <p:nvPr/>
          </p:nvSpPr>
          <p:spPr bwMode="auto">
            <a:xfrm>
              <a:off x="711" y="778"/>
              <a:ext cx="0" cy="1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5" name="Line 36"/>
            <p:cNvSpPr>
              <a:spLocks noChangeShapeType="1"/>
            </p:cNvSpPr>
            <p:nvPr/>
          </p:nvSpPr>
          <p:spPr bwMode="auto">
            <a:xfrm>
              <a:off x="433" y="114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6" name="Text Box 37"/>
            <p:cNvSpPr txBox="1">
              <a:spLocks noChangeArrowheads="1"/>
            </p:cNvSpPr>
            <p:nvPr/>
          </p:nvSpPr>
          <p:spPr bwMode="auto">
            <a:xfrm>
              <a:off x="453" y="739"/>
              <a:ext cx="243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58417" name="Text Box 38"/>
            <p:cNvSpPr txBox="1">
              <a:spLocks noChangeArrowheads="1"/>
            </p:cNvSpPr>
            <p:nvPr/>
          </p:nvSpPr>
          <p:spPr bwMode="auto">
            <a:xfrm>
              <a:off x="742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D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58388" name="Text Box 39"/>
          <p:cNvSpPr txBox="1">
            <a:spLocks noChangeArrowheads="1"/>
          </p:cNvSpPr>
          <p:nvPr/>
        </p:nvSpPr>
        <p:spPr bwMode="auto">
          <a:xfrm>
            <a:off x="1698625" y="2528888"/>
            <a:ext cx="4905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58389" name="Text Box 40"/>
          <p:cNvSpPr txBox="1">
            <a:spLocks noChangeArrowheads="1"/>
          </p:cNvSpPr>
          <p:nvPr/>
        </p:nvSpPr>
        <p:spPr bwMode="auto">
          <a:xfrm>
            <a:off x="2092325" y="2520950"/>
            <a:ext cx="97155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7,000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11,000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16,000</a:t>
            </a:r>
          </a:p>
        </p:txBody>
      </p:sp>
      <p:sp>
        <p:nvSpPr>
          <p:cNvPr id="58390" name="Text Box 41"/>
          <p:cNvSpPr txBox="1">
            <a:spLocks noChangeArrowheads="1"/>
          </p:cNvSpPr>
          <p:nvPr/>
        </p:nvSpPr>
        <p:spPr bwMode="auto">
          <a:xfrm>
            <a:off x="7550150" y="2559050"/>
            <a:ext cx="49053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58391" name="Text Box 42"/>
          <p:cNvSpPr txBox="1">
            <a:spLocks noChangeArrowheads="1"/>
          </p:cNvSpPr>
          <p:nvPr/>
        </p:nvSpPr>
        <p:spPr bwMode="auto">
          <a:xfrm>
            <a:off x="8096250" y="2571750"/>
            <a:ext cx="976313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12,000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10,000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7,000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1,000</a:t>
            </a:r>
          </a:p>
        </p:txBody>
      </p:sp>
      <p:sp>
        <p:nvSpPr>
          <p:cNvPr id="58392" name="Freeform 43"/>
          <p:cNvSpPr>
            <a:spLocks/>
          </p:cNvSpPr>
          <p:nvPr/>
        </p:nvSpPr>
        <p:spPr bwMode="auto">
          <a:xfrm>
            <a:off x="3927475" y="1824038"/>
            <a:ext cx="3482975" cy="3403600"/>
          </a:xfrm>
          <a:custGeom>
            <a:avLst/>
            <a:gdLst>
              <a:gd name="T0" fmla="*/ 0 w 4387"/>
              <a:gd name="T1" fmla="*/ 0 h 4289"/>
              <a:gd name="T2" fmla="*/ 2147483647 w 4387"/>
              <a:gd name="T3" fmla="*/ 2147483647 h 4289"/>
              <a:gd name="T4" fmla="*/ 2147483647 w 4387"/>
              <a:gd name="T5" fmla="*/ 2147483647 h 4289"/>
              <a:gd name="T6" fmla="*/ 2147483647 w 4387"/>
              <a:gd name="T7" fmla="*/ 2147483647 h 4289"/>
              <a:gd name="T8" fmla="*/ 2147483647 w 4387"/>
              <a:gd name="T9" fmla="*/ 2147483647 h 4289"/>
              <a:gd name="T10" fmla="*/ 2147483647 w 4387"/>
              <a:gd name="T11" fmla="*/ 2147483647 h 4289"/>
              <a:gd name="T12" fmla="*/ 2147483647 w 4387"/>
              <a:gd name="T13" fmla="*/ 2147483647 h 4289"/>
              <a:gd name="T14" fmla="*/ 2147483647 w 4387"/>
              <a:gd name="T15" fmla="*/ 2147483647 h 4289"/>
              <a:gd name="T16" fmla="*/ 2147483647 w 4387"/>
              <a:gd name="T17" fmla="*/ 2147483647 h 4289"/>
              <a:gd name="T18" fmla="*/ 2147483647 w 4387"/>
              <a:gd name="T19" fmla="*/ 2147483647 h 4289"/>
              <a:gd name="T20" fmla="*/ 2147483647 w 4387"/>
              <a:gd name="T21" fmla="*/ 2147483647 h 4289"/>
              <a:gd name="T22" fmla="*/ 2147483647 w 4387"/>
              <a:gd name="T23" fmla="*/ 2147483647 h 4289"/>
              <a:gd name="T24" fmla="*/ 2147483647 w 4387"/>
              <a:gd name="T25" fmla="*/ 2147483647 h 4289"/>
              <a:gd name="T26" fmla="*/ 2147483647 w 4387"/>
              <a:gd name="T27" fmla="*/ 2147483647 h 4289"/>
              <a:gd name="T28" fmla="*/ 2147483647 w 4387"/>
              <a:gd name="T29" fmla="*/ 2147483647 h 4289"/>
              <a:gd name="T30" fmla="*/ 2147483647 w 4387"/>
              <a:gd name="T31" fmla="*/ 2147483647 h 4289"/>
              <a:gd name="T32" fmla="*/ 2147483647 w 4387"/>
              <a:gd name="T33" fmla="*/ 2147483647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3" name="Rectangle 44"/>
          <p:cNvSpPr>
            <a:spLocks noChangeArrowheads="1"/>
          </p:cNvSpPr>
          <p:nvPr/>
        </p:nvSpPr>
        <p:spPr bwMode="auto">
          <a:xfrm>
            <a:off x="7412038" y="5011738"/>
            <a:ext cx="441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8394" name="Oval 45"/>
          <p:cNvSpPr>
            <a:spLocks noChangeArrowheads="1"/>
          </p:cNvSpPr>
          <p:nvPr/>
        </p:nvSpPr>
        <p:spPr bwMode="auto">
          <a:xfrm>
            <a:off x="4965700" y="3333750"/>
            <a:ext cx="165100" cy="21748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58395" name="Group 46"/>
          <p:cNvGrpSpPr>
            <a:grpSpLocks/>
          </p:cNvGrpSpPr>
          <p:nvPr/>
        </p:nvGrpSpPr>
        <p:grpSpPr bwMode="auto">
          <a:xfrm>
            <a:off x="7673975" y="1947863"/>
            <a:ext cx="884238" cy="2992437"/>
            <a:chOff x="4834" y="1227"/>
            <a:chExt cx="557" cy="1885"/>
          </a:xfrm>
        </p:grpSpPr>
        <p:sp>
          <p:nvSpPr>
            <p:cNvPr id="58410" name="Line 47"/>
            <p:cNvSpPr>
              <a:spLocks noChangeShapeType="1"/>
            </p:cNvSpPr>
            <p:nvPr/>
          </p:nvSpPr>
          <p:spPr bwMode="auto">
            <a:xfrm>
              <a:off x="5079" y="1265"/>
              <a:ext cx="0" cy="18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1" name="Line 48"/>
            <p:cNvSpPr>
              <a:spLocks noChangeShapeType="1"/>
            </p:cNvSpPr>
            <p:nvPr/>
          </p:nvSpPr>
          <p:spPr bwMode="auto">
            <a:xfrm>
              <a:off x="4834" y="1655"/>
              <a:ext cx="4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2" name="Text Box 49"/>
            <p:cNvSpPr txBox="1">
              <a:spLocks noChangeArrowheads="1"/>
            </p:cNvSpPr>
            <p:nvPr/>
          </p:nvSpPr>
          <p:spPr bwMode="auto">
            <a:xfrm>
              <a:off x="4859" y="1227"/>
              <a:ext cx="21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58413" name="Text Box 50"/>
            <p:cNvSpPr txBox="1">
              <a:spLocks noChangeArrowheads="1"/>
            </p:cNvSpPr>
            <p:nvPr/>
          </p:nvSpPr>
          <p:spPr bwMode="auto">
            <a:xfrm>
              <a:off x="5113" y="1227"/>
              <a:ext cx="27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</a:p>
          </p:txBody>
        </p:sp>
      </p:grpSp>
      <p:sp>
        <p:nvSpPr>
          <p:cNvPr id="58396" name="Text Box 51"/>
          <p:cNvSpPr txBox="1">
            <a:spLocks noChangeArrowheads="1"/>
          </p:cNvSpPr>
          <p:nvPr/>
        </p:nvSpPr>
        <p:spPr bwMode="auto">
          <a:xfrm>
            <a:off x="2143125" y="10334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58397" name="Text Box 52"/>
          <p:cNvSpPr txBox="1">
            <a:spLocks noChangeArrowheads="1"/>
          </p:cNvSpPr>
          <p:nvPr/>
        </p:nvSpPr>
        <p:spPr bwMode="auto">
          <a:xfrm>
            <a:off x="4524375" y="6340475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58398" name="Text Box 53"/>
          <p:cNvSpPr txBox="1">
            <a:spLocks noChangeArrowheads="1"/>
          </p:cNvSpPr>
          <p:nvPr/>
        </p:nvSpPr>
        <p:spPr bwMode="auto">
          <a:xfrm>
            <a:off x="1784350" y="1392238"/>
            <a:ext cx="1162050" cy="696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MARKET</a:t>
            </a:r>
          </a:p>
        </p:txBody>
      </p:sp>
      <p:sp>
        <p:nvSpPr>
          <p:cNvPr id="58399" name="Text Box 54"/>
          <p:cNvSpPr txBox="1">
            <a:spLocks noChangeArrowheads="1"/>
          </p:cNvSpPr>
          <p:nvPr/>
        </p:nvSpPr>
        <p:spPr bwMode="auto">
          <a:xfrm>
            <a:off x="7581900" y="1392238"/>
            <a:ext cx="1162050" cy="696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MARKET</a:t>
            </a:r>
          </a:p>
        </p:txBody>
      </p:sp>
      <p:sp>
        <p:nvSpPr>
          <p:cNvPr id="43063" name="Text Box 55"/>
          <p:cNvSpPr txBox="1">
            <a:spLocks noChangeArrowheads="1"/>
          </p:cNvSpPr>
          <p:nvPr/>
        </p:nvSpPr>
        <p:spPr bwMode="auto">
          <a:xfrm>
            <a:off x="4092575" y="1533525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i="1">
                <a:solidFill>
                  <a:srgbClr val="CC0000"/>
                </a:solidFill>
                <a:latin typeface="Times New Roman" panose="02020603050405020304" pitchFamily="18" charset="0"/>
              </a:rPr>
              <a:t>Surplus</a:t>
            </a:r>
          </a:p>
        </p:txBody>
      </p:sp>
      <p:sp>
        <p:nvSpPr>
          <p:cNvPr id="43064" name="AutoShape 56"/>
          <p:cNvSpPr>
            <a:spLocks/>
          </p:cNvSpPr>
          <p:nvPr/>
        </p:nvSpPr>
        <p:spPr bwMode="auto">
          <a:xfrm rot="-5400000">
            <a:off x="4845050" y="1595438"/>
            <a:ext cx="341313" cy="1341437"/>
          </a:xfrm>
          <a:prstGeom prst="rightBrace">
            <a:avLst>
              <a:gd name="adj1" fmla="val 3275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3065" name="Text Box 57"/>
          <p:cNvSpPr txBox="1">
            <a:spLocks noChangeArrowheads="1"/>
          </p:cNvSpPr>
          <p:nvPr/>
        </p:nvSpPr>
        <p:spPr bwMode="auto">
          <a:xfrm>
            <a:off x="5759450" y="2155825"/>
            <a:ext cx="188595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CC0000"/>
                </a:solidFill>
                <a:latin typeface="Times New Roman" panose="02020603050405020304" pitchFamily="18" charset="0"/>
              </a:rPr>
              <a:t>At a $4 price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CC0000"/>
                </a:solidFill>
                <a:latin typeface="Times New Roman" panose="02020603050405020304" pitchFamily="18" charset="0"/>
              </a:rPr>
              <a:t>more is being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CC0000"/>
                </a:solidFill>
                <a:latin typeface="Times New Roman" panose="02020603050405020304" pitchFamily="18" charset="0"/>
              </a:rPr>
              <a:t>supplied than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CC0000"/>
                </a:solidFill>
                <a:latin typeface="Times New Roman" panose="02020603050405020304" pitchFamily="18" charset="0"/>
              </a:rPr>
              <a:t>demanded</a:t>
            </a:r>
          </a:p>
        </p:txBody>
      </p:sp>
      <p:grpSp>
        <p:nvGrpSpPr>
          <p:cNvPr id="43066" name="Group 58"/>
          <p:cNvGrpSpPr>
            <a:grpSpLocks/>
          </p:cNvGrpSpPr>
          <p:nvPr/>
        </p:nvGrpSpPr>
        <p:grpSpPr bwMode="auto">
          <a:xfrm>
            <a:off x="4368800" y="2603500"/>
            <a:ext cx="1308100" cy="3187700"/>
            <a:chOff x="2752" y="1640"/>
            <a:chExt cx="824" cy="2008"/>
          </a:xfrm>
        </p:grpSpPr>
        <p:sp>
          <p:nvSpPr>
            <p:cNvPr id="58408" name="Line 59"/>
            <p:cNvSpPr>
              <a:spLocks noChangeShapeType="1"/>
            </p:cNvSpPr>
            <p:nvPr/>
          </p:nvSpPr>
          <p:spPr bwMode="auto">
            <a:xfrm>
              <a:off x="2752" y="1640"/>
              <a:ext cx="0" cy="20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8409" name="Line 60"/>
            <p:cNvSpPr>
              <a:spLocks noChangeShapeType="1"/>
            </p:cNvSpPr>
            <p:nvPr/>
          </p:nvSpPr>
          <p:spPr bwMode="auto">
            <a:xfrm>
              <a:off x="3576" y="1640"/>
              <a:ext cx="0" cy="20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43069" name="Oval 61"/>
          <p:cNvSpPr>
            <a:spLocks noChangeArrowheads="1"/>
          </p:cNvSpPr>
          <p:nvPr/>
        </p:nvSpPr>
        <p:spPr bwMode="auto">
          <a:xfrm>
            <a:off x="4303713" y="2490788"/>
            <a:ext cx="166687" cy="21748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3070" name="Oval 62"/>
          <p:cNvSpPr>
            <a:spLocks noChangeArrowheads="1"/>
          </p:cNvSpPr>
          <p:nvPr/>
        </p:nvSpPr>
        <p:spPr bwMode="auto">
          <a:xfrm>
            <a:off x="5551488" y="2481263"/>
            <a:ext cx="165100" cy="21748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8406" name="Rectangle 63"/>
          <p:cNvSpPr>
            <a:spLocks noGrp="1" noChangeArrowheads="1"/>
          </p:cNvSpPr>
          <p:nvPr>
            <p:ph type="title"/>
          </p:nvPr>
        </p:nvSpPr>
        <p:spPr>
          <a:xfrm>
            <a:off x="1744663" y="82550"/>
            <a:ext cx="7113587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2400" b="1" smtClean="0"/>
              <a:t>MARKET DEMAND &amp; SUPPLY</a:t>
            </a:r>
            <a:r>
              <a:rPr lang="en-US" altLang="en-US" sz="4300" b="1" smtClean="0"/>
              <a:t> </a:t>
            </a:r>
          </a:p>
        </p:txBody>
      </p:sp>
      <p:sp>
        <p:nvSpPr>
          <p:cNvPr id="58407" name="Rectangle 1"/>
          <p:cNvSpPr>
            <a:spLocks noChangeArrowheads="1"/>
          </p:cNvSpPr>
          <p:nvPr/>
        </p:nvSpPr>
        <p:spPr bwMode="auto">
          <a:xfrm>
            <a:off x="8321675" y="2022475"/>
            <a:ext cx="28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aseline="-25000">
                <a:solidFill>
                  <a:srgbClr val="204162"/>
                </a:solidFill>
                <a:latin typeface="Haettenschweiler" panose="020B0706040902060204" pitchFamily="34" charset="0"/>
              </a:rPr>
              <a:t>S</a:t>
            </a:r>
            <a:endParaRPr lang="en-US" altLang="en-US" sz="3200">
              <a:solidFill>
                <a:srgbClr val="204162"/>
              </a:solidFill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 autoUpdateAnimBg="0"/>
      <p:bldP spid="43011" grpId="0" animBg="1" autoUpdateAnimBg="0"/>
      <p:bldP spid="43038" grpId="0" animBg="1"/>
      <p:bldP spid="43039" grpId="0" animBg="1"/>
      <p:bldP spid="43063" grpId="0" autoUpdateAnimBg="0"/>
      <p:bldP spid="43064" grpId="0" animBg="1"/>
      <p:bldP spid="43065" grpId="0" autoUpdateAnimBg="0"/>
      <p:bldP spid="43069" grpId="0" animBg="1"/>
      <p:bldP spid="4307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4164013" y="5553075"/>
            <a:ext cx="414337" cy="85883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1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5738813" y="5557838"/>
            <a:ext cx="414337" cy="85883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59444" name="Line 5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9445" name="Line 6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9446" name="Line 7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9447" name="Line 8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9448" name="Line 9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9449" name="Line 10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9450" name="Line 11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9451" name="Line 12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9452" name="Line 13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9453" name="Line 14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9454" name="Line 15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9455" name="Line 16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9456" name="Line 17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3081338" y="4064000"/>
            <a:ext cx="585787" cy="3937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398" name="Oval 19"/>
          <p:cNvSpPr>
            <a:spLocks noChangeArrowheads="1"/>
          </p:cNvSpPr>
          <p:nvPr/>
        </p:nvSpPr>
        <p:spPr bwMode="auto">
          <a:xfrm>
            <a:off x="4837113" y="5595938"/>
            <a:ext cx="414337" cy="8588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59399" name="Line 20"/>
          <p:cNvSpPr>
            <a:spLocks noChangeShapeType="1"/>
          </p:cNvSpPr>
          <p:nvPr/>
        </p:nvSpPr>
        <p:spPr bwMode="auto">
          <a:xfrm>
            <a:off x="5060950" y="3392488"/>
            <a:ext cx="0" cy="24034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Line 21"/>
          <p:cNvSpPr>
            <a:spLocks noChangeShapeType="1"/>
          </p:cNvSpPr>
          <p:nvPr/>
        </p:nvSpPr>
        <p:spPr bwMode="auto">
          <a:xfrm rot="5400000">
            <a:off x="4275932" y="2658269"/>
            <a:ext cx="1587" cy="15335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Freeform 22"/>
          <p:cNvSpPr>
            <a:spLocks/>
          </p:cNvSpPr>
          <p:nvPr/>
        </p:nvSpPr>
        <p:spPr bwMode="auto">
          <a:xfrm>
            <a:off x="3702050" y="1766888"/>
            <a:ext cx="2411413" cy="3281362"/>
          </a:xfrm>
          <a:custGeom>
            <a:avLst/>
            <a:gdLst>
              <a:gd name="T0" fmla="*/ 0 w 3038"/>
              <a:gd name="T1" fmla="*/ 2147483647 h 4134"/>
              <a:gd name="T2" fmla="*/ 2147483647 w 3038"/>
              <a:gd name="T3" fmla="*/ 2147483647 h 4134"/>
              <a:gd name="T4" fmla="*/ 2147483647 w 3038"/>
              <a:gd name="T5" fmla="*/ 2147483647 h 4134"/>
              <a:gd name="T6" fmla="*/ 2147483647 w 3038"/>
              <a:gd name="T7" fmla="*/ 2147483647 h 4134"/>
              <a:gd name="T8" fmla="*/ 2147483647 w 3038"/>
              <a:gd name="T9" fmla="*/ 2147483647 h 4134"/>
              <a:gd name="T10" fmla="*/ 2147483647 w 3038"/>
              <a:gd name="T11" fmla="*/ 2147483647 h 4134"/>
              <a:gd name="T12" fmla="*/ 2147483647 w 3038"/>
              <a:gd name="T13" fmla="*/ 2147483647 h 4134"/>
              <a:gd name="T14" fmla="*/ 2147483647 w 3038"/>
              <a:gd name="T15" fmla="*/ 2147483647 h 4134"/>
              <a:gd name="T16" fmla="*/ 2147483647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 cmpd="sng">
            <a:solidFill>
              <a:srgbClr val="0000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23"/>
          <p:cNvSpPr>
            <a:spLocks noChangeArrowheads="1"/>
          </p:cNvSpPr>
          <p:nvPr/>
        </p:nvSpPr>
        <p:spPr bwMode="auto">
          <a:xfrm>
            <a:off x="6261100" y="15255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S</a:t>
            </a:r>
          </a:p>
        </p:txBody>
      </p:sp>
      <p:grpSp>
        <p:nvGrpSpPr>
          <p:cNvPr id="59403" name="Group 24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59442" name="Line 25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3" name="Line 26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04" name="Rectangle 27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9405" name="Rectangle 28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59406" name="Rectangle 29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4062" name="Oval 30"/>
          <p:cNvSpPr>
            <a:spLocks noChangeArrowheads="1"/>
          </p:cNvSpPr>
          <p:nvPr/>
        </p:nvSpPr>
        <p:spPr bwMode="auto">
          <a:xfrm>
            <a:off x="1682750" y="3971925"/>
            <a:ext cx="1376363" cy="6254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4063" name="Oval 31"/>
          <p:cNvSpPr>
            <a:spLocks noChangeArrowheads="1"/>
          </p:cNvSpPr>
          <p:nvPr/>
        </p:nvSpPr>
        <p:spPr bwMode="auto">
          <a:xfrm>
            <a:off x="7632700" y="4040188"/>
            <a:ext cx="1363663" cy="6254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409" name="Text Box 32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CC0000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9410" name="Text Box 33"/>
          <p:cNvSpPr txBox="1">
            <a:spLocks noChangeArrowheads="1"/>
          </p:cNvSpPr>
          <p:nvPr/>
        </p:nvSpPr>
        <p:spPr bwMode="auto">
          <a:xfrm>
            <a:off x="37131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 2     </a:t>
            </a:r>
            <a:r>
              <a:rPr lang="en-US" altLang="en-US" sz="1800" b="1">
                <a:solidFill>
                  <a:srgbClr val="CC0000"/>
                </a:solidFill>
              </a:rPr>
              <a:t>4</a:t>
            </a:r>
            <a:r>
              <a:rPr lang="en-US" altLang="en-US" sz="1800" b="1">
                <a:solidFill>
                  <a:srgbClr val="FF9933"/>
                </a:solidFill>
              </a:rPr>
              <a:t>  </a:t>
            </a:r>
            <a:r>
              <a:rPr lang="en-US" altLang="en-US" sz="1800" b="1">
                <a:solidFill>
                  <a:schemeClr val="tx1"/>
                </a:solidFill>
              </a:rPr>
              <a:t>   6     8    10   12   14   16</a:t>
            </a:r>
          </a:p>
        </p:txBody>
      </p:sp>
      <p:grpSp>
        <p:nvGrpSpPr>
          <p:cNvPr id="59411" name="Group 34"/>
          <p:cNvGrpSpPr>
            <a:grpSpLocks/>
          </p:cNvGrpSpPr>
          <p:nvPr/>
        </p:nvGrpSpPr>
        <p:grpSpPr bwMode="auto">
          <a:xfrm>
            <a:off x="1771650" y="1965325"/>
            <a:ext cx="873125" cy="2963863"/>
            <a:chOff x="433" y="739"/>
            <a:chExt cx="625" cy="1899"/>
          </a:xfrm>
        </p:grpSpPr>
        <p:sp>
          <p:nvSpPr>
            <p:cNvPr id="59438" name="Line 35"/>
            <p:cNvSpPr>
              <a:spLocks noChangeShapeType="1"/>
            </p:cNvSpPr>
            <p:nvPr/>
          </p:nvSpPr>
          <p:spPr bwMode="auto">
            <a:xfrm>
              <a:off x="711" y="778"/>
              <a:ext cx="0" cy="1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9" name="Line 36"/>
            <p:cNvSpPr>
              <a:spLocks noChangeShapeType="1"/>
            </p:cNvSpPr>
            <p:nvPr/>
          </p:nvSpPr>
          <p:spPr bwMode="auto">
            <a:xfrm>
              <a:off x="433" y="114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0" name="Text Box 37"/>
            <p:cNvSpPr txBox="1">
              <a:spLocks noChangeArrowheads="1"/>
            </p:cNvSpPr>
            <p:nvPr/>
          </p:nvSpPr>
          <p:spPr bwMode="auto">
            <a:xfrm>
              <a:off x="453" y="739"/>
              <a:ext cx="243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59441" name="Text Box 38"/>
            <p:cNvSpPr txBox="1">
              <a:spLocks noChangeArrowheads="1"/>
            </p:cNvSpPr>
            <p:nvPr/>
          </p:nvSpPr>
          <p:spPr bwMode="auto">
            <a:xfrm>
              <a:off x="742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D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59412" name="Text Box 39"/>
          <p:cNvSpPr txBox="1">
            <a:spLocks noChangeArrowheads="1"/>
          </p:cNvSpPr>
          <p:nvPr/>
        </p:nvSpPr>
        <p:spPr bwMode="auto">
          <a:xfrm>
            <a:off x="1698625" y="2528888"/>
            <a:ext cx="4905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59413" name="Text Box 40"/>
          <p:cNvSpPr txBox="1">
            <a:spLocks noChangeArrowheads="1"/>
          </p:cNvSpPr>
          <p:nvPr/>
        </p:nvSpPr>
        <p:spPr bwMode="auto">
          <a:xfrm>
            <a:off x="2092325" y="2520950"/>
            <a:ext cx="97155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7,000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11,000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16,000</a:t>
            </a:r>
          </a:p>
        </p:txBody>
      </p:sp>
      <p:sp>
        <p:nvSpPr>
          <p:cNvPr id="59414" name="Text Box 41"/>
          <p:cNvSpPr txBox="1">
            <a:spLocks noChangeArrowheads="1"/>
          </p:cNvSpPr>
          <p:nvPr/>
        </p:nvSpPr>
        <p:spPr bwMode="auto">
          <a:xfrm>
            <a:off x="7550150" y="2559050"/>
            <a:ext cx="49053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59415" name="Text Box 42"/>
          <p:cNvSpPr txBox="1">
            <a:spLocks noChangeArrowheads="1"/>
          </p:cNvSpPr>
          <p:nvPr/>
        </p:nvSpPr>
        <p:spPr bwMode="auto">
          <a:xfrm>
            <a:off x="8069263" y="2541588"/>
            <a:ext cx="9779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12,000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10,000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7,000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1,000</a:t>
            </a:r>
          </a:p>
        </p:txBody>
      </p:sp>
      <p:sp>
        <p:nvSpPr>
          <p:cNvPr id="59416" name="Freeform 43"/>
          <p:cNvSpPr>
            <a:spLocks/>
          </p:cNvSpPr>
          <p:nvPr/>
        </p:nvSpPr>
        <p:spPr bwMode="auto">
          <a:xfrm>
            <a:off x="3927475" y="1824038"/>
            <a:ext cx="3482975" cy="3403600"/>
          </a:xfrm>
          <a:custGeom>
            <a:avLst/>
            <a:gdLst>
              <a:gd name="T0" fmla="*/ 0 w 4387"/>
              <a:gd name="T1" fmla="*/ 0 h 4289"/>
              <a:gd name="T2" fmla="*/ 2147483647 w 4387"/>
              <a:gd name="T3" fmla="*/ 2147483647 h 4289"/>
              <a:gd name="T4" fmla="*/ 2147483647 w 4387"/>
              <a:gd name="T5" fmla="*/ 2147483647 h 4289"/>
              <a:gd name="T6" fmla="*/ 2147483647 w 4387"/>
              <a:gd name="T7" fmla="*/ 2147483647 h 4289"/>
              <a:gd name="T8" fmla="*/ 2147483647 w 4387"/>
              <a:gd name="T9" fmla="*/ 2147483647 h 4289"/>
              <a:gd name="T10" fmla="*/ 2147483647 w 4387"/>
              <a:gd name="T11" fmla="*/ 2147483647 h 4289"/>
              <a:gd name="T12" fmla="*/ 2147483647 w 4387"/>
              <a:gd name="T13" fmla="*/ 2147483647 h 4289"/>
              <a:gd name="T14" fmla="*/ 2147483647 w 4387"/>
              <a:gd name="T15" fmla="*/ 2147483647 h 4289"/>
              <a:gd name="T16" fmla="*/ 2147483647 w 4387"/>
              <a:gd name="T17" fmla="*/ 2147483647 h 4289"/>
              <a:gd name="T18" fmla="*/ 2147483647 w 4387"/>
              <a:gd name="T19" fmla="*/ 2147483647 h 4289"/>
              <a:gd name="T20" fmla="*/ 2147483647 w 4387"/>
              <a:gd name="T21" fmla="*/ 2147483647 h 4289"/>
              <a:gd name="T22" fmla="*/ 2147483647 w 4387"/>
              <a:gd name="T23" fmla="*/ 2147483647 h 4289"/>
              <a:gd name="T24" fmla="*/ 2147483647 w 4387"/>
              <a:gd name="T25" fmla="*/ 2147483647 h 4289"/>
              <a:gd name="T26" fmla="*/ 2147483647 w 4387"/>
              <a:gd name="T27" fmla="*/ 2147483647 h 4289"/>
              <a:gd name="T28" fmla="*/ 2147483647 w 4387"/>
              <a:gd name="T29" fmla="*/ 2147483647 h 4289"/>
              <a:gd name="T30" fmla="*/ 2147483647 w 4387"/>
              <a:gd name="T31" fmla="*/ 2147483647 h 4289"/>
              <a:gd name="T32" fmla="*/ 2147483647 w 4387"/>
              <a:gd name="T33" fmla="*/ 2147483647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Rectangle 44"/>
          <p:cNvSpPr>
            <a:spLocks noChangeArrowheads="1"/>
          </p:cNvSpPr>
          <p:nvPr/>
        </p:nvSpPr>
        <p:spPr bwMode="auto">
          <a:xfrm>
            <a:off x="7412038" y="5011738"/>
            <a:ext cx="441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9418" name="Oval 45"/>
          <p:cNvSpPr>
            <a:spLocks noChangeArrowheads="1"/>
          </p:cNvSpPr>
          <p:nvPr/>
        </p:nvSpPr>
        <p:spPr bwMode="auto">
          <a:xfrm>
            <a:off x="4965700" y="3333750"/>
            <a:ext cx="165100" cy="21748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59419" name="Group 46"/>
          <p:cNvGrpSpPr>
            <a:grpSpLocks/>
          </p:cNvGrpSpPr>
          <p:nvPr/>
        </p:nvGrpSpPr>
        <p:grpSpPr bwMode="auto">
          <a:xfrm>
            <a:off x="7673975" y="1947863"/>
            <a:ext cx="884238" cy="2992437"/>
            <a:chOff x="4834" y="1227"/>
            <a:chExt cx="557" cy="1885"/>
          </a:xfrm>
        </p:grpSpPr>
        <p:sp>
          <p:nvSpPr>
            <p:cNvPr id="59434" name="Line 47"/>
            <p:cNvSpPr>
              <a:spLocks noChangeShapeType="1"/>
            </p:cNvSpPr>
            <p:nvPr/>
          </p:nvSpPr>
          <p:spPr bwMode="auto">
            <a:xfrm>
              <a:off x="5079" y="1265"/>
              <a:ext cx="0" cy="18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5" name="Line 48"/>
            <p:cNvSpPr>
              <a:spLocks noChangeShapeType="1"/>
            </p:cNvSpPr>
            <p:nvPr/>
          </p:nvSpPr>
          <p:spPr bwMode="auto">
            <a:xfrm>
              <a:off x="4834" y="1655"/>
              <a:ext cx="4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6" name="Text Box 49"/>
            <p:cNvSpPr txBox="1">
              <a:spLocks noChangeArrowheads="1"/>
            </p:cNvSpPr>
            <p:nvPr/>
          </p:nvSpPr>
          <p:spPr bwMode="auto">
            <a:xfrm>
              <a:off x="4859" y="1227"/>
              <a:ext cx="21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59437" name="Text Box 50"/>
            <p:cNvSpPr txBox="1">
              <a:spLocks noChangeArrowheads="1"/>
            </p:cNvSpPr>
            <p:nvPr/>
          </p:nvSpPr>
          <p:spPr bwMode="auto">
            <a:xfrm>
              <a:off x="5113" y="1227"/>
              <a:ext cx="27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</a:p>
          </p:txBody>
        </p:sp>
      </p:grpSp>
      <p:sp>
        <p:nvSpPr>
          <p:cNvPr id="59420" name="Text Box 51"/>
          <p:cNvSpPr txBox="1">
            <a:spLocks noChangeArrowheads="1"/>
          </p:cNvSpPr>
          <p:nvPr/>
        </p:nvSpPr>
        <p:spPr bwMode="auto">
          <a:xfrm>
            <a:off x="2143125" y="10334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59421" name="Text Box 52"/>
          <p:cNvSpPr txBox="1">
            <a:spLocks noChangeArrowheads="1"/>
          </p:cNvSpPr>
          <p:nvPr/>
        </p:nvSpPr>
        <p:spPr bwMode="auto">
          <a:xfrm>
            <a:off x="4524375" y="6340475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59422" name="Text Box 53"/>
          <p:cNvSpPr txBox="1">
            <a:spLocks noChangeArrowheads="1"/>
          </p:cNvSpPr>
          <p:nvPr/>
        </p:nvSpPr>
        <p:spPr bwMode="auto">
          <a:xfrm>
            <a:off x="1784350" y="1392238"/>
            <a:ext cx="1162050" cy="696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MARKET</a:t>
            </a:r>
          </a:p>
        </p:txBody>
      </p:sp>
      <p:sp>
        <p:nvSpPr>
          <p:cNvPr id="59423" name="Text Box 54"/>
          <p:cNvSpPr txBox="1">
            <a:spLocks noChangeArrowheads="1"/>
          </p:cNvSpPr>
          <p:nvPr/>
        </p:nvSpPr>
        <p:spPr bwMode="auto">
          <a:xfrm>
            <a:off x="7581900" y="1392238"/>
            <a:ext cx="1162050" cy="696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MARKET</a:t>
            </a:r>
          </a:p>
        </p:txBody>
      </p:sp>
      <p:grpSp>
        <p:nvGrpSpPr>
          <p:cNvPr id="44087" name="Group 55"/>
          <p:cNvGrpSpPr>
            <a:grpSpLocks/>
          </p:cNvGrpSpPr>
          <p:nvPr/>
        </p:nvGrpSpPr>
        <p:grpSpPr bwMode="auto">
          <a:xfrm>
            <a:off x="4368800" y="4241800"/>
            <a:ext cx="1574800" cy="1549400"/>
            <a:chOff x="2752" y="2672"/>
            <a:chExt cx="992" cy="976"/>
          </a:xfrm>
        </p:grpSpPr>
        <p:sp>
          <p:nvSpPr>
            <p:cNvPr id="59432" name="Line 56"/>
            <p:cNvSpPr>
              <a:spLocks noChangeShapeType="1"/>
            </p:cNvSpPr>
            <p:nvPr/>
          </p:nvSpPr>
          <p:spPr bwMode="auto">
            <a:xfrm>
              <a:off x="2752" y="2672"/>
              <a:ext cx="0" cy="97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9433" name="Line 57"/>
            <p:cNvSpPr>
              <a:spLocks noChangeShapeType="1"/>
            </p:cNvSpPr>
            <p:nvPr/>
          </p:nvSpPr>
          <p:spPr bwMode="auto">
            <a:xfrm>
              <a:off x="3744" y="2672"/>
              <a:ext cx="0" cy="97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5511800" y="2239963"/>
            <a:ext cx="2122488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CC0000"/>
                </a:solidFill>
                <a:latin typeface="Times New Roman" panose="02020603050405020304" pitchFamily="18" charset="0"/>
              </a:rPr>
              <a:t>At a $2 price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CC0000"/>
                </a:solidFill>
                <a:latin typeface="Times New Roman" panose="02020603050405020304" pitchFamily="18" charset="0"/>
              </a:rPr>
              <a:t>more is being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CC0000"/>
                </a:solidFill>
                <a:latin typeface="Times New Roman" panose="02020603050405020304" pitchFamily="18" charset="0"/>
              </a:rPr>
              <a:t>demanded than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CC0000"/>
                </a:solidFill>
                <a:latin typeface="Times New Roman" panose="02020603050405020304" pitchFamily="18" charset="0"/>
              </a:rPr>
              <a:t>supplied</a:t>
            </a:r>
          </a:p>
        </p:txBody>
      </p:sp>
      <p:sp>
        <p:nvSpPr>
          <p:cNvPr id="44091" name="AutoShape 59"/>
          <p:cNvSpPr>
            <a:spLocks/>
          </p:cNvSpPr>
          <p:nvPr/>
        </p:nvSpPr>
        <p:spPr bwMode="auto">
          <a:xfrm rot="5400000" flipV="1">
            <a:off x="4973638" y="3816350"/>
            <a:ext cx="354012" cy="1525588"/>
          </a:xfrm>
          <a:prstGeom prst="rightBrace">
            <a:avLst>
              <a:gd name="adj1" fmla="val 3591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4092" name="Text Box 60"/>
          <p:cNvSpPr txBox="1">
            <a:spLocks noChangeArrowheads="1"/>
          </p:cNvSpPr>
          <p:nvPr/>
        </p:nvSpPr>
        <p:spPr bwMode="auto">
          <a:xfrm>
            <a:off x="4221163" y="4549775"/>
            <a:ext cx="188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i="1">
                <a:solidFill>
                  <a:srgbClr val="CC0000"/>
                </a:solidFill>
                <a:latin typeface="Times New Roman" panose="02020603050405020304" pitchFamily="18" charset="0"/>
              </a:rPr>
              <a:t>Shortage</a:t>
            </a:r>
          </a:p>
        </p:txBody>
      </p:sp>
      <p:sp>
        <p:nvSpPr>
          <p:cNvPr id="44093" name="Oval 61"/>
          <p:cNvSpPr>
            <a:spLocks noChangeArrowheads="1"/>
          </p:cNvSpPr>
          <p:nvPr/>
        </p:nvSpPr>
        <p:spPr bwMode="auto">
          <a:xfrm>
            <a:off x="4303713" y="4179888"/>
            <a:ext cx="166687" cy="21748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4094" name="Oval 62"/>
          <p:cNvSpPr>
            <a:spLocks noChangeArrowheads="1"/>
          </p:cNvSpPr>
          <p:nvPr/>
        </p:nvSpPr>
        <p:spPr bwMode="auto">
          <a:xfrm>
            <a:off x="5856288" y="4170363"/>
            <a:ext cx="165100" cy="21748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430" name="Rectangle 63"/>
          <p:cNvSpPr>
            <a:spLocks noGrp="1" noChangeArrowheads="1"/>
          </p:cNvSpPr>
          <p:nvPr>
            <p:ph type="title"/>
          </p:nvPr>
        </p:nvSpPr>
        <p:spPr>
          <a:xfrm>
            <a:off x="1744663" y="82550"/>
            <a:ext cx="7113587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2400" b="1" smtClean="0"/>
              <a:t>MARKET DEMAND &amp; SUPPLY</a:t>
            </a:r>
            <a:r>
              <a:rPr lang="en-US" altLang="en-US" sz="4300" b="1" smtClean="0"/>
              <a:t> </a:t>
            </a:r>
          </a:p>
        </p:txBody>
      </p:sp>
      <p:sp>
        <p:nvSpPr>
          <p:cNvPr id="59431" name="Rectangle 1"/>
          <p:cNvSpPr>
            <a:spLocks noChangeArrowheads="1"/>
          </p:cNvSpPr>
          <p:nvPr/>
        </p:nvSpPr>
        <p:spPr bwMode="auto">
          <a:xfrm>
            <a:off x="8378825" y="1914525"/>
            <a:ext cx="28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aseline="-25000">
                <a:solidFill>
                  <a:srgbClr val="204162"/>
                </a:solidFill>
                <a:latin typeface="Haettenschweiler" panose="020B0706040902060204" pitchFamily="34" charset="0"/>
              </a:rPr>
              <a:t>S</a:t>
            </a:r>
            <a:endParaRPr lang="en-US" altLang="en-US" sz="3200">
              <a:solidFill>
                <a:srgbClr val="204162"/>
              </a:solidFill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4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 autoUpdateAnimBg="0"/>
      <p:bldP spid="44035" grpId="0" animBg="1" autoUpdateAnimBg="0"/>
      <p:bldP spid="44050" grpId="0" animBg="1"/>
      <p:bldP spid="44062" grpId="0" animBg="1"/>
      <p:bldP spid="44063" grpId="0" animBg="1"/>
      <p:bldP spid="44090" grpId="0" autoUpdateAnimBg="0"/>
      <p:bldP spid="44091" grpId="0" animBg="1"/>
      <p:bldP spid="44092" grpId="0" autoUpdateAnimBg="0"/>
      <p:bldP spid="44093" grpId="0" animBg="1"/>
      <p:bldP spid="4409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val 2"/>
          <p:cNvSpPr>
            <a:spLocks noChangeArrowheads="1"/>
          </p:cNvSpPr>
          <p:nvPr/>
        </p:nvSpPr>
        <p:spPr bwMode="auto">
          <a:xfrm>
            <a:off x="4164013" y="5553075"/>
            <a:ext cx="414337" cy="85883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1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5738813" y="5557838"/>
            <a:ext cx="414337" cy="85883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3473450" y="1246188"/>
            <a:ext cx="4098925" cy="4584700"/>
            <a:chOff x="1477" y="718"/>
            <a:chExt cx="2935" cy="2937"/>
          </a:xfrm>
        </p:grpSpPr>
        <p:sp>
          <p:nvSpPr>
            <p:cNvPr id="60479" name="Line 5"/>
            <p:cNvSpPr>
              <a:spLocks noChangeShapeType="1"/>
            </p:cNvSpPr>
            <p:nvPr/>
          </p:nvSpPr>
          <p:spPr bwMode="auto">
            <a:xfrm>
              <a:off x="1489" y="314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480" name="Line 6"/>
            <p:cNvSpPr>
              <a:spLocks noChangeShapeType="1"/>
            </p:cNvSpPr>
            <p:nvPr/>
          </p:nvSpPr>
          <p:spPr bwMode="auto">
            <a:xfrm>
              <a:off x="1486" y="263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481" name="Line 7"/>
            <p:cNvSpPr>
              <a:spLocks noChangeShapeType="1"/>
            </p:cNvSpPr>
            <p:nvPr/>
          </p:nvSpPr>
          <p:spPr bwMode="auto">
            <a:xfrm>
              <a:off x="1483" y="2115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482" name="Line 8"/>
            <p:cNvSpPr>
              <a:spLocks noChangeShapeType="1"/>
            </p:cNvSpPr>
            <p:nvPr/>
          </p:nvSpPr>
          <p:spPr bwMode="auto">
            <a:xfrm>
              <a:off x="1480" y="15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483" name="Line 9"/>
            <p:cNvSpPr>
              <a:spLocks noChangeShapeType="1"/>
            </p:cNvSpPr>
            <p:nvPr/>
          </p:nvSpPr>
          <p:spPr bwMode="auto">
            <a:xfrm>
              <a:off x="1477" y="106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484" name="Line 10"/>
            <p:cNvSpPr>
              <a:spLocks noChangeShapeType="1"/>
            </p:cNvSpPr>
            <p:nvPr/>
          </p:nvSpPr>
          <p:spPr bwMode="auto">
            <a:xfrm rot="-5400000">
              <a:off x="330" y="219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485" name="Line 11"/>
            <p:cNvSpPr>
              <a:spLocks noChangeShapeType="1"/>
            </p:cNvSpPr>
            <p:nvPr/>
          </p:nvSpPr>
          <p:spPr bwMode="auto">
            <a:xfrm rot="-5400000">
              <a:off x="645" y="219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486" name="Line 12"/>
            <p:cNvSpPr>
              <a:spLocks noChangeShapeType="1"/>
            </p:cNvSpPr>
            <p:nvPr/>
          </p:nvSpPr>
          <p:spPr bwMode="auto">
            <a:xfrm rot="-5400000">
              <a:off x="960" y="219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487" name="Line 13"/>
            <p:cNvSpPr>
              <a:spLocks noChangeShapeType="1"/>
            </p:cNvSpPr>
            <p:nvPr/>
          </p:nvSpPr>
          <p:spPr bwMode="auto">
            <a:xfrm rot="-5400000">
              <a:off x="1275" y="2188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488" name="Line 14"/>
            <p:cNvSpPr>
              <a:spLocks noChangeShapeType="1"/>
            </p:cNvSpPr>
            <p:nvPr/>
          </p:nvSpPr>
          <p:spPr bwMode="auto">
            <a:xfrm rot="-5400000">
              <a:off x="1590" y="2186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489" name="Line 15"/>
            <p:cNvSpPr>
              <a:spLocks noChangeShapeType="1"/>
            </p:cNvSpPr>
            <p:nvPr/>
          </p:nvSpPr>
          <p:spPr bwMode="auto">
            <a:xfrm rot="-5400000">
              <a:off x="1905" y="2184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490" name="Line 16"/>
            <p:cNvSpPr>
              <a:spLocks noChangeShapeType="1"/>
            </p:cNvSpPr>
            <p:nvPr/>
          </p:nvSpPr>
          <p:spPr bwMode="auto">
            <a:xfrm rot="-5400000">
              <a:off x="2220" y="2182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491" name="Line 17"/>
            <p:cNvSpPr>
              <a:spLocks noChangeShapeType="1"/>
            </p:cNvSpPr>
            <p:nvPr/>
          </p:nvSpPr>
          <p:spPr bwMode="auto">
            <a:xfrm rot="-5400000">
              <a:off x="2535" y="2180"/>
              <a:ext cx="2923" cy="0"/>
            </a:xfrm>
            <a:prstGeom prst="line">
              <a:avLst/>
            </a:prstGeom>
            <a:noFill/>
            <a:ln w="19050">
              <a:solidFill>
                <a:srgbClr val="D7D7D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45074" name="Group 18"/>
          <p:cNvGrpSpPr>
            <a:grpSpLocks/>
          </p:cNvGrpSpPr>
          <p:nvPr/>
        </p:nvGrpSpPr>
        <p:grpSpPr bwMode="auto">
          <a:xfrm>
            <a:off x="4368800" y="2603500"/>
            <a:ext cx="1308100" cy="3187700"/>
            <a:chOff x="2752" y="1640"/>
            <a:chExt cx="824" cy="2008"/>
          </a:xfrm>
        </p:grpSpPr>
        <p:sp>
          <p:nvSpPr>
            <p:cNvPr id="60477" name="Line 19"/>
            <p:cNvSpPr>
              <a:spLocks noChangeShapeType="1"/>
            </p:cNvSpPr>
            <p:nvPr/>
          </p:nvSpPr>
          <p:spPr bwMode="auto">
            <a:xfrm>
              <a:off x="2752" y="1640"/>
              <a:ext cx="0" cy="20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478" name="Line 20"/>
            <p:cNvSpPr>
              <a:spLocks noChangeShapeType="1"/>
            </p:cNvSpPr>
            <p:nvPr/>
          </p:nvSpPr>
          <p:spPr bwMode="auto">
            <a:xfrm>
              <a:off x="3576" y="1640"/>
              <a:ext cx="0" cy="20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60422" name="Oval 21"/>
          <p:cNvSpPr>
            <a:spLocks noChangeArrowheads="1"/>
          </p:cNvSpPr>
          <p:nvPr/>
        </p:nvSpPr>
        <p:spPr bwMode="auto">
          <a:xfrm>
            <a:off x="3081338" y="4064000"/>
            <a:ext cx="585787" cy="3937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0423" name="Oval 22"/>
          <p:cNvSpPr>
            <a:spLocks noChangeArrowheads="1"/>
          </p:cNvSpPr>
          <p:nvPr/>
        </p:nvSpPr>
        <p:spPr bwMode="auto">
          <a:xfrm>
            <a:off x="4837113" y="5595938"/>
            <a:ext cx="414337" cy="8588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60424" name="Line 23"/>
          <p:cNvSpPr>
            <a:spLocks noChangeShapeType="1"/>
          </p:cNvSpPr>
          <p:nvPr/>
        </p:nvSpPr>
        <p:spPr bwMode="auto">
          <a:xfrm>
            <a:off x="5060950" y="3392488"/>
            <a:ext cx="0" cy="24034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Line 24"/>
          <p:cNvSpPr>
            <a:spLocks noChangeShapeType="1"/>
          </p:cNvSpPr>
          <p:nvPr/>
        </p:nvSpPr>
        <p:spPr bwMode="auto">
          <a:xfrm rot="5400000">
            <a:off x="4275932" y="2658269"/>
            <a:ext cx="1587" cy="15335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Freeform 25"/>
          <p:cNvSpPr>
            <a:spLocks/>
          </p:cNvSpPr>
          <p:nvPr/>
        </p:nvSpPr>
        <p:spPr bwMode="auto">
          <a:xfrm>
            <a:off x="3702050" y="1766888"/>
            <a:ext cx="2411413" cy="3281362"/>
          </a:xfrm>
          <a:custGeom>
            <a:avLst/>
            <a:gdLst>
              <a:gd name="T0" fmla="*/ 0 w 3038"/>
              <a:gd name="T1" fmla="*/ 2147483647 h 4134"/>
              <a:gd name="T2" fmla="*/ 2147483647 w 3038"/>
              <a:gd name="T3" fmla="*/ 2147483647 h 4134"/>
              <a:gd name="T4" fmla="*/ 2147483647 w 3038"/>
              <a:gd name="T5" fmla="*/ 2147483647 h 4134"/>
              <a:gd name="T6" fmla="*/ 2147483647 w 3038"/>
              <a:gd name="T7" fmla="*/ 2147483647 h 4134"/>
              <a:gd name="T8" fmla="*/ 2147483647 w 3038"/>
              <a:gd name="T9" fmla="*/ 2147483647 h 4134"/>
              <a:gd name="T10" fmla="*/ 2147483647 w 3038"/>
              <a:gd name="T11" fmla="*/ 2147483647 h 4134"/>
              <a:gd name="T12" fmla="*/ 2147483647 w 3038"/>
              <a:gd name="T13" fmla="*/ 2147483647 h 4134"/>
              <a:gd name="T14" fmla="*/ 2147483647 w 3038"/>
              <a:gd name="T15" fmla="*/ 2147483647 h 4134"/>
              <a:gd name="T16" fmla="*/ 2147483647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 cmpd="sng">
            <a:solidFill>
              <a:srgbClr val="0000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Rectangle 26"/>
          <p:cNvSpPr>
            <a:spLocks noChangeArrowheads="1"/>
          </p:cNvSpPr>
          <p:nvPr/>
        </p:nvSpPr>
        <p:spPr bwMode="auto">
          <a:xfrm>
            <a:off x="6261100" y="15255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S</a:t>
            </a:r>
          </a:p>
        </p:txBody>
      </p:sp>
      <p:grpSp>
        <p:nvGrpSpPr>
          <p:cNvPr id="60428" name="Group 27"/>
          <p:cNvGrpSpPr>
            <a:grpSpLocks/>
          </p:cNvGrpSpPr>
          <p:nvPr/>
        </p:nvGrpSpPr>
        <p:grpSpPr bwMode="auto">
          <a:xfrm>
            <a:off x="3468688" y="1604963"/>
            <a:ext cx="4173537" cy="4252912"/>
            <a:chOff x="1473" y="948"/>
            <a:chExt cx="2989" cy="2724"/>
          </a:xfrm>
        </p:grpSpPr>
        <p:sp>
          <p:nvSpPr>
            <p:cNvPr id="60475" name="Line 2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6" name="Line 2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29" name="Rectangle 30"/>
          <p:cNvSpPr>
            <a:spLocks noChangeArrowheads="1"/>
          </p:cNvSpPr>
          <p:nvPr/>
        </p:nvSpPr>
        <p:spPr bwMode="auto">
          <a:xfrm>
            <a:off x="3001963" y="1262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0430" name="Rectangle 31"/>
          <p:cNvSpPr>
            <a:spLocks noChangeArrowheads="1"/>
          </p:cNvSpPr>
          <p:nvPr/>
        </p:nvSpPr>
        <p:spPr bwMode="auto">
          <a:xfrm>
            <a:off x="7688263" y="57975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60431" name="Rectangle 32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60432" name="Oval 33"/>
          <p:cNvSpPr>
            <a:spLocks noChangeArrowheads="1"/>
          </p:cNvSpPr>
          <p:nvPr/>
        </p:nvSpPr>
        <p:spPr bwMode="auto">
          <a:xfrm>
            <a:off x="1682750" y="3971925"/>
            <a:ext cx="1376363" cy="6254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0433" name="Oval 34"/>
          <p:cNvSpPr>
            <a:spLocks noChangeArrowheads="1"/>
          </p:cNvSpPr>
          <p:nvPr/>
        </p:nvSpPr>
        <p:spPr bwMode="auto">
          <a:xfrm>
            <a:off x="7632700" y="4040188"/>
            <a:ext cx="1363663" cy="6254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0434" name="Text Box 35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CC0000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435" name="Text Box 36"/>
          <p:cNvSpPr txBox="1">
            <a:spLocks noChangeArrowheads="1"/>
          </p:cNvSpPr>
          <p:nvPr/>
        </p:nvSpPr>
        <p:spPr bwMode="auto">
          <a:xfrm>
            <a:off x="3713163" y="5827713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 2     </a:t>
            </a:r>
            <a:r>
              <a:rPr lang="en-US" altLang="en-US" sz="1800" b="1">
                <a:solidFill>
                  <a:srgbClr val="CC0000"/>
                </a:solidFill>
              </a:rPr>
              <a:t>4</a:t>
            </a:r>
            <a:r>
              <a:rPr lang="en-US" altLang="en-US" sz="1800" b="1">
                <a:solidFill>
                  <a:srgbClr val="FF9933"/>
                </a:solidFill>
              </a:rPr>
              <a:t>  </a:t>
            </a:r>
            <a:r>
              <a:rPr lang="en-US" altLang="en-US" sz="1800" b="1">
                <a:solidFill>
                  <a:schemeClr val="tx1"/>
                </a:solidFill>
              </a:rPr>
              <a:t>   6     8    10   12   14   16</a:t>
            </a:r>
          </a:p>
        </p:txBody>
      </p:sp>
      <p:grpSp>
        <p:nvGrpSpPr>
          <p:cNvPr id="60436" name="Group 37"/>
          <p:cNvGrpSpPr>
            <a:grpSpLocks/>
          </p:cNvGrpSpPr>
          <p:nvPr/>
        </p:nvGrpSpPr>
        <p:grpSpPr bwMode="auto">
          <a:xfrm>
            <a:off x="1771650" y="1965325"/>
            <a:ext cx="873125" cy="2963863"/>
            <a:chOff x="433" y="739"/>
            <a:chExt cx="625" cy="1899"/>
          </a:xfrm>
        </p:grpSpPr>
        <p:sp>
          <p:nvSpPr>
            <p:cNvPr id="60471" name="Line 38"/>
            <p:cNvSpPr>
              <a:spLocks noChangeShapeType="1"/>
            </p:cNvSpPr>
            <p:nvPr/>
          </p:nvSpPr>
          <p:spPr bwMode="auto">
            <a:xfrm>
              <a:off x="711" y="778"/>
              <a:ext cx="0" cy="1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2" name="Line 39"/>
            <p:cNvSpPr>
              <a:spLocks noChangeShapeType="1"/>
            </p:cNvSpPr>
            <p:nvPr/>
          </p:nvSpPr>
          <p:spPr bwMode="auto">
            <a:xfrm>
              <a:off x="433" y="114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3" name="Text Box 40"/>
            <p:cNvSpPr txBox="1">
              <a:spLocks noChangeArrowheads="1"/>
            </p:cNvSpPr>
            <p:nvPr/>
          </p:nvSpPr>
          <p:spPr bwMode="auto">
            <a:xfrm>
              <a:off x="453" y="739"/>
              <a:ext cx="243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60474" name="Text Box 41"/>
            <p:cNvSpPr txBox="1">
              <a:spLocks noChangeArrowheads="1"/>
            </p:cNvSpPr>
            <p:nvPr/>
          </p:nvSpPr>
          <p:spPr bwMode="auto">
            <a:xfrm>
              <a:off x="742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D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60437" name="Text Box 42"/>
          <p:cNvSpPr txBox="1">
            <a:spLocks noChangeArrowheads="1"/>
          </p:cNvSpPr>
          <p:nvPr/>
        </p:nvSpPr>
        <p:spPr bwMode="auto">
          <a:xfrm>
            <a:off x="1698625" y="2528888"/>
            <a:ext cx="4905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60438" name="Text Box 43"/>
          <p:cNvSpPr txBox="1">
            <a:spLocks noChangeArrowheads="1"/>
          </p:cNvSpPr>
          <p:nvPr/>
        </p:nvSpPr>
        <p:spPr bwMode="auto">
          <a:xfrm>
            <a:off x="2092325" y="2520950"/>
            <a:ext cx="97155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7,000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11,000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16,000</a:t>
            </a:r>
          </a:p>
        </p:txBody>
      </p:sp>
      <p:sp>
        <p:nvSpPr>
          <p:cNvPr id="60439" name="Text Box 44"/>
          <p:cNvSpPr txBox="1">
            <a:spLocks noChangeArrowheads="1"/>
          </p:cNvSpPr>
          <p:nvPr/>
        </p:nvSpPr>
        <p:spPr bwMode="auto">
          <a:xfrm>
            <a:off x="7550150" y="2559050"/>
            <a:ext cx="49053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60440" name="Text Box 45"/>
          <p:cNvSpPr txBox="1">
            <a:spLocks noChangeArrowheads="1"/>
          </p:cNvSpPr>
          <p:nvPr/>
        </p:nvSpPr>
        <p:spPr bwMode="auto">
          <a:xfrm>
            <a:off x="8061325" y="2557463"/>
            <a:ext cx="976313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12,000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10,000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7,000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4,000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1,000</a:t>
            </a:r>
          </a:p>
        </p:txBody>
      </p:sp>
      <p:sp>
        <p:nvSpPr>
          <p:cNvPr id="60441" name="Freeform 46"/>
          <p:cNvSpPr>
            <a:spLocks/>
          </p:cNvSpPr>
          <p:nvPr/>
        </p:nvSpPr>
        <p:spPr bwMode="auto">
          <a:xfrm>
            <a:off x="3927475" y="1824038"/>
            <a:ext cx="3482975" cy="3403600"/>
          </a:xfrm>
          <a:custGeom>
            <a:avLst/>
            <a:gdLst>
              <a:gd name="T0" fmla="*/ 0 w 4387"/>
              <a:gd name="T1" fmla="*/ 0 h 4289"/>
              <a:gd name="T2" fmla="*/ 2147483647 w 4387"/>
              <a:gd name="T3" fmla="*/ 2147483647 h 4289"/>
              <a:gd name="T4" fmla="*/ 2147483647 w 4387"/>
              <a:gd name="T5" fmla="*/ 2147483647 h 4289"/>
              <a:gd name="T6" fmla="*/ 2147483647 w 4387"/>
              <a:gd name="T7" fmla="*/ 2147483647 h 4289"/>
              <a:gd name="T8" fmla="*/ 2147483647 w 4387"/>
              <a:gd name="T9" fmla="*/ 2147483647 h 4289"/>
              <a:gd name="T10" fmla="*/ 2147483647 w 4387"/>
              <a:gd name="T11" fmla="*/ 2147483647 h 4289"/>
              <a:gd name="T12" fmla="*/ 2147483647 w 4387"/>
              <a:gd name="T13" fmla="*/ 2147483647 h 4289"/>
              <a:gd name="T14" fmla="*/ 2147483647 w 4387"/>
              <a:gd name="T15" fmla="*/ 2147483647 h 4289"/>
              <a:gd name="T16" fmla="*/ 2147483647 w 4387"/>
              <a:gd name="T17" fmla="*/ 2147483647 h 4289"/>
              <a:gd name="T18" fmla="*/ 2147483647 w 4387"/>
              <a:gd name="T19" fmla="*/ 2147483647 h 4289"/>
              <a:gd name="T20" fmla="*/ 2147483647 w 4387"/>
              <a:gd name="T21" fmla="*/ 2147483647 h 4289"/>
              <a:gd name="T22" fmla="*/ 2147483647 w 4387"/>
              <a:gd name="T23" fmla="*/ 2147483647 h 4289"/>
              <a:gd name="T24" fmla="*/ 2147483647 w 4387"/>
              <a:gd name="T25" fmla="*/ 2147483647 h 4289"/>
              <a:gd name="T26" fmla="*/ 2147483647 w 4387"/>
              <a:gd name="T27" fmla="*/ 2147483647 h 4289"/>
              <a:gd name="T28" fmla="*/ 2147483647 w 4387"/>
              <a:gd name="T29" fmla="*/ 2147483647 h 4289"/>
              <a:gd name="T30" fmla="*/ 2147483647 w 4387"/>
              <a:gd name="T31" fmla="*/ 2147483647 h 4289"/>
              <a:gd name="T32" fmla="*/ 2147483647 w 4387"/>
              <a:gd name="T33" fmla="*/ 2147483647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2" name="Rectangle 47"/>
          <p:cNvSpPr>
            <a:spLocks noChangeArrowheads="1"/>
          </p:cNvSpPr>
          <p:nvPr/>
        </p:nvSpPr>
        <p:spPr bwMode="auto">
          <a:xfrm>
            <a:off x="7412038" y="5011738"/>
            <a:ext cx="441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0443" name="Oval 48"/>
          <p:cNvSpPr>
            <a:spLocks noChangeArrowheads="1"/>
          </p:cNvSpPr>
          <p:nvPr/>
        </p:nvSpPr>
        <p:spPr bwMode="auto">
          <a:xfrm>
            <a:off x="4965700" y="3333750"/>
            <a:ext cx="165100" cy="21748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60444" name="Group 49"/>
          <p:cNvGrpSpPr>
            <a:grpSpLocks/>
          </p:cNvGrpSpPr>
          <p:nvPr/>
        </p:nvGrpSpPr>
        <p:grpSpPr bwMode="auto">
          <a:xfrm>
            <a:off x="7673975" y="1947863"/>
            <a:ext cx="884238" cy="2992437"/>
            <a:chOff x="4834" y="1227"/>
            <a:chExt cx="557" cy="1885"/>
          </a:xfrm>
        </p:grpSpPr>
        <p:sp>
          <p:nvSpPr>
            <p:cNvPr id="60467" name="Line 50"/>
            <p:cNvSpPr>
              <a:spLocks noChangeShapeType="1"/>
            </p:cNvSpPr>
            <p:nvPr/>
          </p:nvSpPr>
          <p:spPr bwMode="auto">
            <a:xfrm>
              <a:off x="5079" y="1265"/>
              <a:ext cx="0" cy="18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8" name="Line 51"/>
            <p:cNvSpPr>
              <a:spLocks noChangeShapeType="1"/>
            </p:cNvSpPr>
            <p:nvPr/>
          </p:nvSpPr>
          <p:spPr bwMode="auto">
            <a:xfrm>
              <a:off x="4834" y="1655"/>
              <a:ext cx="4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9" name="Text Box 52"/>
            <p:cNvSpPr txBox="1">
              <a:spLocks noChangeArrowheads="1"/>
            </p:cNvSpPr>
            <p:nvPr/>
          </p:nvSpPr>
          <p:spPr bwMode="auto">
            <a:xfrm>
              <a:off x="4859" y="1227"/>
              <a:ext cx="21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60470" name="Text Box 53"/>
            <p:cNvSpPr txBox="1">
              <a:spLocks noChangeArrowheads="1"/>
            </p:cNvSpPr>
            <p:nvPr/>
          </p:nvSpPr>
          <p:spPr bwMode="auto">
            <a:xfrm>
              <a:off x="5113" y="1227"/>
              <a:ext cx="27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</a:p>
          </p:txBody>
        </p:sp>
      </p:grpSp>
      <p:sp>
        <p:nvSpPr>
          <p:cNvPr id="60445" name="Text Box 54"/>
          <p:cNvSpPr txBox="1">
            <a:spLocks noChangeArrowheads="1"/>
          </p:cNvSpPr>
          <p:nvPr/>
        </p:nvSpPr>
        <p:spPr bwMode="auto">
          <a:xfrm>
            <a:off x="2143125" y="10334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Price of Corn</a:t>
            </a:r>
          </a:p>
        </p:txBody>
      </p:sp>
      <p:sp>
        <p:nvSpPr>
          <p:cNvPr id="60446" name="Text Box 55"/>
          <p:cNvSpPr txBox="1">
            <a:spLocks noChangeArrowheads="1"/>
          </p:cNvSpPr>
          <p:nvPr/>
        </p:nvSpPr>
        <p:spPr bwMode="auto">
          <a:xfrm>
            <a:off x="4524375" y="6340475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Quantity of Corn</a:t>
            </a:r>
          </a:p>
        </p:txBody>
      </p:sp>
      <p:sp>
        <p:nvSpPr>
          <p:cNvPr id="60447" name="Text Box 56"/>
          <p:cNvSpPr txBox="1">
            <a:spLocks noChangeArrowheads="1"/>
          </p:cNvSpPr>
          <p:nvPr/>
        </p:nvSpPr>
        <p:spPr bwMode="auto">
          <a:xfrm>
            <a:off x="1784350" y="1392238"/>
            <a:ext cx="1162050" cy="696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MARKET</a:t>
            </a:r>
          </a:p>
        </p:txBody>
      </p:sp>
      <p:sp>
        <p:nvSpPr>
          <p:cNvPr id="60448" name="Text Box 57"/>
          <p:cNvSpPr txBox="1">
            <a:spLocks noChangeArrowheads="1"/>
          </p:cNvSpPr>
          <p:nvPr/>
        </p:nvSpPr>
        <p:spPr bwMode="auto">
          <a:xfrm>
            <a:off x="7581900" y="1392238"/>
            <a:ext cx="1162050" cy="696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CORN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MARKET</a:t>
            </a:r>
          </a:p>
        </p:txBody>
      </p:sp>
      <p:sp>
        <p:nvSpPr>
          <p:cNvPr id="45114" name="AutoShape 58"/>
          <p:cNvSpPr>
            <a:spLocks/>
          </p:cNvSpPr>
          <p:nvPr/>
        </p:nvSpPr>
        <p:spPr bwMode="auto">
          <a:xfrm rot="5400000" flipV="1">
            <a:off x="4973638" y="3816350"/>
            <a:ext cx="354012" cy="1525588"/>
          </a:xfrm>
          <a:prstGeom prst="rightBrace">
            <a:avLst>
              <a:gd name="adj1" fmla="val 3591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5115" name="Text Box 59"/>
          <p:cNvSpPr txBox="1">
            <a:spLocks noChangeArrowheads="1"/>
          </p:cNvSpPr>
          <p:nvPr/>
        </p:nvSpPr>
        <p:spPr bwMode="auto">
          <a:xfrm>
            <a:off x="4221163" y="4549775"/>
            <a:ext cx="188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i="1">
                <a:solidFill>
                  <a:srgbClr val="CC0000"/>
                </a:solidFill>
                <a:latin typeface="Times New Roman" panose="02020603050405020304" pitchFamily="18" charset="0"/>
              </a:rPr>
              <a:t>Shortage</a:t>
            </a:r>
          </a:p>
        </p:txBody>
      </p:sp>
      <p:grpSp>
        <p:nvGrpSpPr>
          <p:cNvPr id="45116" name="Group 60"/>
          <p:cNvGrpSpPr>
            <a:grpSpLocks/>
          </p:cNvGrpSpPr>
          <p:nvPr/>
        </p:nvGrpSpPr>
        <p:grpSpPr bwMode="auto">
          <a:xfrm>
            <a:off x="4303713" y="4170363"/>
            <a:ext cx="1717675" cy="227012"/>
            <a:chOff x="2711" y="2627"/>
            <a:chExt cx="1082" cy="143"/>
          </a:xfrm>
        </p:grpSpPr>
        <p:sp>
          <p:nvSpPr>
            <p:cNvPr id="60465" name="Oval 61"/>
            <p:cNvSpPr>
              <a:spLocks noChangeArrowheads="1"/>
            </p:cNvSpPr>
            <p:nvPr/>
          </p:nvSpPr>
          <p:spPr bwMode="auto">
            <a:xfrm>
              <a:off x="2711" y="2633"/>
              <a:ext cx="105" cy="13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0466" name="Oval 62"/>
            <p:cNvSpPr>
              <a:spLocks noChangeArrowheads="1"/>
            </p:cNvSpPr>
            <p:nvPr/>
          </p:nvSpPr>
          <p:spPr bwMode="auto">
            <a:xfrm>
              <a:off x="3689" y="2627"/>
              <a:ext cx="104" cy="13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60452" name="Rectangle 63"/>
          <p:cNvSpPr>
            <a:spLocks noGrp="1" noChangeArrowheads="1"/>
          </p:cNvSpPr>
          <p:nvPr>
            <p:ph type="title"/>
          </p:nvPr>
        </p:nvSpPr>
        <p:spPr>
          <a:xfrm>
            <a:off x="1447800" y="82550"/>
            <a:ext cx="76962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2400" b="1" smtClean="0"/>
              <a:t>MARKET DEMAND &amp; SUPPLY</a:t>
            </a:r>
            <a:r>
              <a:rPr lang="en-US" altLang="en-US" sz="4300" b="1" smtClean="0"/>
              <a:t> </a:t>
            </a:r>
          </a:p>
        </p:txBody>
      </p:sp>
      <p:sp>
        <p:nvSpPr>
          <p:cNvPr id="45120" name="Text Box 64"/>
          <p:cNvSpPr txBox="1">
            <a:spLocks noChangeArrowheads="1"/>
          </p:cNvSpPr>
          <p:nvPr/>
        </p:nvSpPr>
        <p:spPr bwMode="auto">
          <a:xfrm>
            <a:off x="4092575" y="1533525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i="1">
                <a:solidFill>
                  <a:srgbClr val="CC0000"/>
                </a:solidFill>
                <a:latin typeface="Times New Roman" panose="02020603050405020304" pitchFamily="18" charset="0"/>
              </a:rPr>
              <a:t>Surplus</a:t>
            </a:r>
          </a:p>
        </p:txBody>
      </p:sp>
      <p:sp>
        <p:nvSpPr>
          <p:cNvPr id="45121" name="AutoShape 65"/>
          <p:cNvSpPr>
            <a:spLocks/>
          </p:cNvSpPr>
          <p:nvPr/>
        </p:nvSpPr>
        <p:spPr bwMode="auto">
          <a:xfrm rot="-5400000">
            <a:off x="4845050" y="1595438"/>
            <a:ext cx="341313" cy="1341437"/>
          </a:xfrm>
          <a:prstGeom prst="rightBrace">
            <a:avLst>
              <a:gd name="adj1" fmla="val 3275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45122" name="Group 66"/>
          <p:cNvGrpSpPr>
            <a:grpSpLocks/>
          </p:cNvGrpSpPr>
          <p:nvPr/>
        </p:nvGrpSpPr>
        <p:grpSpPr bwMode="auto">
          <a:xfrm>
            <a:off x="4303713" y="2481263"/>
            <a:ext cx="1412875" cy="227012"/>
            <a:chOff x="2711" y="1563"/>
            <a:chExt cx="890" cy="143"/>
          </a:xfrm>
        </p:grpSpPr>
        <p:sp>
          <p:nvSpPr>
            <p:cNvPr id="60463" name="Oval 67"/>
            <p:cNvSpPr>
              <a:spLocks noChangeArrowheads="1"/>
            </p:cNvSpPr>
            <p:nvPr/>
          </p:nvSpPr>
          <p:spPr bwMode="auto">
            <a:xfrm>
              <a:off x="2711" y="1569"/>
              <a:ext cx="105" cy="13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0464" name="Oval 68"/>
            <p:cNvSpPr>
              <a:spLocks noChangeArrowheads="1"/>
            </p:cNvSpPr>
            <p:nvPr/>
          </p:nvSpPr>
          <p:spPr bwMode="auto">
            <a:xfrm>
              <a:off x="3497" y="1563"/>
              <a:ext cx="104" cy="13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5125" name="Group 69"/>
          <p:cNvGrpSpPr>
            <a:grpSpLocks/>
          </p:cNvGrpSpPr>
          <p:nvPr/>
        </p:nvGrpSpPr>
        <p:grpSpPr bwMode="auto">
          <a:xfrm>
            <a:off x="4729163" y="2643188"/>
            <a:ext cx="614362" cy="601662"/>
            <a:chOff x="2979" y="1665"/>
            <a:chExt cx="387" cy="379"/>
          </a:xfrm>
        </p:grpSpPr>
        <p:sp>
          <p:nvSpPr>
            <p:cNvPr id="60461" name="AutoShape 70"/>
            <p:cNvSpPr>
              <a:spLocks noChangeArrowheads="1"/>
            </p:cNvSpPr>
            <p:nvPr/>
          </p:nvSpPr>
          <p:spPr bwMode="auto">
            <a:xfrm rot="3012323">
              <a:off x="2852" y="1803"/>
              <a:ext cx="368" cy="113"/>
            </a:xfrm>
            <a:prstGeom prst="rightArrow">
              <a:avLst>
                <a:gd name="adj1" fmla="val 50000"/>
                <a:gd name="adj2" fmla="val 81416"/>
              </a:avLst>
            </a:prstGeom>
            <a:gradFill rotWithShape="1">
              <a:gsLst>
                <a:gs pos="0">
                  <a:schemeClr val="tx1"/>
                </a:gs>
                <a:gs pos="100000">
                  <a:srgbClr val="CC0000"/>
                </a:gs>
              </a:gsLst>
              <a:lin ang="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0462" name="AutoShape 71"/>
            <p:cNvSpPr>
              <a:spLocks noChangeArrowheads="1"/>
            </p:cNvSpPr>
            <p:nvPr/>
          </p:nvSpPr>
          <p:spPr bwMode="auto">
            <a:xfrm rot="7542095">
              <a:off x="3126" y="1792"/>
              <a:ext cx="368" cy="113"/>
            </a:xfrm>
            <a:prstGeom prst="rightArrow">
              <a:avLst>
                <a:gd name="adj1" fmla="val 50000"/>
                <a:gd name="adj2" fmla="val 81416"/>
              </a:avLst>
            </a:prstGeom>
            <a:gradFill rotWithShape="1">
              <a:gsLst>
                <a:gs pos="0">
                  <a:schemeClr val="tx1"/>
                </a:gs>
                <a:gs pos="100000">
                  <a:srgbClr val="CC0000"/>
                </a:gs>
              </a:gsLst>
              <a:lin ang="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5128" name="Group 72"/>
          <p:cNvGrpSpPr>
            <a:grpSpLocks/>
          </p:cNvGrpSpPr>
          <p:nvPr/>
        </p:nvGrpSpPr>
        <p:grpSpPr bwMode="auto">
          <a:xfrm>
            <a:off x="4752975" y="3659188"/>
            <a:ext cx="887413" cy="584200"/>
            <a:chOff x="2994" y="2305"/>
            <a:chExt cx="559" cy="368"/>
          </a:xfrm>
        </p:grpSpPr>
        <p:sp>
          <p:nvSpPr>
            <p:cNvPr id="60459" name="AutoShape 73"/>
            <p:cNvSpPr>
              <a:spLocks noChangeArrowheads="1"/>
            </p:cNvSpPr>
            <p:nvPr/>
          </p:nvSpPr>
          <p:spPr bwMode="auto">
            <a:xfrm rot="-3181554">
              <a:off x="2867" y="2432"/>
              <a:ext cx="368" cy="113"/>
            </a:xfrm>
            <a:prstGeom prst="rightArrow">
              <a:avLst>
                <a:gd name="adj1" fmla="val 50000"/>
                <a:gd name="adj2" fmla="val 81416"/>
              </a:avLst>
            </a:prstGeom>
            <a:gradFill rotWithShape="1">
              <a:gsLst>
                <a:gs pos="0">
                  <a:schemeClr val="tx1"/>
                </a:gs>
                <a:gs pos="100000">
                  <a:srgbClr val="CC0000"/>
                </a:gs>
              </a:gsLst>
              <a:lin ang="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0460" name="AutoShape 74"/>
            <p:cNvSpPr>
              <a:spLocks noChangeArrowheads="1"/>
            </p:cNvSpPr>
            <p:nvPr/>
          </p:nvSpPr>
          <p:spPr bwMode="auto">
            <a:xfrm rot="-8155813">
              <a:off x="3185" y="2419"/>
              <a:ext cx="368" cy="113"/>
            </a:xfrm>
            <a:prstGeom prst="rightArrow">
              <a:avLst>
                <a:gd name="adj1" fmla="val 50000"/>
                <a:gd name="adj2" fmla="val 81416"/>
              </a:avLst>
            </a:prstGeom>
            <a:gradFill rotWithShape="1">
              <a:gsLst>
                <a:gs pos="0">
                  <a:schemeClr val="tx1"/>
                </a:gs>
                <a:gs pos="100000">
                  <a:srgbClr val="CC0000"/>
                </a:gs>
              </a:gsLst>
              <a:lin ang="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60458" name="Rectangle 1"/>
          <p:cNvSpPr>
            <a:spLocks noChangeArrowheads="1"/>
          </p:cNvSpPr>
          <p:nvPr/>
        </p:nvSpPr>
        <p:spPr bwMode="auto">
          <a:xfrm>
            <a:off x="8337550" y="2025650"/>
            <a:ext cx="288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aseline="-25000">
                <a:solidFill>
                  <a:srgbClr val="204162"/>
                </a:solidFill>
                <a:latin typeface="Haettenschweiler" panose="020B0706040902060204" pitchFamily="34" charset="0"/>
              </a:rPr>
              <a:t>S</a:t>
            </a:r>
            <a:endParaRPr lang="en-US" altLang="en-US" sz="3200">
              <a:solidFill>
                <a:srgbClr val="204162"/>
              </a:solidFill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14" grpId="0" animBg="1"/>
      <p:bldP spid="45115" grpId="0"/>
      <p:bldP spid="45120" grpId="0"/>
      <p:bldP spid="451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0" y="206375"/>
            <a:ext cx="7461250" cy="966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300" b="1" smtClean="0"/>
              <a:t>MARKET EQUILIBRIUM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8475" y="1331913"/>
            <a:ext cx="7299325" cy="52784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chemeClr val="accent6"/>
              </a:buClr>
            </a:pPr>
            <a:r>
              <a:rPr lang="en-US" altLang="en-US" sz="3600" b="1" dirty="0" smtClean="0"/>
              <a:t>Equilibrium Price &amp; Quantity</a:t>
            </a:r>
          </a:p>
          <a:p>
            <a:pPr eaLnBrk="1" hangingPunct="1">
              <a:buClr>
                <a:schemeClr val="accent6"/>
              </a:buClr>
            </a:pPr>
            <a:r>
              <a:rPr lang="en-US" altLang="en-US" sz="3600" b="1" dirty="0" smtClean="0"/>
              <a:t>Rationing Function of Prices</a:t>
            </a:r>
          </a:p>
          <a:p>
            <a:pPr eaLnBrk="1" hangingPunct="1">
              <a:buClr>
                <a:schemeClr val="accent6"/>
              </a:buClr>
            </a:pPr>
            <a:r>
              <a:rPr lang="en-US" altLang="en-US" sz="3600" b="1" dirty="0" smtClean="0"/>
              <a:t>Changes in Demand</a:t>
            </a:r>
          </a:p>
          <a:p>
            <a:pPr eaLnBrk="1" hangingPunct="1">
              <a:buClr>
                <a:schemeClr val="accent6"/>
              </a:buClr>
            </a:pPr>
            <a:r>
              <a:rPr lang="en-US" altLang="en-US" sz="3600" b="1" dirty="0" smtClean="0"/>
              <a:t>Changes in </a:t>
            </a:r>
            <a:r>
              <a:rPr lang="en-US" altLang="en-US" sz="3600" b="1" i="1" u="sng" dirty="0" smtClean="0">
                <a:solidFill>
                  <a:srgbClr val="000099"/>
                </a:solidFill>
              </a:rPr>
              <a:t>Quantity</a:t>
            </a:r>
            <a:r>
              <a:rPr lang="en-US" altLang="en-US" sz="3600" b="1" dirty="0" smtClean="0"/>
              <a:t> Demanded</a:t>
            </a:r>
          </a:p>
          <a:p>
            <a:pPr eaLnBrk="1" hangingPunct="1">
              <a:buClr>
                <a:schemeClr val="accent6"/>
              </a:buClr>
            </a:pPr>
            <a:r>
              <a:rPr lang="en-US" altLang="en-US" sz="3600" b="1" dirty="0" smtClean="0"/>
              <a:t>Changes in Supply</a:t>
            </a:r>
          </a:p>
          <a:p>
            <a:pPr eaLnBrk="1" hangingPunct="1">
              <a:buClr>
                <a:schemeClr val="accent6"/>
              </a:buClr>
            </a:pPr>
            <a:r>
              <a:rPr lang="en-US" altLang="en-US" sz="3600" b="1" dirty="0" smtClean="0"/>
              <a:t>Changes in </a:t>
            </a:r>
            <a:r>
              <a:rPr lang="en-US" altLang="en-US" sz="3600" b="1" i="1" u="sng" dirty="0" smtClean="0">
                <a:solidFill>
                  <a:srgbClr val="000099"/>
                </a:solidFill>
              </a:rPr>
              <a:t>Quantity</a:t>
            </a:r>
            <a:r>
              <a:rPr lang="en-US" altLang="en-US" sz="3600" b="1" dirty="0" smtClean="0"/>
              <a:t> Supplied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138" y="100013"/>
            <a:ext cx="7535862" cy="10525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altLang="en-US" sz="5400" b="1" smtClean="0"/>
              <a:t>Complex Cases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00175"/>
            <a:ext cx="7010400" cy="50577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4000" b="1" dirty="0" smtClean="0"/>
              <a:t>Supply Increases;  Demand Decreases</a:t>
            </a:r>
          </a:p>
          <a:p>
            <a:pPr lvl="1"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3800" b="1" dirty="0" smtClean="0"/>
              <a:t>Prices Decrease</a:t>
            </a:r>
          </a:p>
          <a:p>
            <a:pPr lvl="1"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3800" b="1" dirty="0" smtClean="0"/>
              <a:t>Quantity Indeterminate</a:t>
            </a:r>
          </a:p>
          <a:p>
            <a:pPr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4000" b="1" dirty="0" smtClean="0"/>
              <a:t>Supply Decreases;  Demand Increases</a:t>
            </a:r>
          </a:p>
          <a:p>
            <a:pPr lvl="1"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3800" b="1" dirty="0" smtClean="0"/>
              <a:t>Price Increases</a:t>
            </a:r>
          </a:p>
          <a:p>
            <a:pPr lvl="1"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3800" b="1" dirty="0" smtClean="0"/>
              <a:t>Quantity Indeterminate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746250" y="803275"/>
            <a:ext cx="39687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CC0000"/>
                </a:solidFill>
                <a:latin typeface="Brush Script MT" panose="03060802040406070304" pitchFamily="66" charset="0"/>
              </a:rPr>
              <a:t>Multiple Shifts…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  <p:bldP spid="4710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43075" y="1527175"/>
            <a:ext cx="7400925" cy="8524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chemeClr val="accent6"/>
              </a:buClr>
            </a:pPr>
            <a:r>
              <a:rPr lang="en-US" altLang="en-US" sz="3800" b="1" dirty="0" smtClean="0">
                <a:solidFill>
                  <a:schemeClr val="tx1"/>
                </a:solidFill>
              </a:rPr>
              <a:t> Diminishing Marginal Utility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779588" y="454025"/>
            <a:ext cx="6735762" cy="1295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800" b="1" smtClean="0"/>
              <a:t>LAW OF DEMAND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743075" y="2314575"/>
            <a:ext cx="7400925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en-US" altLang="en-US" sz="4200" b="1">
                <a:solidFill>
                  <a:srgbClr val="CC0000"/>
                </a:solidFill>
                <a:latin typeface="Times New Roman" panose="02020603050405020304" pitchFamily="18" charset="0"/>
              </a:rPr>
              <a:t> Income Effect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138" y="100013"/>
            <a:ext cx="7535862" cy="10525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altLang="en-US" sz="5400" b="1" smtClean="0"/>
              <a:t>Complex Cases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00175"/>
            <a:ext cx="7010400" cy="50577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4000" b="1" dirty="0" smtClean="0"/>
              <a:t>Supply Increases;  Demand Increases</a:t>
            </a:r>
          </a:p>
          <a:p>
            <a:pPr lvl="1"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3800" b="1" dirty="0" smtClean="0"/>
              <a:t>Prices Indeterminate</a:t>
            </a:r>
          </a:p>
          <a:p>
            <a:pPr lvl="1"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3800" b="1" dirty="0" smtClean="0"/>
              <a:t>Quantity Increases</a:t>
            </a:r>
          </a:p>
          <a:p>
            <a:pPr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4000" b="1" dirty="0" smtClean="0"/>
              <a:t>Supply Decreases;  Demand Decreases</a:t>
            </a:r>
          </a:p>
          <a:p>
            <a:pPr lvl="1"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3800" b="1" dirty="0" smtClean="0"/>
              <a:t>Price Indeterminate</a:t>
            </a:r>
          </a:p>
          <a:p>
            <a:pPr lvl="1"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3800" b="1" dirty="0" smtClean="0"/>
              <a:t>Quantity Decreases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746250" y="803275"/>
            <a:ext cx="39687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CC0000"/>
                </a:solidFill>
                <a:latin typeface="Brush Script MT" panose="03060802040406070304" pitchFamily="66" charset="0"/>
              </a:rPr>
              <a:t>Multiple Shifts…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Know This Chart!</a:t>
            </a:r>
          </a:p>
        </p:txBody>
      </p:sp>
      <p:pic>
        <p:nvPicPr>
          <p:cNvPr id="64515" name="Picture 4" descr="mcc19359_tb0309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1"/>
          <a:stretch>
            <a:fillRect/>
          </a:stretch>
        </p:blipFill>
        <p:spPr>
          <a:xfrm>
            <a:off x="381000" y="1905000"/>
            <a:ext cx="8305800" cy="406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5539" name="Picture 4" descr="mcc19359_030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406400"/>
            <a:ext cx="7696200" cy="637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138" y="57150"/>
            <a:ext cx="7535862" cy="10525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altLang="en-US" sz="4900" b="1" smtClean="0"/>
              <a:t>Government Set Prices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81075"/>
            <a:ext cx="7010400" cy="5476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4800" b="1" dirty="0" smtClean="0"/>
              <a:t>Price Ceilings</a:t>
            </a:r>
          </a:p>
          <a:p>
            <a:pPr lvl="1"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4600" b="1" dirty="0" smtClean="0"/>
              <a:t>Shortages</a:t>
            </a:r>
          </a:p>
          <a:p>
            <a:pPr lvl="1"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4600" b="1" dirty="0" smtClean="0"/>
              <a:t>Rationing Problem</a:t>
            </a:r>
          </a:p>
          <a:p>
            <a:pPr lvl="1"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4600" b="1" dirty="0" smtClean="0"/>
              <a:t>Black Markets</a:t>
            </a:r>
          </a:p>
          <a:p>
            <a:pPr lvl="1"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4600" b="1" dirty="0" smtClean="0"/>
              <a:t>Rent Controls</a:t>
            </a:r>
          </a:p>
          <a:p>
            <a:pPr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4800" b="1" dirty="0" smtClean="0"/>
              <a:t>Price Floors</a:t>
            </a:r>
          </a:p>
          <a:p>
            <a:pPr lvl="1" eaLnBrk="1" hangingPunct="1">
              <a:spcBef>
                <a:spcPct val="0"/>
              </a:spcBef>
              <a:buClr>
                <a:schemeClr val="accent6"/>
              </a:buClr>
            </a:pPr>
            <a:r>
              <a:rPr lang="en-US" altLang="en-US" sz="4600" b="1" dirty="0" smtClean="0"/>
              <a:t>Surpluses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696200" cy="3352800"/>
          </a:xfrm>
        </p:spPr>
        <p:txBody>
          <a:bodyPr lIns="92075" tIns="46038" rIns="92075" bIns="46038"/>
          <a:lstStyle/>
          <a:p>
            <a:pPr eaLnBrk="1" hangingPunct="1">
              <a:buClr>
                <a:schemeClr val="accent6"/>
              </a:buClr>
              <a:defRPr/>
            </a:pPr>
            <a:r>
              <a:rPr lang="en-US" altLang="en-US" dirty="0" smtClean="0"/>
              <a:t>Price Ceiling</a:t>
            </a:r>
          </a:p>
          <a:p>
            <a:pPr lvl="1" eaLnBrk="1" hangingPunct="1">
              <a:buClr>
                <a:schemeClr val="accent6"/>
              </a:buClr>
              <a:defRPr/>
            </a:pPr>
            <a:r>
              <a:rPr lang="en-US" altLang="en-US" dirty="0" smtClean="0"/>
              <a:t>A maximum price set by government </a:t>
            </a:r>
            <a:r>
              <a:rPr lang="en-US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below the market</a:t>
            </a:r>
            <a:r>
              <a:rPr lang="en-US" altLang="en-US" dirty="0" smtClean="0"/>
              <a:t> generated equilibrium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29713" cy="68437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1981200" y="1524000"/>
            <a:ext cx="4648200" cy="32004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6843713" y="4362450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</a:rPr>
              <a:t>D</a:t>
            </a:r>
            <a:endParaRPr lang="en-US" altLang="en-US" sz="8800">
              <a:latin typeface="Times New Roman" panose="02020603050405020304" pitchFamily="18" charset="0"/>
            </a:endParaRP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1905000" y="1676400"/>
            <a:ext cx="4572000" cy="32004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1524000" y="990600"/>
            <a:ext cx="0" cy="46482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1524000" y="5638800"/>
            <a:ext cx="7239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6553200" y="1219200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</a:rPr>
              <a:t>S</a:t>
            </a:r>
          </a:p>
        </p:txBody>
      </p:sp>
      <p:grpSp>
        <p:nvGrpSpPr>
          <p:cNvPr id="104457" name="Group 9"/>
          <p:cNvGrpSpPr>
            <a:grpSpLocks/>
          </p:cNvGrpSpPr>
          <p:nvPr/>
        </p:nvGrpSpPr>
        <p:grpSpPr bwMode="auto">
          <a:xfrm>
            <a:off x="717550" y="3794125"/>
            <a:ext cx="6267450" cy="762000"/>
            <a:chOff x="433" y="2396"/>
            <a:chExt cx="3899" cy="452"/>
          </a:xfrm>
        </p:grpSpPr>
        <p:sp>
          <p:nvSpPr>
            <p:cNvPr id="68635" name="Rectangle 10"/>
            <p:cNvSpPr>
              <a:spLocks noChangeArrowheads="1"/>
            </p:cNvSpPr>
            <p:nvPr/>
          </p:nvSpPr>
          <p:spPr bwMode="auto">
            <a:xfrm>
              <a:off x="433" y="2396"/>
              <a:ext cx="462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>
                  <a:solidFill>
                    <a:schemeClr val="tx1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altLang="en-US" sz="4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96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36" name="Line 11"/>
            <p:cNvSpPr>
              <a:spLocks noChangeShapeType="1"/>
            </p:cNvSpPr>
            <p:nvPr/>
          </p:nvSpPr>
          <p:spPr bwMode="auto">
            <a:xfrm>
              <a:off x="960" y="2640"/>
              <a:ext cx="33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2514600" y="4038600"/>
            <a:ext cx="365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chemeClr val="accent1"/>
                </a:solidFill>
                <a:latin typeface="Times New Roman" panose="02020603050405020304" pitchFamily="18" charset="0"/>
              </a:rPr>
              <a:t>Shortage</a:t>
            </a:r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1447800" y="0"/>
            <a:ext cx="6553200" cy="8239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Price Ceiling</a:t>
            </a:r>
          </a:p>
        </p:txBody>
      </p:sp>
      <p:grpSp>
        <p:nvGrpSpPr>
          <p:cNvPr id="104463" name="Group 15"/>
          <p:cNvGrpSpPr>
            <a:grpSpLocks/>
          </p:cNvGrpSpPr>
          <p:nvPr/>
        </p:nvGrpSpPr>
        <p:grpSpPr bwMode="auto">
          <a:xfrm>
            <a:off x="5478463" y="4114800"/>
            <a:ext cx="862012" cy="2235200"/>
            <a:chOff x="3451" y="2592"/>
            <a:chExt cx="543" cy="1408"/>
          </a:xfrm>
        </p:grpSpPr>
        <p:sp>
          <p:nvSpPr>
            <p:cNvPr id="68633" name="Line 16"/>
            <p:cNvSpPr>
              <a:spLocks noChangeShapeType="1"/>
            </p:cNvSpPr>
            <p:nvPr/>
          </p:nvSpPr>
          <p:spPr bwMode="auto">
            <a:xfrm>
              <a:off x="3648" y="2592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4" name="Text Box 17"/>
            <p:cNvSpPr txBox="1">
              <a:spLocks noChangeArrowheads="1"/>
            </p:cNvSpPr>
            <p:nvPr/>
          </p:nvSpPr>
          <p:spPr bwMode="auto">
            <a:xfrm>
              <a:off x="3451" y="3635"/>
              <a:ext cx="5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6600"/>
                      </a:gs>
                      <a:gs pos="100000">
                        <a:srgbClr val="0047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32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2717800" y="4191000"/>
            <a:ext cx="660400" cy="2141538"/>
            <a:chOff x="1712" y="2640"/>
            <a:chExt cx="416" cy="1349"/>
          </a:xfrm>
        </p:grpSpPr>
        <p:sp>
          <p:nvSpPr>
            <p:cNvPr id="68631" name="Line 19"/>
            <p:cNvSpPr>
              <a:spLocks noChangeShapeType="1"/>
            </p:cNvSpPr>
            <p:nvPr/>
          </p:nvSpPr>
          <p:spPr bwMode="auto">
            <a:xfrm>
              <a:off x="1818" y="2640"/>
              <a:ext cx="48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2" name="Text Box 20"/>
            <p:cNvSpPr txBox="1">
              <a:spLocks noChangeArrowheads="1"/>
            </p:cNvSpPr>
            <p:nvPr/>
          </p:nvSpPr>
          <p:spPr bwMode="auto">
            <a:xfrm>
              <a:off x="1712" y="3624"/>
              <a:ext cx="4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6600"/>
                      </a:gs>
                      <a:gs pos="100000">
                        <a:srgbClr val="0047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S</a:t>
              </a:r>
              <a:endParaRPr lang="en-US" altLang="en-US" sz="32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8622" name="Group 21"/>
          <p:cNvGrpSpPr>
            <a:grpSpLocks/>
          </p:cNvGrpSpPr>
          <p:nvPr/>
        </p:nvGrpSpPr>
        <p:grpSpPr bwMode="auto">
          <a:xfrm>
            <a:off x="455613" y="2590800"/>
            <a:ext cx="3878262" cy="762000"/>
            <a:chOff x="287" y="1632"/>
            <a:chExt cx="2443" cy="480"/>
          </a:xfrm>
        </p:grpSpPr>
        <p:sp>
          <p:nvSpPr>
            <p:cNvPr id="68629" name="Line 22"/>
            <p:cNvSpPr>
              <a:spLocks noChangeShapeType="1"/>
            </p:cNvSpPr>
            <p:nvPr/>
          </p:nvSpPr>
          <p:spPr bwMode="auto">
            <a:xfrm flipH="1">
              <a:off x="954" y="1997"/>
              <a:ext cx="17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0" name="Rectangle 23"/>
            <p:cNvSpPr>
              <a:spLocks noChangeArrowheads="1"/>
            </p:cNvSpPr>
            <p:nvPr/>
          </p:nvSpPr>
          <p:spPr bwMode="auto">
            <a:xfrm>
              <a:off x="287" y="1632"/>
              <a:ext cx="61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>
                  <a:solidFill>
                    <a:schemeClr val="tx1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altLang="en-US" sz="4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96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8623" name="Group 24"/>
          <p:cNvGrpSpPr>
            <a:grpSpLocks/>
          </p:cNvGrpSpPr>
          <p:nvPr/>
        </p:nvGrpSpPr>
        <p:grpSpPr bwMode="auto">
          <a:xfrm>
            <a:off x="4008438" y="3124200"/>
            <a:ext cx="696912" cy="3205163"/>
            <a:chOff x="2525" y="1968"/>
            <a:chExt cx="439" cy="2019"/>
          </a:xfrm>
        </p:grpSpPr>
        <p:sp>
          <p:nvSpPr>
            <p:cNvPr id="68627" name="Line 25"/>
            <p:cNvSpPr>
              <a:spLocks noChangeShapeType="1"/>
            </p:cNvSpPr>
            <p:nvPr/>
          </p:nvSpPr>
          <p:spPr bwMode="auto">
            <a:xfrm>
              <a:off x="2736" y="1968"/>
              <a:ext cx="0" cy="1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8" name="Text Box 26"/>
            <p:cNvSpPr txBox="1">
              <a:spLocks noChangeArrowheads="1"/>
            </p:cNvSpPr>
            <p:nvPr/>
          </p:nvSpPr>
          <p:spPr bwMode="auto">
            <a:xfrm>
              <a:off x="2525" y="3622"/>
              <a:ext cx="4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6600"/>
                      </a:gs>
                      <a:gs pos="100000">
                        <a:srgbClr val="0047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e</a:t>
              </a:r>
              <a:endParaRPr lang="en-US" altLang="en-US" sz="32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4475" name="Line 27"/>
          <p:cNvSpPr>
            <a:spLocks noChangeShapeType="1"/>
          </p:cNvSpPr>
          <p:nvPr/>
        </p:nvSpPr>
        <p:spPr bwMode="auto">
          <a:xfrm flipV="1">
            <a:off x="2109788" y="3200400"/>
            <a:ext cx="0" cy="869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Text Box 28"/>
          <p:cNvSpPr txBox="1">
            <a:spLocks noChangeArrowheads="1"/>
          </p:cNvSpPr>
          <p:nvPr/>
        </p:nvSpPr>
        <p:spPr bwMode="auto">
          <a:xfrm>
            <a:off x="989013" y="717550"/>
            <a:ext cx="35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00"/>
                    </a:gs>
                    <a:gs pos="100000">
                      <a:srgbClr val="0047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68626" name="Text Box 29"/>
          <p:cNvSpPr txBox="1">
            <a:spLocks noChangeArrowheads="1"/>
          </p:cNvSpPr>
          <p:nvPr/>
        </p:nvSpPr>
        <p:spPr bwMode="auto">
          <a:xfrm>
            <a:off x="8531225" y="5729288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00"/>
                    </a:gs>
                    <a:gs pos="100000">
                      <a:srgbClr val="0047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Q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99760" presetClass="entr" presetSubtype="236738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2351425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23672925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2367240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0" grpId="0" build="p" autoUpdateAnimBg="0" advAuto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066800"/>
            <a:ext cx="8001000" cy="20574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What are the economic affects of a price ceiling?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6513513" cy="1735138"/>
          </a:xfrm>
        </p:spPr>
        <p:txBody>
          <a:bodyPr/>
          <a:lstStyle/>
          <a:p>
            <a:pPr lvl="1" eaLnBrk="1" hangingPunct="1">
              <a:buClr>
                <a:schemeClr val="accent6"/>
              </a:buClr>
            </a:pPr>
            <a:r>
              <a:rPr lang="en-US" altLang="en-US" dirty="0" smtClean="0"/>
              <a:t>Lowers price, lowers quantity supplied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939800" y="5467350"/>
            <a:ext cx="2389188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00"/>
                    </a:gs>
                    <a:gs pos="100000">
                      <a:srgbClr val="0047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Char char="•"/>
            </a:pPr>
            <a:r>
              <a:rPr lang="en-US" altLang="en-US" sz="4800">
                <a:solidFill>
                  <a:schemeClr val="tx1"/>
                </a:solidFill>
                <a:latin typeface="Times New Roman" panose="02020603050405020304" pitchFamily="18" charset="0"/>
              </a:rPr>
              <a:t> Q</a:t>
            </a:r>
            <a:r>
              <a:rPr lang="en-US" altLang="en-US" sz="4800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d </a:t>
            </a:r>
            <a:r>
              <a:rPr lang="en-US" altLang="en-US" sz="4800">
                <a:solidFill>
                  <a:schemeClr val="tx1"/>
                </a:solidFill>
                <a:latin typeface="Times New Roman" panose="02020603050405020304" pitchFamily="18" charset="0"/>
              </a:rPr>
              <a:t>&gt; Q</a:t>
            </a:r>
            <a:r>
              <a:rPr lang="en-US" altLang="en-US" sz="4800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939800" y="3587750"/>
            <a:ext cx="64579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00"/>
                    </a:gs>
                    <a:gs pos="100000">
                      <a:srgbClr val="0047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5400">
                <a:solidFill>
                  <a:schemeClr val="tx1"/>
                </a:solidFill>
                <a:latin typeface="Times New Roman" panose="02020603050405020304" pitchFamily="18" charset="0"/>
              </a:rPr>
              <a:t>The ceiling creates a shortage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3570304" presetClass="entr" presetSubtype="23805842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667916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2368052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  <p:bldP spid="86020" grpId="0" autoUpdateAnimBg="0"/>
      <p:bldP spid="86021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2306638"/>
            <a:ext cx="7620000" cy="928687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Clr>
                <a:schemeClr val="accent6"/>
              </a:buClr>
            </a:pPr>
            <a:r>
              <a:rPr lang="en-US" altLang="en-US" dirty="0" smtClean="0"/>
              <a:t>Who gets the product?</a:t>
            </a:r>
          </a:p>
          <a:p>
            <a:pPr lvl="1" eaLnBrk="1" hangingPunct="1">
              <a:lnSpc>
                <a:spcPct val="90000"/>
              </a:lnSpc>
              <a:buClr>
                <a:schemeClr val="accent6"/>
              </a:buClr>
            </a:pPr>
            <a:r>
              <a:rPr lang="en-US" altLang="en-US" dirty="0" smtClean="0"/>
              <a:t>Queuing and line tickets 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61988" y="5292725"/>
            <a:ext cx="55086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00"/>
                    </a:gs>
                    <a:gs pos="100000">
                      <a:srgbClr val="0047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4800">
                <a:solidFill>
                  <a:schemeClr val="tx1"/>
                </a:solidFill>
                <a:latin typeface="Times New Roman" panose="02020603050405020304" pitchFamily="18" charset="0"/>
              </a:rPr>
              <a:t>Special groupings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661988" y="4275138"/>
            <a:ext cx="389731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00"/>
                    </a:gs>
                    <a:gs pos="100000">
                      <a:srgbClr val="0047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Char char="•"/>
            </a:pPr>
            <a:r>
              <a:rPr lang="en-US" altLang="en-US" sz="5400">
                <a:solidFill>
                  <a:schemeClr val="tx1"/>
                </a:solidFill>
                <a:latin typeface="Times New Roman" panose="02020603050405020304" pitchFamily="18" charset="0"/>
              </a:rPr>
              <a:t>Favoritism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61988" y="3208338"/>
            <a:ext cx="80835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00"/>
                    </a:gs>
                    <a:gs pos="100000">
                      <a:srgbClr val="0047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Char char="•"/>
            </a:pPr>
            <a:r>
              <a:rPr lang="en-US" altLang="en-US" sz="5400">
                <a:solidFill>
                  <a:schemeClr val="tx1"/>
                </a:solidFill>
                <a:latin typeface="Times New Roman" panose="02020603050405020304" pitchFamily="18" charset="0"/>
              </a:rPr>
              <a:t>Rationing, such as coupons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667988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667879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6678696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  <p:bldP spid="87044" grpId="0" autoUpdateAnimBg="0"/>
      <p:bldP spid="87045" grpId="0" autoUpdateAnimBg="0"/>
      <p:bldP spid="87046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1638" y="1981200"/>
            <a:ext cx="7010400" cy="137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  <a:buClr>
                <a:schemeClr val="accent6"/>
              </a:buClr>
            </a:pPr>
            <a:r>
              <a:rPr lang="en-US" altLang="en-US" dirty="0" smtClean="0"/>
              <a:t>Examples of Price Ceilings</a:t>
            </a:r>
          </a:p>
          <a:p>
            <a:pPr lvl="1" eaLnBrk="1" hangingPunct="1">
              <a:lnSpc>
                <a:spcPct val="80000"/>
              </a:lnSpc>
              <a:buClr>
                <a:schemeClr val="accent6"/>
              </a:buClr>
            </a:pPr>
            <a:r>
              <a:rPr lang="en-US" altLang="en-US" dirty="0" smtClean="0"/>
              <a:t>World War II rationing</a:t>
            </a:r>
          </a:p>
          <a:p>
            <a:pPr lvl="1" eaLnBrk="1" hangingPunct="1">
              <a:lnSpc>
                <a:spcPct val="80000"/>
              </a:lnSpc>
              <a:buClr>
                <a:schemeClr val="accent6"/>
              </a:buClr>
            </a:pPr>
            <a:r>
              <a:rPr lang="en-US" altLang="en-US" dirty="0" smtClean="0"/>
              <a:t>Rent Controls</a:t>
            </a:r>
          </a:p>
          <a:p>
            <a:pPr lvl="1" eaLnBrk="1" hangingPunct="1">
              <a:lnSpc>
                <a:spcPct val="80000"/>
              </a:lnSpc>
              <a:buClr>
                <a:schemeClr val="accent6"/>
              </a:buClr>
            </a:pPr>
            <a:r>
              <a:rPr lang="en-US" altLang="en-US" dirty="0" smtClean="0"/>
              <a:t>Gas in the 1970’s</a:t>
            </a:r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620000" cy="2514600"/>
          </a:xfrm>
        </p:spPr>
        <p:txBody>
          <a:bodyPr lIns="92075" tIns="46038" rIns="92075" bIns="46038"/>
          <a:lstStyle/>
          <a:p>
            <a:pPr eaLnBrk="1" hangingPunct="1">
              <a:buClr>
                <a:schemeClr val="accent6"/>
              </a:buClr>
              <a:defRPr/>
            </a:pPr>
            <a:r>
              <a:rPr lang="en-US" altLang="en-US" dirty="0" smtClean="0">
                <a:solidFill>
                  <a:schemeClr val="hlink"/>
                </a:solidFill>
              </a:rPr>
              <a:t>Price Floor</a:t>
            </a:r>
          </a:p>
          <a:p>
            <a:pPr lvl="1" eaLnBrk="1" hangingPunct="1">
              <a:buClr>
                <a:schemeClr val="accent6"/>
              </a:buClr>
              <a:defRPr/>
            </a:pPr>
            <a:r>
              <a:rPr lang="en-US" altLang="en-US" dirty="0" smtClean="0">
                <a:solidFill>
                  <a:schemeClr val="hlink"/>
                </a:solidFill>
              </a:rPr>
              <a:t>A minimum price set by government </a:t>
            </a:r>
            <a:r>
              <a:rPr lang="en-US" alt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above the market</a:t>
            </a:r>
            <a:r>
              <a:rPr lang="en-US" altLang="en-US" dirty="0" smtClean="0"/>
              <a:t> equilibrium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43075" y="1527175"/>
            <a:ext cx="7400925" cy="8524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chemeClr val="accent6"/>
              </a:buClr>
            </a:pPr>
            <a:r>
              <a:rPr lang="en-US" altLang="en-US" sz="3800" b="1" dirty="0" smtClean="0">
                <a:solidFill>
                  <a:schemeClr val="tx1"/>
                </a:solidFill>
              </a:rPr>
              <a:t> Diminishing Marginal Utility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779588" y="454025"/>
            <a:ext cx="6735762" cy="1295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800" b="1" smtClean="0"/>
              <a:t>LAW OF DEMAND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43075" y="2314575"/>
            <a:ext cx="7400925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en-US" altLang="en-US" sz="4200" b="1">
                <a:solidFill>
                  <a:schemeClr val="tx1"/>
                </a:solidFill>
                <a:latin typeface="Times New Roman" panose="02020603050405020304" pitchFamily="18" charset="0"/>
              </a:rPr>
              <a:t> Income Effect </a:t>
            </a:r>
            <a:endParaRPr lang="en-US" altLang="en-US" sz="42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Char char="•"/>
            </a:pPr>
            <a:r>
              <a:rPr lang="en-US" altLang="en-US" sz="4200" b="1">
                <a:solidFill>
                  <a:srgbClr val="CC0000"/>
                </a:solidFill>
                <a:latin typeface="Times New Roman" panose="02020603050405020304" pitchFamily="18" charset="0"/>
              </a:rPr>
              <a:t> Substitution Effect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/>
          <p:cNvSpPr>
            <a:spLocks noChangeShapeType="1"/>
          </p:cNvSpPr>
          <p:nvPr/>
        </p:nvSpPr>
        <p:spPr bwMode="auto">
          <a:xfrm>
            <a:off x="2133600" y="1676400"/>
            <a:ext cx="4419600" cy="3048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6629400" y="3962400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</a:rPr>
              <a:t>D</a:t>
            </a:r>
            <a:endParaRPr lang="en-US" altLang="en-US" sz="8800">
              <a:latin typeface="Times New Roman" panose="02020603050405020304" pitchFamily="18" charset="0"/>
            </a:endParaRP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 flipH="1">
            <a:off x="2209800" y="1600200"/>
            <a:ext cx="4343400" cy="32004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1447800" y="990600"/>
            <a:ext cx="0" cy="44196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6629400" y="1066800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</a:rPr>
              <a:t>S</a:t>
            </a:r>
          </a:p>
        </p:txBody>
      </p:sp>
      <p:grpSp>
        <p:nvGrpSpPr>
          <p:cNvPr id="93191" name="Group 7"/>
          <p:cNvGrpSpPr>
            <a:grpSpLocks/>
          </p:cNvGrpSpPr>
          <p:nvPr/>
        </p:nvGrpSpPr>
        <p:grpSpPr bwMode="auto">
          <a:xfrm>
            <a:off x="463550" y="1787525"/>
            <a:ext cx="6205538" cy="762000"/>
            <a:chOff x="292" y="1126"/>
            <a:chExt cx="3909" cy="480"/>
          </a:xfrm>
        </p:grpSpPr>
        <p:sp>
          <p:nvSpPr>
            <p:cNvPr id="73752" name="Rectangle 8"/>
            <p:cNvSpPr>
              <a:spLocks noChangeArrowheads="1"/>
            </p:cNvSpPr>
            <p:nvPr/>
          </p:nvSpPr>
          <p:spPr bwMode="auto">
            <a:xfrm>
              <a:off x="292" y="1126"/>
              <a:ext cx="57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>
                  <a:solidFill>
                    <a:schemeClr val="tx1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altLang="en-US" sz="4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 sz="4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3753" name="Line 9"/>
            <p:cNvSpPr>
              <a:spLocks noChangeShapeType="1"/>
            </p:cNvSpPr>
            <p:nvPr/>
          </p:nvSpPr>
          <p:spPr bwMode="auto">
            <a:xfrm>
              <a:off x="912" y="1488"/>
              <a:ext cx="32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2895600" y="1371600"/>
            <a:ext cx="274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chemeClr val="accent1"/>
                </a:solidFill>
                <a:latin typeface="Times New Roman" panose="02020603050405020304" pitchFamily="18" charset="0"/>
              </a:rPr>
              <a:t>Surplus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1371600" y="457200"/>
            <a:ext cx="6019800" cy="8239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Price Floor</a:t>
            </a:r>
          </a:p>
        </p:txBody>
      </p:sp>
      <p:sp>
        <p:nvSpPr>
          <p:cNvPr id="73738" name="Line 12"/>
          <p:cNvSpPr>
            <a:spLocks noChangeShapeType="1"/>
          </p:cNvSpPr>
          <p:nvPr/>
        </p:nvSpPr>
        <p:spPr bwMode="auto">
          <a:xfrm>
            <a:off x="1447800" y="5410200"/>
            <a:ext cx="66294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197" name="Group 13"/>
          <p:cNvGrpSpPr>
            <a:grpSpLocks/>
          </p:cNvGrpSpPr>
          <p:nvPr/>
        </p:nvGrpSpPr>
        <p:grpSpPr bwMode="auto">
          <a:xfrm>
            <a:off x="2771775" y="2362200"/>
            <a:ext cx="730250" cy="3721100"/>
            <a:chOff x="1746" y="1488"/>
            <a:chExt cx="460" cy="2344"/>
          </a:xfrm>
        </p:grpSpPr>
        <p:sp>
          <p:nvSpPr>
            <p:cNvPr id="73750" name="Line 14"/>
            <p:cNvSpPr>
              <a:spLocks noChangeShapeType="1"/>
            </p:cNvSpPr>
            <p:nvPr/>
          </p:nvSpPr>
          <p:spPr bwMode="auto">
            <a:xfrm>
              <a:off x="1968" y="1488"/>
              <a:ext cx="0" cy="19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1" name="Text Box 15"/>
            <p:cNvSpPr txBox="1">
              <a:spLocks noChangeArrowheads="1"/>
            </p:cNvSpPr>
            <p:nvPr/>
          </p:nvSpPr>
          <p:spPr bwMode="auto">
            <a:xfrm>
              <a:off x="1746" y="3467"/>
              <a:ext cx="4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6600"/>
                      </a:gs>
                      <a:gs pos="100000">
                        <a:srgbClr val="0047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32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3200" name="Group 16"/>
          <p:cNvGrpSpPr>
            <a:grpSpLocks/>
          </p:cNvGrpSpPr>
          <p:nvPr/>
        </p:nvGrpSpPr>
        <p:grpSpPr bwMode="auto">
          <a:xfrm>
            <a:off x="5224463" y="2362200"/>
            <a:ext cx="650875" cy="3722688"/>
            <a:chOff x="3291" y="1488"/>
            <a:chExt cx="410" cy="2345"/>
          </a:xfrm>
        </p:grpSpPr>
        <p:sp>
          <p:nvSpPr>
            <p:cNvPr id="73748" name="Line 17"/>
            <p:cNvSpPr>
              <a:spLocks noChangeShapeType="1"/>
            </p:cNvSpPr>
            <p:nvPr/>
          </p:nvSpPr>
          <p:spPr bwMode="auto">
            <a:xfrm>
              <a:off x="3456" y="1488"/>
              <a:ext cx="0" cy="19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9" name="Text Box 18"/>
            <p:cNvSpPr txBox="1">
              <a:spLocks noChangeArrowheads="1"/>
            </p:cNvSpPr>
            <p:nvPr/>
          </p:nvSpPr>
          <p:spPr bwMode="auto">
            <a:xfrm>
              <a:off x="3291" y="3468"/>
              <a:ext cx="4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6600"/>
                      </a:gs>
                      <a:gs pos="100000">
                        <a:srgbClr val="0047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S</a:t>
              </a:r>
              <a:endParaRPr lang="en-US" altLang="en-US" sz="32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3741" name="Line 19"/>
          <p:cNvSpPr>
            <a:spLocks noChangeShapeType="1"/>
          </p:cNvSpPr>
          <p:nvPr/>
        </p:nvSpPr>
        <p:spPr bwMode="auto">
          <a:xfrm flipH="1">
            <a:off x="1563688" y="320040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Line 20"/>
          <p:cNvSpPr>
            <a:spLocks noChangeShapeType="1"/>
          </p:cNvSpPr>
          <p:nvPr/>
        </p:nvSpPr>
        <p:spPr bwMode="auto">
          <a:xfrm>
            <a:off x="4392613" y="3154363"/>
            <a:ext cx="0" cy="22844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Rectangle 21"/>
          <p:cNvSpPr>
            <a:spLocks noChangeArrowheads="1"/>
          </p:cNvSpPr>
          <p:nvPr/>
        </p:nvSpPr>
        <p:spPr bwMode="auto">
          <a:xfrm>
            <a:off x="504825" y="2620963"/>
            <a:ext cx="979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chemeClr val="tx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4400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endParaRPr lang="en-US" altLang="en-US" sz="9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44" name="Text Box 22"/>
          <p:cNvSpPr txBox="1">
            <a:spLocks noChangeArrowheads="1"/>
          </p:cNvSpPr>
          <p:nvPr/>
        </p:nvSpPr>
        <p:spPr bwMode="auto">
          <a:xfrm>
            <a:off x="4048125" y="5549900"/>
            <a:ext cx="696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00"/>
                    </a:gs>
                    <a:gs pos="100000">
                      <a:srgbClr val="0047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sz="3200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e</a:t>
            </a:r>
            <a:endParaRPr lang="en-US" altLang="en-US" sz="3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207" name="Line 23"/>
          <p:cNvSpPr>
            <a:spLocks noChangeShapeType="1"/>
          </p:cNvSpPr>
          <p:nvPr/>
        </p:nvSpPr>
        <p:spPr bwMode="auto">
          <a:xfrm>
            <a:off x="2068513" y="2411413"/>
            <a:ext cx="0" cy="709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Text Box 24"/>
          <p:cNvSpPr txBox="1">
            <a:spLocks noChangeArrowheads="1"/>
          </p:cNvSpPr>
          <p:nvPr/>
        </p:nvSpPr>
        <p:spPr bwMode="auto">
          <a:xfrm>
            <a:off x="911225" y="747713"/>
            <a:ext cx="407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00"/>
                    </a:gs>
                    <a:gs pos="100000">
                      <a:srgbClr val="0047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73747" name="Text Box 25"/>
          <p:cNvSpPr txBox="1">
            <a:spLocks noChangeArrowheads="1"/>
          </p:cNvSpPr>
          <p:nvPr/>
        </p:nvSpPr>
        <p:spPr bwMode="auto">
          <a:xfrm>
            <a:off x="7920038" y="5459413"/>
            <a:ext cx="407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00"/>
                    </a:gs>
                    <a:gs pos="100000">
                      <a:srgbClr val="0047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Q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70564" presetClass="entr" presetSubtype="23679084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2369316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2367856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23678635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4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305800" cy="3810000"/>
          </a:xfrm>
          <a:noFill/>
        </p:spPr>
        <p:txBody>
          <a:bodyPr lIns="92075" tIns="46038" rIns="92075" bIns="46038"/>
          <a:lstStyle/>
          <a:p>
            <a:pPr lvl="1" eaLnBrk="1" hangingPunct="1">
              <a:buClr>
                <a:schemeClr val="accent6"/>
              </a:buClr>
            </a:pPr>
            <a:r>
              <a:rPr lang="en-US" altLang="en-US" dirty="0" smtClean="0"/>
              <a:t>Reasons for a Price Floor</a:t>
            </a:r>
          </a:p>
          <a:p>
            <a:pPr lvl="2" eaLnBrk="1" hangingPunct="1">
              <a:buClr>
                <a:schemeClr val="accent6"/>
              </a:buClr>
            </a:pPr>
            <a:r>
              <a:rPr lang="en-US" altLang="en-US" dirty="0" smtClean="0"/>
              <a:t>To </a:t>
            </a:r>
            <a:r>
              <a:rPr lang="en-US" altLang="en-US" u="sng" dirty="0" smtClean="0"/>
              <a:t>help suppliers</a:t>
            </a:r>
            <a:r>
              <a:rPr lang="en-US" altLang="en-US" dirty="0" smtClean="0"/>
              <a:t> of a specific good to get a higher price than otherwise would be the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2019300"/>
            <a:ext cx="7256462" cy="27813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  <a:buClr>
                <a:schemeClr val="accent6"/>
              </a:buClr>
            </a:pPr>
            <a:r>
              <a:rPr lang="en-US" altLang="en-US" sz="2400" dirty="0" smtClean="0"/>
              <a:t>What could reduce prices thus justifying a price floor?</a:t>
            </a:r>
          </a:p>
          <a:p>
            <a:pPr lvl="1" eaLnBrk="1" hangingPunct="1">
              <a:lnSpc>
                <a:spcPct val="80000"/>
              </a:lnSpc>
              <a:buClr>
                <a:schemeClr val="accent6"/>
              </a:buClr>
            </a:pPr>
            <a:r>
              <a:rPr lang="en-US" altLang="en-US" sz="2100" u="sng" dirty="0" smtClean="0"/>
              <a:t>Supply factors</a:t>
            </a:r>
            <a:r>
              <a:rPr lang="en-US" altLang="en-US" sz="2100" dirty="0" smtClean="0"/>
              <a:t>: push the supply curve rightward, reducing price</a:t>
            </a:r>
          </a:p>
          <a:p>
            <a:pPr lvl="2" eaLnBrk="1" hangingPunct="1">
              <a:lnSpc>
                <a:spcPct val="80000"/>
              </a:lnSpc>
              <a:buClr>
                <a:schemeClr val="accent6"/>
              </a:buClr>
            </a:pPr>
            <a:r>
              <a:rPr lang="en-US" altLang="en-US" sz="2000" dirty="0" smtClean="0"/>
              <a:t>Technology</a:t>
            </a:r>
          </a:p>
          <a:p>
            <a:pPr lvl="2" eaLnBrk="1" hangingPunct="1">
              <a:lnSpc>
                <a:spcPct val="80000"/>
              </a:lnSpc>
              <a:buClr>
                <a:schemeClr val="accent6"/>
              </a:buClr>
            </a:pPr>
            <a:r>
              <a:rPr lang="en-US" altLang="en-US" sz="2000" dirty="0" smtClean="0"/>
              <a:t>Too many sellers</a:t>
            </a:r>
          </a:p>
          <a:p>
            <a:pPr lvl="2" eaLnBrk="1" hangingPunct="1">
              <a:lnSpc>
                <a:spcPct val="80000"/>
              </a:lnSpc>
              <a:buClr>
                <a:schemeClr val="accent6"/>
              </a:buClr>
            </a:pPr>
            <a:r>
              <a:rPr lang="en-US" altLang="en-US" sz="2000" dirty="0" smtClean="0"/>
              <a:t>Increase in inventory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are the economic effects of a price floor?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81200"/>
            <a:ext cx="7010400" cy="1036638"/>
          </a:xfrm>
        </p:spPr>
        <p:txBody>
          <a:bodyPr/>
          <a:lstStyle/>
          <a:p>
            <a:pPr eaLnBrk="1" hangingPunct="1">
              <a:buClr>
                <a:schemeClr val="accent6"/>
              </a:buClr>
            </a:pPr>
            <a:r>
              <a:rPr lang="en-US" altLang="en-US" sz="2400" dirty="0" smtClean="0"/>
              <a:t>Raises price, lowers quantity demanded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895350" y="4702175"/>
            <a:ext cx="60975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00"/>
                    </a:gs>
                    <a:gs pos="100000">
                      <a:srgbClr val="0047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4800">
                <a:solidFill>
                  <a:schemeClr val="tx1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sz="4800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4800">
                <a:solidFill>
                  <a:schemeClr val="tx1"/>
                </a:solidFill>
                <a:latin typeface="Times New Roman" panose="02020603050405020304" pitchFamily="18" charset="0"/>
              </a:rPr>
              <a:t> &gt; Q</a:t>
            </a:r>
            <a:r>
              <a:rPr lang="en-US" altLang="en-US" sz="4800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838200" y="3617913"/>
            <a:ext cx="71755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00"/>
                    </a:gs>
                    <a:gs pos="100000">
                      <a:srgbClr val="0047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4800">
                <a:solidFill>
                  <a:schemeClr val="tx1"/>
                </a:solidFill>
                <a:latin typeface="Times New Roman" panose="02020603050405020304" pitchFamily="18" charset="0"/>
              </a:rPr>
              <a:t>The floor creates a surplus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3897984" presetClass="entr" presetSubtype="668144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668152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6681469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  <p:bldP spid="99332" grpId="0" autoUpdateAnimBg="0"/>
      <p:bldP spid="99333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75" y="2360613"/>
            <a:ext cx="3759200" cy="3678237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chemeClr val="accent6"/>
              </a:buClr>
            </a:pPr>
            <a:r>
              <a:rPr lang="en-US" altLang="en-US" dirty="0" smtClean="0"/>
              <a:t>Problems with price floors:</a:t>
            </a:r>
          </a:p>
          <a:p>
            <a:pPr lvl="1" eaLnBrk="1" hangingPunct="1">
              <a:buClr>
                <a:schemeClr val="accent6"/>
              </a:buClr>
            </a:pPr>
            <a:r>
              <a:rPr lang="en-US" altLang="en-US" dirty="0" smtClean="0"/>
              <a:t>What to do with the surplus?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90800"/>
            <a:ext cx="7010400" cy="1309688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chemeClr val="accent6"/>
              </a:buClr>
            </a:pPr>
            <a:r>
              <a:rPr lang="en-US" altLang="en-US" sz="2400" dirty="0" smtClean="0"/>
              <a:t>Price Floor Examples</a:t>
            </a:r>
          </a:p>
          <a:p>
            <a:pPr lvl="1" eaLnBrk="1" hangingPunct="1">
              <a:buClr>
                <a:schemeClr val="accent6"/>
              </a:buClr>
            </a:pPr>
            <a:r>
              <a:rPr lang="en-US" altLang="en-US" sz="2100" dirty="0" smtClean="0"/>
              <a:t>American agriculture</a:t>
            </a:r>
          </a:p>
          <a:p>
            <a:pPr lvl="1" eaLnBrk="1" hangingPunct="1">
              <a:buClr>
                <a:schemeClr val="accent6"/>
              </a:buClr>
            </a:pPr>
            <a:r>
              <a:rPr lang="en-US" altLang="en-US" sz="2100" dirty="0" smtClean="0"/>
              <a:t>The minimum wage law</a:t>
            </a:r>
          </a:p>
        </p:txBody>
      </p:sp>
      <p:pic>
        <p:nvPicPr>
          <p:cNvPr id="78851" name="Picture 4" descr="image" title="imag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83100"/>
            <a:ext cx="26289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718300" cy="755650"/>
          </a:xfrm>
        </p:spPr>
        <p:txBody>
          <a:bodyPr/>
          <a:lstStyle/>
          <a:p>
            <a:pPr eaLnBrk="1" hangingPunct="1"/>
            <a:r>
              <a:rPr lang="en-US" altLang="en-US" sz="5200" b="1" smtClean="0">
                <a:solidFill>
                  <a:srgbClr val="FFFF66"/>
                </a:solidFill>
              </a:rPr>
              <a:t>Key Terms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447800"/>
            <a:ext cx="4094163" cy="5607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2" action="ppaction://hlinksldjump"/>
              </a:rPr>
              <a:t>market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3" action="ppaction://hlinksldjump"/>
              </a:rPr>
              <a:t>demand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3" action="ppaction://hlinksldjump"/>
              </a:rPr>
              <a:t>demand schedule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4" action="ppaction://hlinksldjump"/>
              </a:rPr>
              <a:t>law of demand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5" action="ppaction://hlinksldjump"/>
              </a:rPr>
              <a:t>diminishing marginal utility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6" action="ppaction://hlinksldjump"/>
              </a:rPr>
              <a:t>income effect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7" action="ppaction://hlinksldjump"/>
              </a:rPr>
              <a:t>substitution effect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3" action="ppaction://hlinksldjump"/>
              </a:rPr>
              <a:t>demand curve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8" action="ppaction://hlinksldjump"/>
              </a:rPr>
              <a:t>determinants of demand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8" action="ppaction://hlinksldjump"/>
              </a:rPr>
              <a:t>normal goods 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8" action="ppaction://hlinksldjump"/>
              </a:rPr>
              <a:t>inferior goods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8" action="ppaction://hlinksldjump"/>
              </a:rPr>
              <a:t>substitute good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8" action="ppaction://hlinksldjump"/>
              </a:rPr>
              <a:t>complementary good 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9" action="ppaction://hlinksldjump"/>
              </a:rPr>
              <a:t>change in demand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93838"/>
            <a:ext cx="4775200" cy="5364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10" action="ppaction://hlinksldjump"/>
              </a:rPr>
              <a:t>change in quantity demanded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11" action="ppaction://hlinksldjump"/>
              </a:rPr>
              <a:t>supply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11" action="ppaction://hlinksldjump"/>
              </a:rPr>
              <a:t>supply schedule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12" action="ppaction://hlinksldjump"/>
              </a:rPr>
              <a:t>law of supply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13" action="ppaction://hlinksldjump"/>
              </a:rPr>
              <a:t>supply curve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14" action="ppaction://hlinksldjump"/>
              </a:rPr>
              <a:t>determinants of supply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15" action="ppaction://hlinksldjump"/>
              </a:rPr>
              <a:t>change in supply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16" action="ppaction://hlinksldjump"/>
              </a:rPr>
              <a:t>change in quantity supplied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17" action="ppaction://hlinksldjump"/>
              </a:rPr>
              <a:t>surplus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18" action="ppaction://hlinksldjump"/>
              </a:rPr>
              <a:t>shortage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19" action="ppaction://hlinksldjump"/>
              </a:rPr>
              <a:t>equilibrium price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19" action="ppaction://hlinksldjump"/>
              </a:rPr>
              <a:t>equilibrium quantity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20" action="ppaction://hlinksldjump"/>
              </a:rPr>
              <a:t>rationing function of prices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 Narrow" panose="020B0606020202030204" pitchFamily="34" charset="0"/>
                <a:hlinkClick r:id="rId21" action="ppaction://hlinksldjump"/>
              </a:rPr>
              <a:t>price ceiling and floor</a:t>
            </a:r>
            <a:endParaRPr lang="en-US" altLang="en-US" sz="2000" b="1" smtClean="0">
              <a:solidFill>
                <a:srgbClr val="FF33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autoUpdateAnimBg="0"/>
      <p:bldP spid="5120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43075" y="1539875"/>
            <a:ext cx="7400925" cy="26177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chemeClr val="accent6"/>
              </a:buClr>
            </a:pPr>
            <a:r>
              <a:rPr lang="en-US" altLang="en-US" sz="3800" b="1" dirty="0" smtClean="0">
                <a:solidFill>
                  <a:schemeClr val="tx1"/>
                </a:solidFill>
              </a:rPr>
              <a:t> Diminishing Marginal Utility</a:t>
            </a:r>
          </a:p>
          <a:p>
            <a:pPr eaLnBrk="1" hangingPunct="1">
              <a:buClr>
                <a:schemeClr val="accent6"/>
              </a:buClr>
            </a:pPr>
            <a:r>
              <a:rPr lang="en-US" altLang="en-US" sz="3800" b="1" dirty="0" smtClean="0">
                <a:solidFill>
                  <a:schemeClr val="tx1"/>
                </a:solidFill>
              </a:rPr>
              <a:t> Income Effect </a:t>
            </a:r>
          </a:p>
          <a:p>
            <a:pPr eaLnBrk="1" hangingPunct="1">
              <a:buClr>
                <a:schemeClr val="accent6"/>
              </a:buClr>
            </a:pPr>
            <a:r>
              <a:rPr lang="en-US" altLang="en-US" sz="3800" b="1" dirty="0" smtClean="0">
                <a:solidFill>
                  <a:schemeClr val="tx1"/>
                </a:solidFill>
              </a:rPr>
              <a:t> Substitution Effect</a:t>
            </a:r>
          </a:p>
          <a:p>
            <a:pPr eaLnBrk="1" hangingPunct="1"/>
            <a:endParaRPr lang="en-US" altLang="en-US" sz="3800" b="1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779588" y="454025"/>
            <a:ext cx="6735762" cy="1295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400" b="1" smtClean="0"/>
              <a:t>LAW OF DEMAND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1743075" y="3711575"/>
            <a:ext cx="7400925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en-US" altLang="en-US" sz="4200" b="1">
                <a:solidFill>
                  <a:srgbClr val="CC0000"/>
                </a:solidFill>
                <a:latin typeface="Times New Roman" panose="02020603050405020304" pitchFamily="18" charset="0"/>
              </a:rPr>
              <a:t> Demand Curve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en-US" altLang="en-US" sz="4200" b="1">
                <a:solidFill>
                  <a:srgbClr val="CC0000"/>
                </a:solidFill>
                <a:latin typeface="Times New Roman" panose="02020603050405020304" pitchFamily="18" charset="0"/>
              </a:rPr>
              <a:t> Individual and Market 			Demand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0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312988" y="2601913"/>
            <a:ext cx="492125" cy="23923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28800" y="2601913"/>
            <a:ext cx="492125" cy="23923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00225" y="2528888"/>
            <a:ext cx="4905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$5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4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1866900" y="120650"/>
            <a:ext cx="7113588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800" b="1" smtClean="0"/>
              <a:t>DEMAND DEFINED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847975" y="1289050"/>
            <a:ext cx="5911850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13">
                <a:solidFill>
                  <a:srgbClr val="DA003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</a:rPr>
              <a:t>DEMAND SCHEDULE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937000" y="2265363"/>
            <a:ext cx="36258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13">
                <a:solidFill>
                  <a:srgbClr val="DA003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Various Amounts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936135" y="3367279"/>
            <a:ext cx="5314468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13">
                <a:solidFill>
                  <a:srgbClr val="DA003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 Series of Possible Prices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895600" y="4495800"/>
            <a:ext cx="59102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13">
                <a:solidFill>
                  <a:srgbClr val="DA003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i="1">
                <a:solidFill>
                  <a:srgbClr val="CC0000"/>
                </a:solidFill>
                <a:latin typeface="Times New Roman" panose="02020603050405020304" pitchFamily="18" charset="0"/>
              </a:rPr>
              <a:t>…a specified time period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514600" y="5257800"/>
            <a:ext cx="635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13">
                <a:solidFill>
                  <a:srgbClr val="DA003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i="1">
                <a:solidFill>
                  <a:srgbClr val="CC0000"/>
                </a:solidFill>
                <a:latin typeface="Times New Roman" panose="02020603050405020304" pitchFamily="18" charset="0"/>
              </a:rPr>
              <a:t>…other things being equal</a:t>
            </a:r>
          </a:p>
        </p:txBody>
      </p: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1924050" y="1965325"/>
            <a:ext cx="873125" cy="2963863"/>
            <a:chOff x="433" y="739"/>
            <a:chExt cx="625" cy="1899"/>
          </a:xfrm>
        </p:grpSpPr>
        <p:sp>
          <p:nvSpPr>
            <p:cNvPr id="11279" name="Line 12"/>
            <p:cNvSpPr>
              <a:spLocks noChangeShapeType="1"/>
            </p:cNvSpPr>
            <p:nvPr/>
          </p:nvSpPr>
          <p:spPr bwMode="auto">
            <a:xfrm>
              <a:off x="711" y="778"/>
              <a:ext cx="0" cy="1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Line 13"/>
            <p:cNvSpPr>
              <a:spLocks noChangeShapeType="1"/>
            </p:cNvSpPr>
            <p:nvPr/>
          </p:nvSpPr>
          <p:spPr bwMode="auto">
            <a:xfrm>
              <a:off x="433" y="1144"/>
              <a:ext cx="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Text Box 14"/>
            <p:cNvSpPr txBox="1">
              <a:spLocks noChangeArrowheads="1"/>
            </p:cNvSpPr>
            <p:nvPr/>
          </p:nvSpPr>
          <p:spPr bwMode="auto">
            <a:xfrm>
              <a:off x="453" y="739"/>
              <a:ext cx="243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P</a:t>
              </a:r>
            </a:p>
          </p:txBody>
        </p:sp>
        <p:sp>
          <p:nvSpPr>
            <p:cNvPr id="11282" name="Text Box 15"/>
            <p:cNvSpPr txBox="1">
              <a:spLocks noChangeArrowheads="1"/>
            </p:cNvSpPr>
            <p:nvPr/>
          </p:nvSpPr>
          <p:spPr bwMode="auto">
            <a:xfrm>
              <a:off x="742" y="739"/>
              <a:ext cx="31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chemeClr val="tx1"/>
                  </a:solidFill>
                  <a:latin typeface="Haettenschweiler" panose="020B0706040902060204" pitchFamily="34" charset="0"/>
                </a:rPr>
                <a:t>Q</a:t>
              </a:r>
              <a:r>
                <a:rPr lang="en-US" altLang="en-US" sz="3200" baseline="-25000">
                  <a:solidFill>
                    <a:schemeClr val="tx1"/>
                  </a:solidFill>
                  <a:latin typeface="Haettenschweiler" panose="020B0706040902060204" pitchFamily="34" charset="0"/>
                </a:rPr>
                <a:t>D</a:t>
              </a:r>
              <a:endPara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endParaRPr>
            </a:p>
          </p:txBody>
        </p:sp>
      </p:grp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371725" y="2546350"/>
            <a:ext cx="4953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35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55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Haettenschweiler" panose="020B0706040902060204" pitchFamily="34" charset="0"/>
              </a:rPr>
              <a:t>80</a:t>
            </a: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2238646" y="3532359"/>
            <a:ext cx="1680891" cy="150182"/>
          </a:xfrm>
          <a:prstGeom prst="leftArrow">
            <a:avLst>
              <a:gd name="adj1" fmla="val 50000"/>
              <a:gd name="adj2" fmla="val 36398"/>
            </a:avLst>
          </a:prstGeom>
          <a:solidFill>
            <a:srgbClr val="CC0000"/>
          </a:solidFill>
          <a:ln w="36576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 rot="-163423">
            <a:off x="2833688" y="2320925"/>
            <a:ext cx="1079500" cy="815975"/>
          </a:xfrm>
          <a:prstGeom prst="leftArrow">
            <a:avLst>
              <a:gd name="adj1" fmla="val 50000"/>
              <a:gd name="adj2" fmla="val 33074"/>
            </a:avLst>
          </a:prstGeom>
          <a:solidFill>
            <a:srgbClr val="CC0000"/>
          </a:solidFill>
          <a:ln w="36576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utoUpdateAnimBg="0"/>
      <p:bldP spid="8197" grpId="0" autoUpdateAnimBg="0"/>
      <p:bldP spid="8198" grpId="0" autoUpdateAnimBg="0"/>
      <p:bldP spid="8199" grpId="0" autoUpdateAnimBg="0"/>
      <p:bldP spid="8200" grpId="0" autoUpdateAnimBg="0"/>
      <p:bldP spid="8201" grpId="0" autoUpdateAnimBg="0"/>
      <p:bldP spid="8202" grpId="0" autoUpdateAnimBg="0"/>
      <p:bldP spid="8208" grpId="0" autoUpdateAnimBg="0"/>
      <p:bldP spid="8209" grpId="0" animBg="1"/>
      <p:bldP spid="8210" grpId="0" animBg="1"/>
    </p:bldLst>
  </p:timing>
</p:sld>
</file>

<file path=ppt/theme/theme1.xml><?xml version="1.0" encoding="utf-8"?>
<a:theme xmlns:a="http://schemas.openxmlformats.org/drawingml/2006/main" name="Cascade">
  <a:themeElements>
    <a:clrScheme name="Cascade 8">
      <a:dk1>
        <a:srgbClr val="204162"/>
      </a:dk1>
      <a:lt1>
        <a:srgbClr val="FFFFFF"/>
      </a:lt1>
      <a:dk2>
        <a:srgbClr val="204162"/>
      </a:dk2>
      <a:lt2>
        <a:srgbClr val="003300"/>
      </a:lt2>
      <a:accent1>
        <a:srgbClr val="99CC00"/>
      </a:accent1>
      <a:accent2>
        <a:srgbClr val="336633"/>
      </a:accent2>
      <a:accent3>
        <a:srgbClr val="FFFFFF"/>
      </a:accent3>
      <a:accent4>
        <a:srgbClr val="1A3653"/>
      </a:accent4>
      <a:accent5>
        <a:srgbClr val="CAE2AA"/>
      </a:accent5>
      <a:accent6>
        <a:srgbClr val="2D5C2D"/>
      </a:accent6>
      <a:hlink>
        <a:srgbClr val="6666FF"/>
      </a:hlink>
      <a:folHlink>
        <a:srgbClr val="C5C248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1073</TotalTime>
  <Words>2323</Words>
  <Application>Microsoft Office PowerPoint</Application>
  <PresentationFormat>On-screen Show (4:3)</PresentationFormat>
  <Paragraphs>1354</Paragraphs>
  <Slides>76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Arial</vt:lpstr>
      <vt:lpstr>Wingdings</vt:lpstr>
      <vt:lpstr>Times New Roman</vt:lpstr>
      <vt:lpstr>Haettenschweiler</vt:lpstr>
      <vt:lpstr>Symbol</vt:lpstr>
      <vt:lpstr>Agency FB</vt:lpstr>
      <vt:lpstr>Brush Script MT</vt:lpstr>
      <vt:lpstr>Arial Narrow</vt:lpstr>
      <vt:lpstr>Cascade</vt:lpstr>
      <vt:lpstr>Individual    Markets: Demand &amp; Supply </vt:lpstr>
      <vt:lpstr>MARKETS DEFINED</vt:lpstr>
      <vt:lpstr>LAW OF SUPPLY</vt:lpstr>
      <vt:lpstr>LAW OF DEMAND</vt:lpstr>
      <vt:lpstr>LAW OF DEMAND </vt:lpstr>
      <vt:lpstr>LAW OF DEMAND</vt:lpstr>
      <vt:lpstr>LAW OF DEMAND</vt:lpstr>
      <vt:lpstr>LAW OF DEMAND</vt:lpstr>
      <vt:lpstr>DEMAND DEFINED</vt:lpstr>
      <vt:lpstr>GRAPHING DEMAND</vt:lpstr>
      <vt:lpstr>GRAPHING DEMAND</vt:lpstr>
      <vt:lpstr>GRAPHING DEMAND</vt:lpstr>
      <vt:lpstr>GRAPHING DEMAND</vt:lpstr>
      <vt:lpstr>GRAPHING DEMAND</vt:lpstr>
      <vt:lpstr>GRAPHING DEMAND</vt:lpstr>
      <vt:lpstr>GRAPHING DEMAND</vt:lpstr>
      <vt:lpstr>GRAPHING DEMAND</vt:lpstr>
      <vt:lpstr>GRAPHING DEMAND</vt:lpstr>
      <vt:lpstr>GRAPHING DEMAND</vt:lpstr>
      <vt:lpstr>Change in Demand</vt:lpstr>
      <vt:lpstr>PowerPoint Presentation</vt:lpstr>
      <vt:lpstr>PowerPoint Presentation</vt:lpstr>
      <vt:lpstr>Change in Quantity Demanded</vt:lpstr>
      <vt:lpstr>PowerPoint Presentation</vt:lpstr>
      <vt:lpstr>PowerPoint Presentation</vt:lpstr>
      <vt:lpstr>DETERMINANTS OF DEMAND</vt:lpstr>
      <vt:lpstr>Exceptions to the  Law of Demand</vt:lpstr>
      <vt:lpstr>PowerPoint Presentation</vt:lpstr>
      <vt:lpstr>DO NOW  w/ whiteboards and a Partner</vt:lpstr>
      <vt:lpstr>SUPPLY DEFINED</vt:lpstr>
      <vt:lpstr>SUPPLY DEFINED</vt:lpstr>
      <vt:lpstr>LAW OF SUPPLY</vt:lpstr>
      <vt:lpstr>GRAPHING SUPPLY</vt:lpstr>
      <vt:lpstr>GRAPHING SUPPLY</vt:lpstr>
      <vt:lpstr>GRAPHING SUPPLY</vt:lpstr>
      <vt:lpstr>GRAPHING SUPPLY</vt:lpstr>
      <vt:lpstr>GRAPHING SUPPLY</vt:lpstr>
      <vt:lpstr>GRAPHING SUPPLY</vt:lpstr>
      <vt:lpstr>GRAPHING SUPPLY</vt:lpstr>
      <vt:lpstr>GRAPHING SUPPLY</vt:lpstr>
      <vt:lpstr>GRAPHING SUPPLY</vt:lpstr>
      <vt:lpstr>GRAPHING SUPPLY</vt:lpstr>
      <vt:lpstr>Change in Supply</vt:lpstr>
      <vt:lpstr>PowerPoint Presentation</vt:lpstr>
      <vt:lpstr>PowerPoint Presentation</vt:lpstr>
      <vt:lpstr>Change in Quantity Supplied</vt:lpstr>
      <vt:lpstr>PowerPoint Presentation</vt:lpstr>
      <vt:lpstr>PowerPoint Presentation</vt:lpstr>
      <vt:lpstr>DETERMINANTS OF SUPPLY</vt:lpstr>
      <vt:lpstr>PowerPoint Presentation</vt:lpstr>
      <vt:lpstr>DO NOW  w/ whiteboards and a Partner</vt:lpstr>
      <vt:lpstr>PowerPoint Presentation</vt:lpstr>
      <vt:lpstr>MARKET DEMAND &amp; SUPPLY </vt:lpstr>
      <vt:lpstr>MARKET DEMAND &amp; SUPPLY </vt:lpstr>
      <vt:lpstr>MARKET DEMAND &amp; SUPPLY </vt:lpstr>
      <vt:lpstr>MARKET DEMAND &amp; SUPPLY </vt:lpstr>
      <vt:lpstr>MARKET DEMAND &amp; SUPPLY </vt:lpstr>
      <vt:lpstr>MARKET EQUILIBRIUM </vt:lpstr>
      <vt:lpstr>Complex Cases</vt:lpstr>
      <vt:lpstr>Complex Cases</vt:lpstr>
      <vt:lpstr>Know This Chart!</vt:lpstr>
      <vt:lpstr>PowerPoint Presentation</vt:lpstr>
      <vt:lpstr>Government Set Prices</vt:lpstr>
      <vt:lpstr>PowerPoint Presentation</vt:lpstr>
      <vt:lpstr>PowerPoint Presentation</vt:lpstr>
      <vt:lpstr>What are the economic affects of a price ceiling?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economic effects of a price floor?</vt:lpstr>
      <vt:lpstr>PowerPoint Presentation</vt:lpstr>
      <vt:lpstr>PowerPoint Presentation</vt:lpstr>
      <vt:lpstr>Key Terms</vt:lpstr>
    </vt:vector>
  </TitlesOfParts>
  <Company>NHVRHSD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    Markets: Demand &amp; Supply</dc:title>
  <dc:creator>NHVRHSD</dc:creator>
  <cp:lastModifiedBy>Swerdlow, Greg</cp:lastModifiedBy>
  <cp:revision>26</cp:revision>
  <dcterms:created xsi:type="dcterms:W3CDTF">2006-09-10T17:06:07Z</dcterms:created>
  <dcterms:modified xsi:type="dcterms:W3CDTF">2023-06-01T15:59:13Z</dcterms:modified>
</cp:coreProperties>
</file>