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05" r:id="rId2"/>
    <p:sldId id="262" r:id="rId3"/>
    <p:sldId id="301" r:id="rId4"/>
    <p:sldId id="302" r:id="rId5"/>
    <p:sldId id="270" r:id="rId6"/>
    <p:sldId id="267" r:id="rId7"/>
    <p:sldId id="271" r:id="rId8"/>
    <p:sldId id="272" r:id="rId9"/>
    <p:sldId id="273" r:id="rId10"/>
    <p:sldId id="306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258" r:id="rId39"/>
    <p:sldId id="259" r:id="rId40"/>
    <p:sldId id="304" r:id="rId41"/>
    <p:sldId id="261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427" autoAdjust="0"/>
  </p:normalViewPr>
  <p:slideViewPr>
    <p:cSldViewPr>
      <p:cViewPr varScale="1">
        <p:scale>
          <a:sx n="96" d="100"/>
          <a:sy n="96" d="100"/>
        </p:scale>
        <p:origin x="3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9539AB-9225-46DA-84BE-F9B510F74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0E3689-4E9A-4E88-B93D-8074D0A65725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7C5DDF-3FAC-4C5E-A41E-51CA2B48B435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5E4643-2F4B-446A-975A-E27E6EF17639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CFA2C-2E79-49C0-86E5-42E9A6EAA3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45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4A0B9-39A4-4BD0-AA9F-E07203D811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30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85057-8D68-414A-9D1B-9F28AE2BF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60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69B81-9F11-48BF-8F8A-0897CFA208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64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4B14C-E205-457F-BB3E-F121F0B210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31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C7EB-40B8-4CD3-81E0-F338B088B9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72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80738-89B0-4244-B857-BDF948E12B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24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F07EB-9542-41A5-A00A-F5FA449C20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5A2AD-F2F6-4121-8B6E-E053D7699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75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530BA-7650-4D4F-A67A-3B7DAE5F75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5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D4C4-6B70-498E-87FB-BF5B8AB003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18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E90FF07-1F27-47C7-BE4B-7B0CC4B51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24/origin_of_the_idea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819359/student_view0/chapter24/origin_of_the_idea.html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chemeClr val="tx2"/>
                </a:solidFill>
              </a:rPr>
              <a:t>Firm Behavior Under Monopoly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AP Econ - Micro II B</a:t>
            </a:r>
          </a:p>
          <a:p>
            <a:pPr eaLnBrk="1" hangingPunct="1"/>
            <a:r>
              <a:rPr lang="en-US" altLang="en-US"/>
              <a:t>Mr. Griffin</a:t>
            </a:r>
          </a:p>
          <a:p>
            <a:pPr eaLnBrk="1" hangingPunct="1"/>
            <a:r>
              <a:rPr lang="en-US" altLang="en-US"/>
              <a:t>MHS</a:t>
            </a:r>
          </a:p>
          <a:p>
            <a:pPr eaLnBrk="1" hangingPunct="1"/>
            <a:endParaRPr lang="en-US" altLang="en-US"/>
          </a:p>
        </p:txBody>
      </p:sp>
      <p:sp>
        <p:nvSpPr>
          <p:cNvPr id="3076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Firm Behavior Under Monopoly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83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295775" y="1444625"/>
            <a:ext cx="9636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743075" y="2128838"/>
            <a:ext cx="727233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868488" y="2257425"/>
            <a:ext cx="481012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671638" y="1169988"/>
            <a:ext cx="99536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Quantity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of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Output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443163" y="1169988"/>
            <a:ext cx="1025525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Price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(Average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Revenue)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335338" y="1444625"/>
            <a:ext cx="9636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7191375" y="1444625"/>
            <a:ext cx="9525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7900988" y="1169988"/>
            <a:ext cx="11414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Profit +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or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loss -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500313" y="2257425"/>
            <a:ext cx="85883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$172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463925" y="2257425"/>
            <a:ext cx="7064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   0</a:t>
            </a:r>
          </a:p>
        </p:txBody>
      </p:sp>
      <p:grpSp>
        <p:nvGrpSpPr>
          <p:cNvPr id="29709" name="Group 13"/>
          <p:cNvGrpSpPr>
            <a:grpSpLocks/>
          </p:cNvGrpSpPr>
          <p:nvPr/>
        </p:nvGrpSpPr>
        <p:grpSpPr bwMode="auto">
          <a:xfrm>
            <a:off x="1827213" y="655638"/>
            <a:ext cx="7089775" cy="6029325"/>
            <a:chOff x="1151" y="413"/>
            <a:chExt cx="4466" cy="3798"/>
          </a:xfrm>
        </p:grpSpPr>
        <p:sp>
          <p:nvSpPr>
            <p:cNvPr id="12312" name="Line 14"/>
            <p:cNvSpPr>
              <a:spLocks noChangeShapeType="1"/>
            </p:cNvSpPr>
            <p:nvPr/>
          </p:nvSpPr>
          <p:spPr bwMode="auto">
            <a:xfrm>
              <a:off x="3297" y="429"/>
              <a:ext cx="0" cy="3782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Line 15"/>
            <p:cNvSpPr>
              <a:spLocks noChangeShapeType="1"/>
            </p:cNvSpPr>
            <p:nvPr/>
          </p:nvSpPr>
          <p:spPr bwMode="auto">
            <a:xfrm>
              <a:off x="1151" y="413"/>
              <a:ext cx="446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7908925" y="2257425"/>
            <a:ext cx="10239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- $100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5330825" y="1169988"/>
            <a:ext cx="922338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6575425" y="1444625"/>
            <a:ext cx="6286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6448425" y="2257425"/>
            <a:ext cx="7842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$100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2176463" y="684213"/>
            <a:ext cx="25447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Revenue Data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189663" y="684213"/>
            <a:ext cx="1844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Cost Data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279650" y="2224088"/>
            <a:ext cx="382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3194050" y="2262188"/>
            <a:ext cx="392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</a:rPr>
              <a:t>=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6267450" y="22113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</a:rPr>
              <a:t>-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7461250" y="2274888"/>
            <a:ext cx="392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</a:rPr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autoUpdateAnimBg="0"/>
      <p:bldP spid="29701" grpId="0" autoUpdateAnimBg="0"/>
      <p:bldP spid="29702" grpId="0" autoUpdateAnimBg="0"/>
      <p:bldP spid="29703" grpId="0" autoUpdateAnimBg="0"/>
      <p:bldP spid="29704" grpId="0" autoUpdateAnimBg="0"/>
      <p:bldP spid="29705" grpId="0" autoUpdateAnimBg="0"/>
      <p:bldP spid="29706" grpId="0" autoUpdateAnimBg="0"/>
      <p:bldP spid="29707" grpId="0" autoUpdateAnimBg="0"/>
      <p:bldP spid="29708" grpId="0" autoUpdateAnimBg="0"/>
      <p:bldP spid="29712" grpId="0" autoUpdateAnimBg="0"/>
      <p:bldP spid="29713" grpId="0" autoUpdateAnimBg="0"/>
      <p:bldP spid="29714" grpId="0" autoUpdateAnimBg="0"/>
      <p:bldP spid="29715" grpId="0" autoUpdateAnimBg="0"/>
      <p:bldP spid="29716" grpId="0" autoUpdateAnimBg="0"/>
      <p:bldP spid="29717" grpId="0" autoUpdateAnimBg="0"/>
      <p:bldP spid="29718" grpId="0" autoUpdateAnimBg="0"/>
      <p:bldP spid="29719" grpId="0" autoUpdateAnimBg="0"/>
      <p:bldP spid="29720" grpId="0" autoUpdateAnimBg="0"/>
      <p:bldP spid="2972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868488" y="2257425"/>
            <a:ext cx="481012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0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500313" y="2257425"/>
            <a:ext cx="85883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$172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463925" y="2257425"/>
            <a:ext cx="7064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   0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908925" y="2257425"/>
            <a:ext cx="102393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- $100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448425" y="2257425"/>
            <a:ext cx="7842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$100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295775" y="1444625"/>
            <a:ext cx="9636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743075" y="2128838"/>
            <a:ext cx="727233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868488" y="2257425"/>
            <a:ext cx="481012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7475538" y="2413000"/>
            <a:ext cx="4826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671638" y="1169988"/>
            <a:ext cx="99536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Quantity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of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Output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443163" y="1169988"/>
            <a:ext cx="1025525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Price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(Average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Revenue)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3335338" y="1444625"/>
            <a:ext cx="9636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191375" y="1444625"/>
            <a:ext cx="9525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7900988" y="1169988"/>
            <a:ext cx="11414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Profit +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or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loss -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00313" y="2257425"/>
            <a:ext cx="85883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$172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162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463925" y="2257425"/>
            <a:ext cx="70643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 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162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4308475" y="2438400"/>
            <a:ext cx="7842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$162</a:t>
            </a:r>
          </a:p>
        </p:txBody>
      </p:sp>
      <p:grpSp>
        <p:nvGrpSpPr>
          <p:cNvPr id="13332" name="Group 20"/>
          <p:cNvGrpSpPr>
            <a:grpSpLocks/>
          </p:cNvGrpSpPr>
          <p:nvPr/>
        </p:nvGrpSpPr>
        <p:grpSpPr bwMode="auto">
          <a:xfrm>
            <a:off x="1827213" y="655638"/>
            <a:ext cx="7089775" cy="6029325"/>
            <a:chOff x="1151" y="413"/>
            <a:chExt cx="4466" cy="3798"/>
          </a:xfrm>
        </p:grpSpPr>
        <p:sp>
          <p:nvSpPr>
            <p:cNvPr id="13353" name="Line 21"/>
            <p:cNvSpPr>
              <a:spLocks noChangeShapeType="1"/>
            </p:cNvSpPr>
            <p:nvPr/>
          </p:nvSpPr>
          <p:spPr bwMode="auto">
            <a:xfrm>
              <a:off x="3297" y="429"/>
              <a:ext cx="0" cy="3782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4" name="Line 22"/>
            <p:cNvSpPr>
              <a:spLocks noChangeShapeType="1"/>
            </p:cNvSpPr>
            <p:nvPr/>
          </p:nvSpPr>
          <p:spPr bwMode="auto">
            <a:xfrm>
              <a:off x="1151" y="413"/>
              <a:ext cx="446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7908925" y="2257425"/>
            <a:ext cx="1023938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- 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- 28</a:t>
            </a:r>
          </a:p>
        </p:txBody>
      </p:sp>
      <p:sp>
        <p:nvSpPr>
          <p:cNvPr id="13334" name="Rectangle 24"/>
          <p:cNvSpPr>
            <a:spLocks noChangeArrowheads="1"/>
          </p:cNvSpPr>
          <p:nvPr/>
        </p:nvSpPr>
        <p:spPr bwMode="auto">
          <a:xfrm>
            <a:off x="5330825" y="1169988"/>
            <a:ext cx="922338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5211763" y="2654300"/>
            <a:ext cx="1160462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$190.00</a:t>
            </a:r>
          </a:p>
        </p:txBody>
      </p:sp>
      <p:sp>
        <p:nvSpPr>
          <p:cNvPr id="13336" name="Rectangle 26"/>
          <p:cNvSpPr>
            <a:spLocks noChangeArrowheads="1"/>
          </p:cNvSpPr>
          <p:nvPr/>
        </p:nvSpPr>
        <p:spPr bwMode="auto">
          <a:xfrm>
            <a:off x="6575425" y="1444625"/>
            <a:ext cx="6286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6448425" y="2257425"/>
            <a:ext cx="78422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190</a:t>
            </a:r>
          </a:p>
        </p:txBody>
      </p: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4049713" y="2417763"/>
            <a:ext cx="307975" cy="515937"/>
            <a:chOff x="2551" y="1523"/>
            <a:chExt cx="194" cy="325"/>
          </a:xfrm>
        </p:grpSpPr>
        <p:sp>
          <p:nvSpPr>
            <p:cNvPr id="13351" name="Rectangle 29"/>
            <p:cNvSpPr>
              <a:spLocks noChangeArrowheads="1"/>
            </p:cNvSpPr>
            <p:nvPr/>
          </p:nvSpPr>
          <p:spPr bwMode="auto">
            <a:xfrm>
              <a:off x="2551" y="1523"/>
              <a:ext cx="17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/>
                <a:t>]</a:t>
              </a:r>
            </a:p>
          </p:txBody>
        </p:sp>
        <p:sp>
          <p:nvSpPr>
            <p:cNvPr id="13352" name="Line 30"/>
            <p:cNvSpPr>
              <a:spLocks noChangeShapeType="1"/>
            </p:cNvSpPr>
            <p:nvPr/>
          </p:nvSpPr>
          <p:spPr bwMode="auto">
            <a:xfrm>
              <a:off x="2632" y="1696"/>
              <a:ext cx="11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51" name="Group 31"/>
          <p:cNvGrpSpPr>
            <a:grpSpLocks/>
          </p:cNvGrpSpPr>
          <p:nvPr/>
        </p:nvGrpSpPr>
        <p:grpSpPr bwMode="auto">
          <a:xfrm>
            <a:off x="7085013" y="2417763"/>
            <a:ext cx="307975" cy="515937"/>
            <a:chOff x="2551" y="1523"/>
            <a:chExt cx="194" cy="325"/>
          </a:xfrm>
        </p:grpSpPr>
        <p:sp>
          <p:nvSpPr>
            <p:cNvPr id="13349" name="Rectangle 32"/>
            <p:cNvSpPr>
              <a:spLocks noChangeArrowheads="1"/>
            </p:cNvSpPr>
            <p:nvPr/>
          </p:nvSpPr>
          <p:spPr bwMode="auto">
            <a:xfrm>
              <a:off x="2551" y="1523"/>
              <a:ext cx="17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/>
                <a:t>]</a:t>
              </a:r>
            </a:p>
          </p:txBody>
        </p:sp>
        <p:sp>
          <p:nvSpPr>
            <p:cNvPr id="13350" name="Line 33"/>
            <p:cNvSpPr>
              <a:spLocks noChangeShapeType="1"/>
            </p:cNvSpPr>
            <p:nvPr/>
          </p:nvSpPr>
          <p:spPr bwMode="auto">
            <a:xfrm>
              <a:off x="2632" y="1696"/>
              <a:ext cx="11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40" name="Text Box 34"/>
          <p:cNvSpPr txBox="1">
            <a:spLocks noChangeArrowheads="1"/>
          </p:cNvSpPr>
          <p:nvPr/>
        </p:nvSpPr>
        <p:spPr bwMode="auto">
          <a:xfrm>
            <a:off x="2176463" y="684213"/>
            <a:ext cx="25447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Revenue Data</a:t>
            </a:r>
          </a:p>
        </p:txBody>
      </p:sp>
      <p:sp>
        <p:nvSpPr>
          <p:cNvPr id="13341" name="Text Box 35"/>
          <p:cNvSpPr txBox="1">
            <a:spLocks noChangeArrowheads="1"/>
          </p:cNvSpPr>
          <p:nvPr/>
        </p:nvSpPr>
        <p:spPr bwMode="auto">
          <a:xfrm>
            <a:off x="6189663" y="684213"/>
            <a:ext cx="1844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Cost Data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2279650" y="2592388"/>
            <a:ext cx="382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3194050" y="2630488"/>
            <a:ext cx="392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</a:rPr>
              <a:t>=</a:t>
            </a: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1914525" y="3719513"/>
            <a:ext cx="30829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C0000"/>
                </a:solidFill>
                <a:latin typeface="Arial Narrow" panose="020B0606020202030204" pitchFamily="34" charset="0"/>
              </a:rPr>
              <a:t>MR = $162 – 0 = $162</a:t>
            </a:r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 flipV="1">
            <a:off x="4664075" y="2873375"/>
            <a:ext cx="0" cy="8493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5407025" y="3706813"/>
            <a:ext cx="3244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99"/>
                </a:solidFill>
                <a:latin typeface="Arial Narrow" panose="020B0606020202030204" pitchFamily="34" charset="0"/>
              </a:rPr>
              <a:t>MC = $190 – 100 = $90</a:t>
            </a: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5435600" y="4140200"/>
            <a:ext cx="3148013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i="1">
                <a:solidFill>
                  <a:srgbClr val="CC0000"/>
                </a:solidFill>
                <a:latin typeface="Arial Narrow" panose="020B0606020202030204" pitchFamily="34" charset="0"/>
              </a:rPr>
              <a:t>MR &gt; MC</a:t>
            </a:r>
          </a:p>
          <a:p>
            <a:pPr algn="ctr" eaLnBrk="1" hangingPunct="1"/>
            <a:r>
              <a:rPr lang="en-US" altLang="en-US" sz="3200" b="1" i="1">
                <a:latin typeface="Arial Narrow" panose="020B0606020202030204" pitchFamily="34" charset="0"/>
              </a:rPr>
              <a:t>Loss Improvement</a:t>
            </a:r>
          </a:p>
          <a:p>
            <a:pPr algn="ctr" eaLnBrk="1" hangingPunct="1"/>
            <a:r>
              <a:rPr lang="en-US" altLang="en-US" sz="3200" b="1" i="1">
                <a:latin typeface="Arial Narrow" panose="020B0606020202030204" pitchFamily="34" charset="0"/>
              </a:rPr>
              <a:t>from -$100 to -$28</a:t>
            </a:r>
          </a:p>
          <a:p>
            <a:pPr algn="ctr" eaLnBrk="1" hangingPunct="1"/>
            <a:r>
              <a:rPr lang="en-US" altLang="en-US" sz="3200" b="1" i="1">
                <a:latin typeface="Arial Narrow" panose="020B0606020202030204" pitchFamily="34" charset="0"/>
              </a:rPr>
              <a:t>Check next unit of</a:t>
            </a:r>
          </a:p>
          <a:p>
            <a:pPr algn="ctr" eaLnBrk="1" hangingPunct="1"/>
            <a:r>
              <a:rPr lang="en-US" altLang="en-US" sz="3200" b="1" i="1">
                <a:latin typeface="Arial Narrow" panose="020B0606020202030204" pitchFamily="34" charset="0"/>
              </a:rPr>
              <a:t>output!</a:t>
            </a:r>
          </a:p>
        </p:txBody>
      </p:sp>
      <p:sp>
        <p:nvSpPr>
          <p:cNvPr id="30764" name="Line 44"/>
          <p:cNvSpPr>
            <a:spLocks noChangeShapeType="1"/>
          </p:cNvSpPr>
          <p:nvPr/>
        </p:nvSpPr>
        <p:spPr bwMode="auto">
          <a:xfrm flipH="1" flipV="1">
            <a:off x="7839075" y="2768600"/>
            <a:ext cx="444500" cy="9540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utoUpdateAnimBg="0"/>
      <p:bldP spid="30731" grpId="0" autoUpdateAnimBg="0"/>
      <p:bldP spid="30737" grpId="0" autoUpdateAnimBg="0"/>
      <p:bldP spid="30738" grpId="0" autoUpdateAnimBg="0"/>
      <p:bldP spid="30739" grpId="0" autoUpdateAnimBg="0"/>
      <p:bldP spid="30743" grpId="0" autoUpdateAnimBg="0"/>
      <p:bldP spid="30745" grpId="0" autoUpdateAnimBg="0"/>
      <p:bldP spid="30747" grpId="0" autoUpdateAnimBg="0"/>
      <p:bldP spid="30756" grpId="0" autoUpdateAnimBg="0"/>
      <p:bldP spid="30757" grpId="0" autoUpdateAnimBg="0"/>
      <p:bldP spid="30760" grpId="0" autoUpdateAnimBg="0"/>
      <p:bldP spid="30762" grpId="0" autoUpdateAnimBg="0"/>
      <p:bldP spid="3076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295775" y="1444625"/>
            <a:ext cx="9636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743075" y="2128838"/>
            <a:ext cx="727233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866900" y="2257425"/>
            <a:ext cx="4826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324725" y="2413000"/>
            <a:ext cx="633413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150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671638" y="1169988"/>
            <a:ext cx="99536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Quantity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of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Output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443163" y="1169988"/>
            <a:ext cx="1025525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Price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(Average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Revenue)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335338" y="1444625"/>
            <a:ext cx="9636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191375" y="1444625"/>
            <a:ext cx="9525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900988" y="1169988"/>
            <a:ext cx="11414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Profit +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or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loss -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2500313" y="2257425"/>
            <a:ext cx="858837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$172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152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72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3463925" y="2257425"/>
            <a:ext cx="70643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 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304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426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610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714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736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738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720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308475" y="2438400"/>
            <a:ext cx="78422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- 18</a:t>
            </a:r>
          </a:p>
        </p:txBody>
      </p:sp>
      <p:grpSp>
        <p:nvGrpSpPr>
          <p:cNvPr id="14351" name="Group 15"/>
          <p:cNvGrpSpPr>
            <a:grpSpLocks/>
          </p:cNvGrpSpPr>
          <p:nvPr/>
        </p:nvGrpSpPr>
        <p:grpSpPr bwMode="auto">
          <a:xfrm>
            <a:off x="1827213" y="655638"/>
            <a:ext cx="7089775" cy="6029325"/>
            <a:chOff x="1151" y="413"/>
            <a:chExt cx="4466" cy="3798"/>
          </a:xfrm>
        </p:grpSpPr>
        <p:sp>
          <p:nvSpPr>
            <p:cNvPr id="14421" name="Line 16"/>
            <p:cNvSpPr>
              <a:spLocks noChangeShapeType="1"/>
            </p:cNvSpPr>
            <p:nvPr/>
          </p:nvSpPr>
          <p:spPr bwMode="auto">
            <a:xfrm>
              <a:off x="3297" y="429"/>
              <a:ext cx="0" cy="3782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2" name="Line 17"/>
            <p:cNvSpPr>
              <a:spLocks noChangeShapeType="1"/>
            </p:cNvSpPr>
            <p:nvPr/>
          </p:nvSpPr>
          <p:spPr bwMode="auto">
            <a:xfrm>
              <a:off x="1151" y="413"/>
              <a:ext cx="446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2" name="Rectangle 18"/>
          <p:cNvSpPr>
            <a:spLocks noChangeArrowheads="1"/>
          </p:cNvSpPr>
          <p:nvPr/>
        </p:nvSpPr>
        <p:spPr bwMode="auto">
          <a:xfrm>
            <a:off x="7908925" y="2257425"/>
            <a:ext cx="102393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- 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+ 34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+ 86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+ 74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- 310</a:t>
            </a:r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5330825" y="1169988"/>
            <a:ext cx="922338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4354" name="Rectangle 20"/>
          <p:cNvSpPr>
            <a:spLocks noChangeArrowheads="1"/>
          </p:cNvSpPr>
          <p:nvPr/>
        </p:nvSpPr>
        <p:spPr bwMode="auto">
          <a:xfrm>
            <a:off x="5211763" y="2654300"/>
            <a:ext cx="1160462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$190.00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135.00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113.33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100.00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94.00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91.67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91.43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93.73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97.78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103.00</a:t>
            </a:r>
          </a:p>
        </p:txBody>
      </p:sp>
      <p:sp>
        <p:nvSpPr>
          <p:cNvPr id="14355" name="Rectangle 21"/>
          <p:cNvSpPr>
            <a:spLocks noChangeArrowheads="1"/>
          </p:cNvSpPr>
          <p:nvPr/>
        </p:nvSpPr>
        <p:spPr bwMode="auto">
          <a:xfrm>
            <a:off x="6575425" y="1444625"/>
            <a:ext cx="6286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4356" name="Rectangle 22"/>
          <p:cNvSpPr>
            <a:spLocks noChangeArrowheads="1"/>
          </p:cNvSpPr>
          <p:nvPr/>
        </p:nvSpPr>
        <p:spPr bwMode="auto">
          <a:xfrm>
            <a:off x="6448425" y="2257425"/>
            <a:ext cx="7842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550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750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1030</a:t>
            </a:r>
          </a:p>
        </p:txBody>
      </p:sp>
      <p:grpSp>
        <p:nvGrpSpPr>
          <p:cNvPr id="14357" name="Group 23"/>
          <p:cNvGrpSpPr>
            <a:grpSpLocks/>
          </p:cNvGrpSpPr>
          <p:nvPr/>
        </p:nvGrpSpPr>
        <p:grpSpPr bwMode="auto">
          <a:xfrm>
            <a:off x="4049713" y="2417763"/>
            <a:ext cx="307975" cy="4059237"/>
            <a:chOff x="2551" y="1523"/>
            <a:chExt cx="194" cy="2557"/>
          </a:xfrm>
        </p:grpSpPr>
        <p:grpSp>
          <p:nvGrpSpPr>
            <p:cNvPr id="14391" name="Group 24"/>
            <p:cNvGrpSpPr>
              <a:grpSpLocks/>
            </p:cNvGrpSpPr>
            <p:nvPr/>
          </p:nvGrpSpPr>
          <p:grpSpPr bwMode="auto">
            <a:xfrm>
              <a:off x="2551" y="1523"/>
              <a:ext cx="194" cy="325"/>
              <a:chOff x="2551" y="1523"/>
              <a:chExt cx="194" cy="325"/>
            </a:xfrm>
          </p:grpSpPr>
          <p:sp>
            <p:nvSpPr>
              <p:cNvPr id="14419" name="Rectangle 25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20" name="Line 26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2" name="Group 27"/>
            <p:cNvGrpSpPr>
              <a:grpSpLocks/>
            </p:cNvGrpSpPr>
            <p:nvPr/>
          </p:nvGrpSpPr>
          <p:grpSpPr bwMode="auto">
            <a:xfrm>
              <a:off x="2551" y="1771"/>
              <a:ext cx="194" cy="325"/>
              <a:chOff x="2551" y="1523"/>
              <a:chExt cx="194" cy="325"/>
            </a:xfrm>
          </p:grpSpPr>
          <p:sp>
            <p:nvSpPr>
              <p:cNvPr id="14417" name="Rectangle 28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18" name="Line 29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3" name="Group 30"/>
            <p:cNvGrpSpPr>
              <a:grpSpLocks/>
            </p:cNvGrpSpPr>
            <p:nvPr/>
          </p:nvGrpSpPr>
          <p:grpSpPr bwMode="auto">
            <a:xfrm>
              <a:off x="2551" y="2019"/>
              <a:ext cx="194" cy="325"/>
              <a:chOff x="2551" y="1523"/>
              <a:chExt cx="194" cy="325"/>
            </a:xfrm>
          </p:grpSpPr>
          <p:sp>
            <p:nvSpPr>
              <p:cNvPr id="14415" name="Rectangle 31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16" name="Line 32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4" name="Group 33"/>
            <p:cNvGrpSpPr>
              <a:grpSpLocks/>
            </p:cNvGrpSpPr>
            <p:nvPr/>
          </p:nvGrpSpPr>
          <p:grpSpPr bwMode="auto">
            <a:xfrm>
              <a:off x="2551" y="2267"/>
              <a:ext cx="194" cy="325"/>
              <a:chOff x="2551" y="1523"/>
              <a:chExt cx="194" cy="325"/>
            </a:xfrm>
          </p:grpSpPr>
          <p:sp>
            <p:nvSpPr>
              <p:cNvPr id="14413" name="Rectangle 34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14" name="Line 35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5" name="Group 36"/>
            <p:cNvGrpSpPr>
              <a:grpSpLocks/>
            </p:cNvGrpSpPr>
            <p:nvPr/>
          </p:nvGrpSpPr>
          <p:grpSpPr bwMode="auto">
            <a:xfrm>
              <a:off x="2551" y="2515"/>
              <a:ext cx="194" cy="325"/>
              <a:chOff x="2551" y="1523"/>
              <a:chExt cx="194" cy="325"/>
            </a:xfrm>
          </p:grpSpPr>
          <p:sp>
            <p:nvSpPr>
              <p:cNvPr id="14411" name="Rectangle 37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12" name="Line 38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6" name="Group 39"/>
            <p:cNvGrpSpPr>
              <a:grpSpLocks/>
            </p:cNvGrpSpPr>
            <p:nvPr/>
          </p:nvGrpSpPr>
          <p:grpSpPr bwMode="auto">
            <a:xfrm>
              <a:off x="2551" y="2763"/>
              <a:ext cx="194" cy="325"/>
              <a:chOff x="2551" y="1523"/>
              <a:chExt cx="194" cy="325"/>
            </a:xfrm>
          </p:grpSpPr>
          <p:sp>
            <p:nvSpPr>
              <p:cNvPr id="14409" name="Rectangle 40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10" name="Line 41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7" name="Group 42"/>
            <p:cNvGrpSpPr>
              <a:grpSpLocks/>
            </p:cNvGrpSpPr>
            <p:nvPr/>
          </p:nvGrpSpPr>
          <p:grpSpPr bwMode="auto">
            <a:xfrm>
              <a:off x="2551" y="3011"/>
              <a:ext cx="194" cy="325"/>
              <a:chOff x="2551" y="1523"/>
              <a:chExt cx="194" cy="325"/>
            </a:xfrm>
          </p:grpSpPr>
          <p:sp>
            <p:nvSpPr>
              <p:cNvPr id="14407" name="Rectangle 43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08" name="Line 44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8" name="Group 45"/>
            <p:cNvGrpSpPr>
              <a:grpSpLocks/>
            </p:cNvGrpSpPr>
            <p:nvPr/>
          </p:nvGrpSpPr>
          <p:grpSpPr bwMode="auto">
            <a:xfrm>
              <a:off x="2551" y="3259"/>
              <a:ext cx="194" cy="325"/>
              <a:chOff x="2551" y="1523"/>
              <a:chExt cx="194" cy="325"/>
            </a:xfrm>
          </p:grpSpPr>
          <p:sp>
            <p:nvSpPr>
              <p:cNvPr id="14405" name="Rectangle 46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06" name="Line 47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99" name="Group 48"/>
            <p:cNvGrpSpPr>
              <a:grpSpLocks/>
            </p:cNvGrpSpPr>
            <p:nvPr/>
          </p:nvGrpSpPr>
          <p:grpSpPr bwMode="auto">
            <a:xfrm>
              <a:off x="2551" y="3507"/>
              <a:ext cx="194" cy="325"/>
              <a:chOff x="2551" y="1523"/>
              <a:chExt cx="194" cy="325"/>
            </a:xfrm>
          </p:grpSpPr>
          <p:sp>
            <p:nvSpPr>
              <p:cNvPr id="14403" name="Rectangle 49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04" name="Line 50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400" name="Group 51"/>
            <p:cNvGrpSpPr>
              <a:grpSpLocks/>
            </p:cNvGrpSpPr>
            <p:nvPr/>
          </p:nvGrpSpPr>
          <p:grpSpPr bwMode="auto">
            <a:xfrm>
              <a:off x="2551" y="3755"/>
              <a:ext cx="194" cy="325"/>
              <a:chOff x="2551" y="1523"/>
              <a:chExt cx="194" cy="325"/>
            </a:xfrm>
          </p:grpSpPr>
          <p:sp>
            <p:nvSpPr>
              <p:cNvPr id="14401" name="Rectangle 52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402" name="Line 53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8" name="Group 54"/>
          <p:cNvGrpSpPr>
            <a:grpSpLocks/>
          </p:cNvGrpSpPr>
          <p:nvPr/>
        </p:nvGrpSpPr>
        <p:grpSpPr bwMode="auto">
          <a:xfrm>
            <a:off x="7085013" y="2417763"/>
            <a:ext cx="307975" cy="4059237"/>
            <a:chOff x="2551" y="1523"/>
            <a:chExt cx="194" cy="2557"/>
          </a:xfrm>
        </p:grpSpPr>
        <p:grpSp>
          <p:nvGrpSpPr>
            <p:cNvPr id="14361" name="Group 55"/>
            <p:cNvGrpSpPr>
              <a:grpSpLocks/>
            </p:cNvGrpSpPr>
            <p:nvPr/>
          </p:nvGrpSpPr>
          <p:grpSpPr bwMode="auto">
            <a:xfrm>
              <a:off x="2551" y="1523"/>
              <a:ext cx="194" cy="325"/>
              <a:chOff x="2551" y="1523"/>
              <a:chExt cx="194" cy="325"/>
            </a:xfrm>
          </p:grpSpPr>
          <p:sp>
            <p:nvSpPr>
              <p:cNvPr id="14389" name="Rectangle 56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90" name="Line 57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2" name="Group 58"/>
            <p:cNvGrpSpPr>
              <a:grpSpLocks/>
            </p:cNvGrpSpPr>
            <p:nvPr/>
          </p:nvGrpSpPr>
          <p:grpSpPr bwMode="auto">
            <a:xfrm>
              <a:off x="2551" y="1771"/>
              <a:ext cx="194" cy="325"/>
              <a:chOff x="2551" y="1523"/>
              <a:chExt cx="194" cy="325"/>
            </a:xfrm>
          </p:grpSpPr>
          <p:sp>
            <p:nvSpPr>
              <p:cNvPr id="14387" name="Rectangle 59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88" name="Line 60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3" name="Group 61"/>
            <p:cNvGrpSpPr>
              <a:grpSpLocks/>
            </p:cNvGrpSpPr>
            <p:nvPr/>
          </p:nvGrpSpPr>
          <p:grpSpPr bwMode="auto">
            <a:xfrm>
              <a:off x="2551" y="2019"/>
              <a:ext cx="194" cy="325"/>
              <a:chOff x="2551" y="1523"/>
              <a:chExt cx="194" cy="325"/>
            </a:xfrm>
          </p:grpSpPr>
          <p:sp>
            <p:nvSpPr>
              <p:cNvPr id="14385" name="Rectangle 62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86" name="Line 63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4" name="Group 64"/>
            <p:cNvGrpSpPr>
              <a:grpSpLocks/>
            </p:cNvGrpSpPr>
            <p:nvPr/>
          </p:nvGrpSpPr>
          <p:grpSpPr bwMode="auto">
            <a:xfrm>
              <a:off x="2551" y="2267"/>
              <a:ext cx="194" cy="325"/>
              <a:chOff x="2551" y="1523"/>
              <a:chExt cx="194" cy="325"/>
            </a:xfrm>
          </p:grpSpPr>
          <p:sp>
            <p:nvSpPr>
              <p:cNvPr id="14383" name="Rectangle 65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84" name="Line 66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5" name="Group 67"/>
            <p:cNvGrpSpPr>
              <a:grpSpLocks/>
            </p:cNvGrpSpPr>
            <p:nvPr/>
          </p:nvGrpSpPr>
          <p:grpSpPr bwMode="auto">
            <a:xfrm>
              <a:off x="2551" y="2515"/>
              <a:ext cx="194" cy="325"/>
              <a:chOff x="2551" y="1523"/>
              <a:chExt cx="194" cy="325"/>
            </a:xfrm>
          </p:grpSpPr>
          <p:sp>
            <p:nvSpPr>
              <p:cNvPr id="14381" name="Rectangle 68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82" name="Line 69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6" name="Group 70"/>
            <p:cNvGrpSpPr>
              <a:grpSpLocks/>
            </p:cNvGrpSpPr>
            <p:nvPr/>
          </p:nvGrpSpPr>
          <p:grpSpPr bwMode="auto">
            <a:xfrm>
              <a:off x="2551" y="2763"/>
              <a:ext cx="194" cy="325"/>
              <a:chOff x="2551" y="1523"/>
              <a:chExt cx="194" cy="325"/>
            </a:xfrm>
          </p:grpSpPr>
          <p:sp>
            <p:nvSpPr>
              <p:cNvPr id="14379" name="Rectangle 71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80" name="Line 72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7" name="Group 73"/>
            <p:cNvGrpSpPr>
              <a:grpSpLocks/>
            </p:cNvGrpSpPr>
            <p:nvPr/>
          </p:nvGrpSpPr>
          <p:grpSpPr bwMode="auto">
            <a:xfrm>
              <a:off x="2551" y="3011"/>
              <a:ext cx="194" cy="325"/>
              <a:chOff x="2551" y="1523"/>
              <a:chExt cx="194" cy="325"/>
            </a:xfrm>
          </p:grpSpPr>
          <p:sp>
            <p:nvSpPr>
              <p:cNvPr id="14377" name="Rectangle 74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78" name="Line 75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8" name="Group 76"/>
            <p:cNvGrpSpPr>
              <a:grpSpLocks/>
            </p:cNvGrpSpPr>
            <p:nvPr/>
          </p:nvGrpSpPr>
          <p:grpSpPr bwMode="auto">
            <a:xfrm>
              <a:off x="2551" y="3259"/>
              <a:ext cx="194" cy="325"/>
              <a:chOff x="2551" y="1523"/>
              <a:chExt cx="194" cy="325"/>
            </a:xfrm>
          </p:grpSpPr>
          <p:sp>
            <p:nvSpPr>
              <p:cNvPr id="14375" name="Rectangle 77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76" name="Line 78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69" name="Group 79"/>
            <p:cNvGrpSpPr>
              <a:grpSpLocks/>
            </p:cNvGrpSpPr>
            <p:nvPr/>
          </p:nvGrpSpPr>
          <p:grpSpPr bwMode="auto">
            <a:xfrm>
              <a:off x="2551" y="3507"/>
              <a:ext cx="194" cy="325"/>
              <a:chOff x="2551" y="1523"/>
              <a:chExt cx="194" cy="325"/>
            </a:xfrm>
          </p:grpSpPr>
          <p:sp>
            <p:nvSpPr>
              <p:cNvPr id="14373" name="Rectangle 80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74" name="Line 81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70" name="Group 82"/>
            <p:cNvGrpSpPr>
              <a:grpSpLocks/>
            </p:cNvGrpSpPr>
            <p:nvPr/>
          </p:nvGrpSpPr>
          <p:grpSpPr bwMode="auto">
            <a:xfrm>
              <a:off x="2551" y="3755"/>
              <a:ext cx="194" cy="325"/>
              <a:chOff x="2551" y="1523"/>
              <a:chExt cx="194" cy="325"/>
            </a:xfrm>
          </p:grpSpPr>
          <p:sp>
            <p:nvSpPr>
              <p:cNvPr id="14371" name="Rectangle 83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4372" name="Line 84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359" name="Text Box 85"/>
          <p:cNvSpPr txBox="1">
            <a:spLocks noChangeArrowheads="1"/>
          </p:cNvSpPr>
          <p:nvPr/>
        </p:nvSpPr>
        <p:spPr bwMode="auto">
          <a:xfrm>
            <a:off x="2176463" y="684213"/>
            <a:ext cx="25447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Revenue Data</a:t>
            </a:r>
          </a:p>
        </p:txBody>
      </p:sp>
      <p:sp>
        <p:nvSpPr>
          <p:cNvPr id="14360" name="Text Box 86"/>
          <p:cNvSpPr txBox="1">
            <a:spLocks noChangeArrowheads="1"/>
          </p:cNvSpPr>
          <p:nvPr/>
        </p:nvSpPr>
        <p:spPr bwMode="auto">
          <a:xfrm>
            <a:off x="6189663" y="684213"/>
            <a:ext cx="1844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Cost Data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394200" y="4046538"/>
            <a:ext cx="3732213" cy="417512"/>
            <a:chOff x="2768" y="2549"/>
            <a:chExt cx="2351" cy="263"/>
          </a:xfrm>
        </p:grpSpPr>
        <p:sp>
          <p:nvSpPr>
            <p:cNvPr id="15457" name="Oval 3"/>
            <p:cNvSpPr>
              <a:spLocks noChangeArrowheads="1"/>
            </p:cNvSpPr>
            <p:nvPr/>
          </p:nvSpPr>
          <p:spPr bwMode="auto">
            <a:xfrm>
              <a:off x="2768" y="2557"/>
              <a:ext cx="543" cy="25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8" name="Oval 4"/>
            <p:cNvSpPr>
              <a:spLocks noChangeArrowheads="1"/>
            </p:cNvSpPr>
            <p:nvPr/>
          </p:nvSpPr>
          <p:spPr bwMode="auto">
            <a:xfrm>
              <a:off x="4576" y="2549"/>
              <a:ext cx="543" cy="25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1722438" y="4284663"/>
            <a:ext cx="7186612" cy="404812"/>
            <a:chOff x="1085" y="2699"/>
            <a:chExt cx="4527" cy="255"/>
          </a:xfrm>
        </p:grpSpPr>
        <p:sp>
          <p:nvSpPr>
            <p:cNvPr id="15451" name="Oval 6"/>
            <p:cNvSpPr>
              <a:spLocks noChangeArrowheads="1"/>
            </p:cNvSpPr>
            <p:nvPr/>
          </p:nvSpPr>
          <p:spPr bwMode="auto">
            <a:xfrm>
              <a:off x="1085" y="2699"/>
              <a:ext cx="543" cy="255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2" name="Oval 7"/>
            <p:cNvSpPr>
              <a:spLocks noChangeArrowheads="1"/>
            </p:cNvSpPr>
            <p:nvPr/>
          </p:nvSpPr>
          <p:spPr bwMode="auto">
            <a:xfrm>
              <a:off x="1637" y="2699"/>
              <a:ext cx="543" cy="255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3" name="Oval 8"/>
            <p:cNvSpPr>
              <a:spLocks noChangeArrowheads="1"/>
            </p:cNvSpPr>
            <p:nvPr/>
          </p:nvSpPr>
          <p:spPr bwMode="auto">
            <a:xfrm>
              <a:off x="2197" y="2699"/>
              <a:ext cx="543" cy="255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4" name="Oval 9"/>
            <p:cNvSpPr>
              <a:spLocks noChangeArrowheads="1"/>
            </p:cNvSpPr>
            <p:nvPr/>
          </p:nvSpPr>
          <p:spPr bwMode="auto">
            <a:xfrm>
              <a:off x="3453" y="2699"/>
              <a:ext cx="543" cy="255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5" name="Oval 10"/>
            <p:cNvSpPr>
              <a:spLocks noChangeArrowheads="1"/>
            </p:cNvSpPr>
            <p:nvPr/>
          </p:nvSpPr>
          <p:spPr bwMode="auto">
            <a:xfrm>
              <a:off x="4085" y="2699"/>
              <a:ext cx="543" cy="255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56" name="Oval 11"/>
            <p:cNvSpPr>
              <a:spLocks noChangeArrowheads="1"/>
            </p:cNvSpPr>
            <p:nvPr/>
          </p:nvSpPr>
          <p:spPr bwMode="auto">
            <a:xfrm>
              <a:off x="5069" y="2699"/>
              <a:ext cx="543" cy="255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15365" name="Rectangle 13"/>
          <p:cNvSpPr>
            <a:spLocks noChangeArrowheads="1"/>
          </p:cNvSpPr>
          <p:nvPr/>
        </p:nvSpPr>
        <p:spPr bwMode="auto">
          <a:xfrm>
            <a:off x="4295775" y="1444625"/>
            <a:ext cx="9636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5366" name="Line 14"/>
          <p:cNvSpPr>
            <a:spLocks noChangeShapeType="1"/>
          </p:cNvSpPr>
          <p:nvPr/>
        </p:nvSpPr>
        <p:spPr bwMode="auto">
          <a:xfrm>
            <a:off x="1743075" y="2128838"/>
            <a:ext cx="727233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15"/>
          <p:cNvSpPr>
            <a:spLocks noChangeArrowheads="1"/>
          </p:cNvSpPr>
          <p:nvPr/>
        </p:nvSpPr>
        <p:spPr bwMode="auto">
          <a:xfrm>
            <a:off x="1866900" y="2257425"/>
            <a:ext cx="4826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15368" name="Rectangle 16"/>
          <p:cNvSpPr>
            <a:spLocks noChangeArrowheads="1"/>
          </p:cNvSpPr>
          <p:nvPr/>
        </p:nvSpPr>
        <p:spPr bwMode="auto">
          <a:xfrm>
            <a:off x="7324725" y="2413000"/>
            <a:ext cx="633413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150</a:t>
            </a:r>
          </a:p>
        </p:txBody>
      </p:sp>
      <p:sp>
        <p:nvSpPr>
          <p:cNvPr id="15369" name="Rectangle 17"/>
          <p:cNvSpPr>
            <a:spLocks noChangeArrowheads="1"/>
          </p:cNvSpPr>
          <p:nvPr/>
        </p:nvSpPr>
        <p:spPr bwMode="auto">
          <a:xfrm>
            <a:off x="1671638" y="1169988"/>
            <a:ext cx="99536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Quantity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of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Output</a:t>
            </a:r>
          </a:p>
        </p:txBody>
      </p:sp>
      <p:sp>
        <p:nvSpPr>
          <p:cNvPr id="15370" name="Rectangle 18"/>
          <p:cNvSpPr>
            <a:spLocks noChangeArrowheads="1"/>
          </p:cNvSpPr>
          <p:nvPr/>
        </p:nvSpPr>
        <p:spPr bwMode="auto">
          <a:xfrm>
            <a:off x="2443163" y="1169988"/>
            <a:ext cx="1025525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Price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(Average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Revenue)</a:t>
            </a:r>
          </a:p>
        </p:txBody>
      </p:sp>
      <p:sp>
        <p:nvSpPr>
          <p:cNvPr id="15371" name="Rectangle 19"/>
          <p:cNvSpPr>
            <a:spLocks noChangeArrowheads="1"/>
          </p:cNvSpPr>
          <p:nvPr/>
        </p:nvSpPr>
        <p:spPr bwMode="auto">
          <a:xfrm>
            <a:off x="3335338" y="1444625"/>
            <a:ext cx="9636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5372" name="Rectangle 20"/>
          <p:cNvSpPr>
            <a:spLocks noChangeArrowheads="1"/>
          </p:cNvSpPr>
          <p:nvPr/>
        </p:nvSpPr>
        <p:spPr bwMode="auto">
          <a:xfrm>
            <a:off x="7191375" y="1444625"/>
            <a:ext cx="9525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5373" name="Rectangle 21"/>
          <p:cNvSpPr>
            <a:spLocks noChangeArrowheads="1"/>
          </p:cNvSpPr>
          <p:nvPr/>
        </p:nvSpPr>
        <p:spPr bwMode="auto">
          <a:xfrm>
            <a:off x="7900988" y="1169988"/>
            <a:ext cx="11414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Profit +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or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loss -</a:t>
            </a:r>
          </a:p>
        </p:txBody>
      </p:sp>
      <p:sp>
        <p:nvSpPr>
          <p:cNvPr id="15374" name="Rectangle 22"/>
          <p:cNvSpPr>
            <a:spLocks noChangeArrowheads="1"/>
          </p:cNvSpPr>
          <p:nvPr/>
        </p:nvSpPr>
        <p:spPr bwMode="auto">
          <a:xfrm>
            <a:off x="2500313" y="2257425"/>
            <a:ext cx="858837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$172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152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72</a:t>
            </a:r>
          </a:p>
        </p:txBody>
      </p:sp>
      <p:sp>
        <p:nvSpPr>
          <p:cNvPr id="15375" name="Rectangle 23"/>
          <p:cNvSpPr>
            <a:spLocks noChangeArrowheads="1"/>
          </p:cNvSpPr>
          <p:nvPr/>
        </p:nvSpPr>
        <p:spPr bwMode="auto">
          <a:xfrm>
            <a:off x="3463925" y="2257425"/>
            <a:ext cx="70643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 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304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426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610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714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736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738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720</a:t>
            </a:r>
          </a:p>
        </p:txBody>
      </p:sp>
      <p:sp>
        <p:nvSpPr>
          <p:cNvPr id="15376" name="Rectangle 24"/>
          <p:cNvSpPr>
            <a:spLocks noChangeArrowheads="1"/>
          </p:cNvSpPr>
          <p:nvPr/>
        </p:nvSpPr>
        <p:spPr bwMode="auto">
          <a:xfrm>
            <a:off x="4308475" y="2438400"/>
            <a:ext cx="78422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- 18</a:t>
            </a:r>
          </a:p>
        </p:txBody>
      </p:sp>
      <p:grpSp>
        <p:nvGrpSpPr>
          <p:cNvPr id="15377" name="Group 25"/>
          <p:cNvGrpSpPr>
            <a:grpSpLocks/>
          </p:cNvGrpSpPr>
          <p:nvPr/>
        </p:nvGrpSpPr>
        <p:grpSpPr bwMode="auto">
          <a:xfrm>
            <a:off x="1827213" y="655638"/>
            <a:ext cx="7089775" cy="6029325"/>
            <a:chOff x="1151" y="413"/>
            <a:chExt cx="4466" cy="3798"/>
          </a:xfrm>
        </p:grpSpPr>
        <p:sp>
          <p:nvSpPr>
            <p:cNvPr id="15449" name="Line 26"/>
            <p:cNvSpPr>
              <a:spLocks noChangeShapeType="1"/>
            </p:cNvSpPr>
            <p:nvPr/>
          </p:nvSpPr>
          <p:spPr bwMode="auto">
            <a:xfrm>
              <a:off x="3297" y="429"/>
              <a:ext cx="0" cy="3782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0" name="Line 27"/>
            <p:cNvSpPr>
              <a:spLocks noChangeShapeType="1"/>
            </p:cNvSpPr>
            <p:nvPr/>
          </p:nvSpPr>
          <p:spPr bwMode="auto">
            <a:xfrm>
              <a:off x="1151" y="413"/>
              <a:ext cx="446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8" name="Rectangle 28"/>
          <p:cNvSpPr>
            <a:spLocks noChangeArrowheads="1"/>
          </p:cNvSpPr>
          <p:nvPr/>
        </p:nvSpPr>
        <p:spPr bwMode="auto">
          <a:xfrm>
            <a:off x="7908925" y="2257425"/>
            <a:ext cx="102393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- 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+ 34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+ 86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+ 74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- 310</a:t>
            </a:r>
          </a:p>
        </p:txBody>
      </p:sp>
      <p:sp>
        <p:nvSpPr>
          <p:cNvPr id="15379" name="Rectangle 29"/>
          <p:cNvSpPr>
            <a:spLocks noChangeArrowheads="1"/>
          </p:cNvSpPr>
          <p:nvPr/>
        </p:nvSpPr>
        <p:spPr bwMode="auto">
          <a:xfrm>
            <a:off x="5330825" y="1169988"/>
            <a:ext cx="922338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5380" name="Rectangle 30"/>
          <p:cNvSpPr>
            <a:spLocks noChangeArrowheads="1"/>
          </p:cNvSpPr>
          <p:nvPr/>
        </p:nvSpPr>
        <p:spPr bwMode="auto">
          <a:xfrm>
            <a:off x="5211763" y="2654300"/>
            <a:ext cx="1160462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$190.00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135.00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113.33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100.00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94.00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91.67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91.43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93.73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97.78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103.00</a:t>
            </a:r>
          </a:p>
        </p:txBody>
      </p:sp>
      <p:sp>
        <p:nvSpPr>
          <p:cNvPr id="15381" name="Rectangle 31"/>
          <p:cNvSpPr>
            <a:spLocks noChangeArrowheads="1"/>
          </p:cNvSpPr>
          <p:nvPr/>
        </p:nvSpPr>
        <p:spPr bwMode="auto">
          <a:xfrm>
            <a:off x="6575425" y="1444625"/>
            <a:ext cx="6286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5382" name="Rectangle 32"/>
          <p:cNvSpPr>
            <a:spLocks noChangeArrowheads="1"/>
          </p:cNvSpPr>
          <p:nvPr/>
        </p:nvSpPr>
        <p:spPr bwMode="auto">
          <a:xfrm>
            <a:off x="6448425" y="2257425"/>
            <a:ext cx="7842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550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750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1030</a:t>
            </a:r>
          </a:p>
        </p:txBody>
      </p:sp>
      <p:grpSp>
        <p:nvGrpSpPr>
          <p:cNvPr id="15383" name="Group 33"/>
          <p:cNvGrpSpPr>
            <a:grpSpLocks/>
          </p:cNvGrpSpPr>
          <p:nvPr/>
        </p:nvGrpSpPr>
        <p:grpSpPr bwMode="auto">
          <a:xfrm>
            <a:off x="4049713" y="2417763"/>
            <a:ext cx="307975" cy="4059237"/>
            <a:chOff x="2551" y="1523"/>
            <a:chExt cx="194" cy="2557"/>
          </a:xfrm>
        </p:grpSpPr>
        <p:grpSp>
          <p:nvGrpSpPr>
            <p:cNvPr id="15419" name="Group 34"/>
            <p:cNvGrpSpPr>
              <a:grpSpLocks/>
            </p:cNvGrpSpPr>
            <p:nvPr/>
          </p:nvGrpSpPr>
          <p:grpSpPr bwMode="auto">
            <a:xfrm>
              <a:off x="2551" y="1523"/>
              <a:ext cx="194" cy="325"/>
              <a:chOff x="2551" y="1523"/>
              <a:chExt cx="194" cy="325"/>
            </a:xfrm>
          </p:grpSpPr>
          <p:sp>
            <p:nvSpPr>
              <p:cNvPr id="15447" name="Rectangle 35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48" name="Line 36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0" name="Group 37"/>
            <p:cNvGrpSpPr>
              <a:grpSpLocks/>
            </p:cNvGrpSpPr>
            <p:nvPr/>
          </p:nvGrpSpPr>
          <p:grpSpPr bwMode="auto">
            <a:xfrm>
              <a:off x="2551" y="1771"/>
              <a:ext cx="194" cy="325"/>
              <a:chOff x="2551" y="1523"/>
              <a:chExt cx="194" cy="325"/>
            </a:xfrm>
          </p:grpSpPr>
          <p:sp>
            <p:nvSpPr>
              <p:cNvPr id="15445" name="Rectangle 38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46" name="Line 39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1" name="Group 40"/>
            <p:cNvGrpSpPr>
              <a:grpSpLocks/>
            </p:cNvGrpSpPr>
            <p:nvPr/>
          </p:nvGrpSpPr>
          <p:grpSpPr bwMode="auto">
            <a:xfrm>
              <a:off x="2551" y="2019"/>
              <a:ext cx="194" cy="325"/>
              <a:chOff x="2551" y="1523"/>
              <a:chExt cx="194" cy="325"/>
            </a:xfrm>
          </p:grpSpPr>
          <p:sp>
            <p:nvSpPr>
              <p:cNvPr id="15443" name="Rectangle 41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44" name="Line 42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2" name="Group 43"/>
            <p:cNvGrpSpPr>
              <a:grpSpLocks/>
            </p:cNvGrpSpPr>
            <p:nvPr/>
          </p:nvGrpSpPr>
          <p:grpSpPr bwMode="auto">
            <a:xfrm>
              <a:off x="2551" y="2267"/>
              <a:ext cx="194" cy="325"/>
              <a:chOff x="2551" y="1523"/>
              <a:chExt cx="194" cy="325"/>
            </a:xfrm>
          </p:grpSpPr>
          <p:sp>
            <p:nvSpPr>
              <p:cNvPr id="15441" name="Rectangle 44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42" name="Line 45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3" name="Group 46"/>
            <p:cNvGrpSpPr>
              <a:grpSpLocks/>
            </p:cNvGrpSpPr>
            <p:nvPr/>
          </p:nvGrpSpPr>
          <p:grpSpPr bwMode="auto">
            <a:xfrm>
              <a:off x="2551" y="2515"/>
              <a:ext cx="194" cy="325"/>
              <a:chOff x="2551" y="1523"/>
              <a:chExt cx="194" cy="325"/>
            </a:xfrm>
          </p:grpSpPr>
          <p:sp>
            <p:nvSpPr>
              <p:cNvPr id="15439" name="Rectangle 47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40" name="Line 48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4" name="Group 49"/>
            <p:cNvGrpSpPr>
              <a:grpSpLocks/>
            </p:cNvGrpSpPr>
            <p:nvPr/>
          </p:nvGrpSpPr>
          <p:grpSpPr bwMode="auto">
            <a:xfrm>
              <a:off x="2551" y="2763"/>
              <a:ext cx="194" cy="325"/>
              <a:chOff x="2551" y="1523"/>
              <a:chExt cx="194" cy="325"/>
            </a:xfrm>
          </p:grpSpPr>
          <p:sp>
            <p:nvSpPr>
              <p:cNvPr id="15437" name="Rectangle 50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38" name="Line 51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5" name="Group 52"/>
            <p:cNvGrpSpPr>
              <a:grpSpLocks/>
            </p:cNvGrpSpPr>
            <p:nvPr/>
          </p:nvGrpSpPr>
          <p:grpSpPr bwMode="auto">
            <a:xfrm>
              <a:off x="2551" y="3011"/>
              <a:ext cx="194" cy="325"/>
              <a:chOff x="2551" y="1523"/>
              <a:chExt cx="194" cy="325"/>
            </a:xfrm>
          </p:grpSpPr>
          <p:sp>
            <p:nvSpPr>
              <p:cNvPr id="15435" name="Rectangle 53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36" name="Line 54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6" name="Group 55"/>
            <p:cNvGrpSpPr>
              <a:grpSpLocks/>
            </p:cNvGrpSpPr>
            <p:nvPr/>
          </p:nvGrpSpPr>
          <p:grpSpPr bwMode="auto">
            <a:xfrm>
              <a:off x="2551" y="3259"/>
              <a:ext cx="194" cy="325"/>
              <a:chOff x="2551" y="1523"/>
              <a:chExt cx="194" cy="325"/>
            </a:xfrm>
          </p:grpSpPr>
          <p:sp>
            <p:nvSpPr>
              <p:cNvPr id="15433" name="Rectangle 56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34" name="Line 57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7" name="Group 58"/>
            <p:cNvGrpSpPr>
              <a:grpSpLocks/>
            </p:cNvGrpSpPr>
            <p:nvPr/>
          </p:nvGrpSpPr>
          <p:grpSpPr bwMode="auto">
            <a:xfrm>
              <a:off x="2551" y="3507"/>
              <a:ext cx="194" cy="325"/>
              <a:chOff x="2551" y="1523"/>
              <a:chExt cx="194" cy="325"/>
            </a:xfrm>
          </p:grpSpPr>
          <p:sp>
            <p:nvSpPr>
              <p:cNvPr id="15431" name="Rectangle 59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32" name="Line 60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28" name="Group 61"/>
            <p:cNvGrpSpPr>
              <a:grpSpLocks/>
            </p:cNvGrpSpPr>
            <p:nvPr/>
          </p:nvGrpSpPr>
          <p:grpSpPr bwMode="auto">
            <a:xfrm>
              <a:off x="2551" y="3755"/>
              <a:ext cx="194" cy="325"/>
              <a:chOff x="2551" y="1523"/>
              <a:chExt cx="194" cy="325"/>
            </a:xfrm>
          </p:grpSpPr>
          <p:sp>
            <p:nvSpPr>
              <p:cNvPr id="15429" name="Rectangle 62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30" name="Line 63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384" name="Group 64"/>
          <p:cNvGrpSpPr>
            <a:grpSpLocks/>
          </p:cNvGrpSpPr>
          <p:nvPr/>
        </p:nvGrpSpPr>
        <p:grpSpPr bwMode="auto">
          <a:xfrm>
            <a:off x="7085013" y="2417763"/>
            <a:ext cx="307975" cy="4059237"/>
            <a:chOff x="2551" y="1523"/>
            <a:chExt cx="194" cy="2557"/>
          </a:xfrm>
        </p:grpSpPr>
        <p:grpSp>
          <p:nvGrpSpPr>
            <p:cNvPr id="15389" name="Group 65"/>
            <p:cNvGrpSpPr>
              <a:grpSpLocks/>
            </p:cNvGrpSpPr>
            <p:nvPr/>
          </p:nvGrpSpPr>
          <p:grpSpPr bwMode="auto">
            <a:xfrm>
              <a:off x="2551" y="1523"/>
              <a:ext cx="194" cy="325"/>
              <a:chOff x="2551" y="1523"/>
              <a:chExt cx="194" cy="325"/>
            </a:xfrm>
          </p:grpSpPr>
          <p:sp>
            <p:nvSpPr>
              <p:cNvPr id="15417" name="Rectangle 66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18" name="Line 67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0" name="Group 68"/>
            <p:cNvGrpSpPr>
              <a:grpSpLocks/>
            </p:cNvGrpSpPr>
            <p:nvPr/>
          </p:nvGrpSpPr>
          <p:grpSpPr bwMode="auto">
            <a:xfrm>
              <a:off x="2551" y="1771"/>
              <a:ext cx="194" cy="325"/>
              <a:chOff x="2551" y="1523"/>
              <a:chExt cx="194" cy="325"/>
            </a:xfrm>
          </p:grpSpPr>
          <p:sp>
            <p:nvSpPr>
              <p:cNvPr id="15415" name="Rectangle 69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16" name="Line 70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1" name="Group 71"/>
            <p:cNvGrpSpPr>
              <a:grpSpLocks/>
            </p:cNvGrpSpPr>
            <p:nvPr/>
          </p:nvGrpSpPr>
          <p:grpSpPr bwMode="auto">
            <a:xfrm>
              <a:off x="2551" y="2019"/>
              <a:ext cx="194" cy="325"/>
              <a:chOff x="2551" y="1523"/>
              <a:chExt cx="194" cy="325"/>
            </a:xfrm>
          </p:grpSpPr>
          <p:sp>
            <p:nvSpPr>
              <p:cNvPr id="15413" name="Rectangle 72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14" name="Line 73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2" name="Group 74"/>
            <p:cNvGrpSpPr>
              <a:grpSpLocks/>
            </p:cNvGrpSpPr>
            <p:nvPr/>
          </p:nvGrpSpPr>
          <p:grpSpPr bwMode="auto">
            <a:xfrm>
              <a:off x="2551" y="2267"/>
              <a:ext cx="194" cy="325"/>
              <a:chOff x="2551" y="1523"/>
              <a:chExt cx="194" cy="325"/>
            </a:xfrm>
          </p:grpSpPr>
          <p:sp>
            <p:nvSpPr>
              <p:cNvPr id="15411" name="Rectangle 75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12" name="Line 76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3" name="Group 77"/>
            <p:cNvGrpSpPr>
              <a:grpSpLocks/>
            </p:cNvGrpSpPr>
            <p:nvPr/>
          </p:nvGrpSpPr>
          <p:grpSpPr bwMode="auto">
            <a:xfrm>
              <a:off x="2551" y="2515"/>
              <a:ext cx="194" cy="325"/>
              <a:chOff x="2551" y="1523"/>
              <a:chExt cx="194" cy="325"/>
            </a:xfrm>
          </p:grpSpPr>
          <p:sp>
            <p:nvSpPr>
              <p:cNvPr id="15409" name="Rectangle 78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10" name="Line 79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4" name="Group 80"/>
            <p:cNvGrpSpPr>
              <a:grpSpLocks/>
            </p:cNvGrpSpPr>
            <p:nvPr/>
          </p:nvGrpSpPr>
          <p:grpSpPr bwMode="auto">
            <a:xfrm>
              <a:off x="2551" y="2763"/>
              <a:ext cx="194" cy="325"/>
              <a:chOff x="2551" y="1523"/>
              <a:chExt cx="194" cy="325"/>
            </a:xfrm>
          </p:grpSpPr>
          <p:sp>
            <p:nvSpPr>
              <p:cNvPr id="15407" name="Rectangle 81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08" name="Line 82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5" name="Group 83"/>
            <p:cNvGrpSpPr>
              <a:grpSpLocks/>
            </p:cNvGrpSpPr>
            <p:nvPr/>
          </p:nvGrpSpPr>
          <p:grpSpPr bwMode="auto">
            <a:xfrm>
              <a:off x="2551" y="3011"/>
              <a:ext cx="194" cy="325"/>
              <a:chOff x="2551" y="1523"/>
              <a:chExt cx="194" cy="325"/>
            </a:xfrm>
          </p:grpSpPr>
          <p:sp>
            <p:nvSpPr>
              <p:cNvPr id="15405" name="Rectangle 84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06" name="Line 85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6" name="Group 86"/>
            <p:cNvGrpSpPr>
              <a:grpSpLocks/>
            </p:cNvGrpSpPr>
            <p:nvPr/>
          </p:nvGrpSpPr>
          <p:grpSpPr bwMode="auto">
            <a:xfrm>
              <a:off x="2551" y="3259"/>
              <a:ext cx="194" cy="325"/>
              <a:chOff x="2551" y="1523"/>
              <a:chExt cx="194" cy="325"/>
            </a:xfrm>
          </p:grpSpPr>
          <p:sp>
            <p:nvSpPr>
              <p:cNvPr id="15403" name="Rectangle 87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04" name="Line 88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7" name="Group 89"/>
            <p:cNvGrpSpPr>
              <a:grpSpLocks/>
            </p:cNvGrpSpPr>
            <p:nvPr/>
          </p:nvGrpSpPr>
          <p:grpSpPr bwMode="auto">
            <a:xfrm>
              <a:off x="2551" y="3507"/>
              <a:ext cx="194" cy="325"/>
              <a:chOff x="2551" y="1523"/>
              <a:chExt cx="194" cy="325"/>
            </a:xfrm>
          </p:grpSpPr>
          <p:sp>
            <p:nvSpPr>
              <p:cNvPr id="15401" name="Rectangle 90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02" name="Line 91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98" name="Group 92"/>
            <p:cNvGrpSpPr>
              <a:grpSpLocks/>
            </p:cNvGrpSpPr>
            <p:nvPr/>
          </p:nvGrpSpPr>
          <p:grpSpPr bwMode="auto">
            <a:xfrm>
              <a:off x="2551" y="3755"/>
              <a:ext cx="194" cy="325"/>
              <a:chOff x="2551" y="1523"/>
              <a:chExt cx="194" cy="325"/>
            </a:xfrm>
          </p:grpSpPr>
          <p:sp>
            <p:nvSpPr>
              <p:cNvPr id="15399" name="Rectangle 93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5400" name="Line 94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385" name="Text Box 95"/>
          <p:cNvSpPr txBox="1">
            <a:spLocks noChangeArrowheads="1"/>
          </p:cNvSpPr>
          <p:nvPr/>
        </p:nvSpPr>
        <p:spPr bwMode="auto">
          <a:xfrm>
            <a:off x="2176463" y="684213"/>
            <a:ext cx="25447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Revenue Data</a:t>
            </a:r>
          </a:p>
        </p:txBody>
      </p:sp>
      <p:sp>
        <p:nvSpPr>
          <p:cNvPr id="15386" name="Text Box 96"/>
          <p:cNvSpPr txBox="1">
            <a:spLocks noChangeArrowheads="1"/>
          </p:cNvSpPr>
          <p:nvPr/>
        </p:nvSpPr>
        <p:spPr bwMode="auto">
          <a:xfrm>
            <a:off x="6189663" y="684213"/>
            <a:ext cx="1844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Cost Data</a:t>
            </a:r>
          </a:p>
        </p:txBody>
      </p:sp>
      <p:sp>
        <p:nvSpPr>
          <p:cNvPr id="32865" name="Text Box 97"/>
          <p:cNvSpPr txBox="1">
            <a:spLocks noChangeArrowheads="1"/>
          </p:cNvSpPr>
          <p:nvPr/>
        </p:nvSpPr>
        <p:spPr bwMode="auto">
          <a:xfrm>
            <a:off x="1397000" y="1992313"/>
            <a:ext cx="3663950" cy="1228725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i="1">
                <a:latin typeface="Times New Roman" panose="02020603050405020304" pitchFamily="18" charset="0"/>
              </a:rPr>
              <a:t>Can you see profit</a:t>
            </a:r>
          </a:p>
          <a:p>
            <a:pPr algn="ctr" eaLnBrk="1" hangingPunct="1"/>
            <a:r>
              <a:rPr lang="en-US" altLang="en-US" sz="3600" b="1" i="1">
                <a:latin typeface="Times New Roman" panose="02020603050405020304" pitchFamily="18" charset="0"/>
              </a:rPr>
              <a:t>maximization?</a:t>
            </a:r>
          </a:p>
        </p:txBody>
      </p:sp>
      <p:sp>
        <p:nvSpPr>
          <p:cNvPr id="32866" name="Text Box 98"/>
          <p:cNvSpPr txBox="1">
            <a:spLocks noChangeArrowheads="1"/>
          </p:cNvSpPr>
          <p:nvPr/>
        </p:nvSpPr>
        <p:spPr bwMode="auto">
          <a:xfrm>
            <a:off x="5889625" y="2343150"/>
            <a:ext cx="2508250" cy="679450"/>
          </a:xfrm>
          <a:prstGeom prst="rect">
            <a:avLst/>
          </a:prstGeom>
          <a:solidFill>
            <a:srgbClr val="C1CE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i="1">
                <a:latin typeface="Times New Roman" panose="02020603050405020304" pitchFamily="18" charset="0"/>
              </a:rPr>
              <a:t>MR &gt; = MC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65" grpId="0" animBg="1" autoUpdateAnimBg="0"/>
      <p:bldP spid="3286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295775" y="1444625"/>
            <a:ext cx="9636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743075" y="2128838"/>
            <a:ext cx="7272338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866900" y="2257425"/>
            <a:ext cx="4826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7324725" y="2413000"/>
            <a:ext cx="633413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150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671638" y="1169988"/>
            <a:ext cx="99536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Quantity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of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Output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443163" y="1169988"/>
            <a:ext cx="1025525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Price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(Average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Revenue)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335338" y="1444625"/>
            <a:ext cx="9636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Revenue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191375" y="1444625"/>
            <a:ext cx="9525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Marginal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7900988" y="1169988"/>
            <a:ext cx="11414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Profit +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or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loss -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500313" y="2257425"/>
            <a:ext cx="858837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$172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 152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72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3463925" y="2257425"/>
            <a:ext cx="70643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   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304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426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610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672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714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736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738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720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308475" y="2438400"/>
            <a:ext cx="78422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- 18</a:t>
            </a:r>
          </a:p>
        </p:txBody>
      </p:sp>
      <p:grpSp>
        <p:nvGrpSpPr>
          <p:cNvPr id="16399" name="Group 15"/>
          <p:cNvGrpSpPr>
            <a:grpSpLocks/>
          </p:cNvGrpSpPr>
          <p:nvPr/>
        </p:nvGrpSpPr>
        <p:grpSpPr bwMode="auto">
          <a:xfrm>
            <a:off x="1827213" y="655638"/>
            <a:ext cx="7089775" cy="6029325"/>
            <a:chOff x="1151" y="413"/>
            <a:chExt cx="4466" cy="3798"/>
          </a:xfrm>
        </p:grpSpPr>
        <p:sp>
          <p:nvSpPr>
            <p:cNvPr id="16469" name="Line 16"/>
            <p:cNvSpPr>
              <a:spLocks noChangeShapeType="1"/>
            </p:cNvSpPr>
            <p:nvPr/>
          </p:nvSpPr>
          <p:spPr bwMode="auto">
            <a:xfrm>
              <a:off x="3297" y="429"/>
              <a:ext cx="0" cy="3782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70" name="Line 17"/>
            <p:cNvSpPr>
              <a:spLocks noChangeShapeType="1"/>
            </p:cNvSpPr>
            <p:nvPr/>
          </p:nvSpPr>
          <p:spPr bwMode="auto">
            <a:xfrm>
              <a:off x="1151" y="413"/>
              <a:ext cx="446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00" name="Rectangle 18"/>
          <p:cNvSpPr>
            <a:spLocks noChangeArrowheads="1"/>
          </p:cNvSpPr>
          <p:nvPr/>
        </p:nvSpPr>
        <p:spPr bwMode="auto">
          <a:xfrm>
            <a:off x="7908925" y="2257425"/>
            <a:ext cx="102393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 - 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+ 34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+ 86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+ 128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+ 122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+ 74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- 14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- 142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- 310</a:t>
            </a:r>
          </a:p>
        </p:txBody>
      </p:sp>
      <p:sp>
        <p:nvSpPr>
          <p:cNvPr id="16401" name="Rectangle 19"/>
          <p:cNvSpPr>
            <a:spLocks noChangeArrowheads="1"/>
          </p:cNvSpPr>
          <p:nvPr/>
        </p:nvSpPr>
        <p:spPr bwMode="auto">
          <a:xfrm>
            <a:off x="5330825" y="1169988"/>
            <a:ext cx="922338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Average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6402" name="Rectangle 20"/>
          <p:cNvSpPr>
            <a:spLocks noChangeArrowheads="1"/>
          </p:cNvSpPr>
          <p:nvPr/>
        </p:nvSpPr>
        <p:spPr bwMode="auto">
          <a:xfrm>
            <a:off x="5211763" y="2654300"/>
            <a:ext cx="1160462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$190.00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135.00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113.33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100.00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94.00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91.67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91.43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93.73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97.78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103.00</a:t>
            </a:r>
          </a:p>
        </p:txBody>
      </p:sp>
      <p:sp>
        <p:nvSpPr>
          <p:cNvPr id="16403" name="Rectangle 21"/>
          <p:cNvSpPr>
            <a:spLocks noChangeArrowheads="1"/>
          </p:cNvSpPr>
          <p:nvPr/>
        </p:nvSpPr>
        <p:spPr bwMode="auto">
          <a:xfrm>
            <a:off x="6575425" y="1444625"/>
            <a:ext cx="6286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Arial Narrow" panose="020B0606020202030204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Narrow" panose="020B0606020202030204" pitchFamily="34" charset="0"/>
              </a:rPr>
              <a:t>Cost</a:t>
            </a:r>
          </a:p>
        </p:txBody>
      </p:sp>
      <p:sp>
        <p:nvSpPr>
          <p:cNvPr id="16404" name="Rectangle 22"/>
          <p:cNvSpPr>
            <a:spLocks noChangeArrowheads="1"/>
          </p:cNvSpPr>
          <p:nvPr/>
        </p:nvSpPr>
        <p:spPr bwMode="auto">
          <a:xfrm>
            <a:off x="6448425" y="2257425"/>
            <a:ext cx="7842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$100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190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270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340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400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470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550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640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750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880</a:t>
            </a:r>
          </a:p>
          <a:p>
            <a:pPr algn="r"/>
            <a:r>
              <a:rPr lang="en-US" altLang="en-US" sz="2600" b="1">
                <a:latin typeface="Arial Narrow" panose="020B0606020202030204" pitchFamily="34" charset="0"/>
              </a:rPr>
              <a:t>1030</a:t>
            </a:r>
          </a:p>
        </p:txBody>
      </p:sp>
      <p:grpSp>
        <p:nvGrpSpPr>
          <p:cNvPr id="16405" name="Group 23"/>
          <p:cNvGrpSpPr>
            <a:grpSpLocks/>
          </p:cNvGrpSpPr>
          <p:nvPr/>
        </p:nvGrpSpPr>
        <p:grpSpPr bwMode="auto">
          <a:xfrm>
            <a:off x="4049713" y="2417763"/>
            <a:ext cx="307975" cy="4059237"/>
            <a:chOff x="2551" y="1523"/>
            <a:chExt cx="194" cy="2557"/>
          </a:xfrm>
        </p:grpSpPr>
        <p:grpSp>
          <p:nvGrpSpPr>
            <p:cNvPr id="16439" name="Group 24"/>
            <p:cNvGrpSpPr>
              <a:grpSpLocks/>
            </p:cNvGrpSpPr>
            <p:nvPr/>
          </p:nvGrpSpPr>
          <p:grpSpPr bwMode="auto">
            <a:xfrm>
              <a:off x="2551" y="1523"/>
              <a:ext cx="194" cy="325"/>
              <a:chOff x="2551" y="1523"/>
              <a:chExt cx="194" cy="325"/>
            </a:xfrm>
          </p:grpSpPr>
          <p:sp>
            <p:nvSpPr>
              <p:cNvPr id="16467" name="Rectangle 25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68" name="Line 26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0" name="Group 27"/>
            <p:cNvGrpSpPr>
              <a:grpSpLocks/>
            </p:cNvGrpSpPr>
            <p:nvPr/>
          </p:nvGrpSpPr>
          <p:grpSpPr bwMode="auto">
            <a:xfrm>
              <a:off x="2551" y="1771"/>
              <a:ext cx="194" cy="325"/>
              <a:chOff x="2551" y="1523"/>
              <a:chExt cx="194" cy="325"/>
            </a:xfrm>
          </p:grpSpPr>
          <p:sp>
            <p:nvSpPr>
              <p:cNvPr id="16465" name="Rectangle 28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66" name="Line 29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1" name="Group 30"/>
            <p:cNvGrpSpPr>
              <a:grpSpLocks/>
            </p:cNvGrpSpPr>
            <p:nvPr/>
          </p:nvGrpSpPr>
          <p:grpSpPr bwMode="auto">
            <a:xfrm>
              <a:off x="2551" y="2019"/>
              <a:ext cx="194" cy="325"/>
              <a:chOff x="2551" y="1523"/>
              <a:chExt cx="194" cy="325"/>
            </a:xfrm>
          </p:grpSpPr>
          <p:sp>
            <p:nvSpPr>
              <p:cNvPr id="16463" name="Rectangle 31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64" name="Line 32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2" name="Group 33"/>
            <p:cNvGrpSpPr>
              <a:grpSpLocks/>
            </p:cNvGrpSpPr>
            <p:nvPr/>
          </p:nvGrpSpPr>
          <p:grpSpPr bwMode="auto">
            <a:xfrm>
              <a:off x="2551" y="2267"/>
              <a:ext cx="194" cy="325"/>
              <a:chOff x="2551" y="1523"/>
              <a:chExt cx="194" cy="325"/>
            </a:xfrm>
          </p:grpSpPr>
          <p:sp>
            <p:nvSpPr>
              <p:cNvPr id="16461" name="Rectangle 34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62" name="Line 35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3" name="Group 36"/>
            <p:cNvGrpSpPr>
              <a:grpSpLocks/>
            </p:cNvGrpSpPr>
            <p:nvPr/>
          </p:nvGrpSpPr>
          <p:grpSpPr bwMode="auto">
            <a:xfrm>
              <a:off x="2551" y="2515"/>
              <a:ext cx="194" cy="325"/>
              <a:chOff x="2551" y="1523"/>
              <a:chExt cx="194" cy="325"/>
            </a:xfrm>
          </p:grpSpPr>
          <p:sp>
            <p:nvSpPr>
              <p:cNvPr id="16459" name="Rectangle 37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60" name="Line 38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4" name="Group 39"/>
            <p:cNvGrpSpPr>
              <a:grpSpLocks/>
            </p:cNvGrpSpPr>
            <p:nvPr/>
          </p:nvGrpSpPr>
          <p:grpSpPr bwMode="auto">
            <a:xfrm>
              <a:off x="2551" y="2763"/>
              <a:ext cx="194" cy="325"/>
              <a:chOff x="2551" y="1523"/>
              <a:chExt cx="194" cy="325"/>
            </a:xfrm>
          </p:grpSpPr>
          <p:sp>
            <p:nvSpPr>
              <p:cNvPr id="16457" name="Rectangle 40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58" name="Line 41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5" name="Group 42"/>
            <p:cNvGrpSpPr>
              <a:grpSpLocks/>
            </p:cNvGrpSpPr>
            <p:nvPr/>
          </p:nvGrpSpPr>
          <p:grpSpPr bwMode="auto">
            <a:xfrm>
              <a:off x="2551" y="3011"/>
              <a:ext cx="194" cy="325"/>
              <a:chOff x="2551" y="1523"/>
              <a:chExt cx="194" cy="325"/>
            </a:xfrm>
          </p:grpSpPr>
          <p:sp>
            <p:nvSpPr>
              <p:cNvPr id="16455" name="Rectangle 43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56" name="Line 44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6" name="Group 45"/>
            <p:cNvGrpSpPr>
              <a:grpSpLocks/>
            </p:cNvGrpSpPr>
            <p:nvPr/>
          </p:nvGrpSpPr>
          <p:grpSpPr bwMode="auto">
            <a:xfrm>
              <a:off x="2551" y="3259"/>
              <a:ext cx="194" cy="325"/>
              <a:chOff x="2551" y="1523"/>
              <a:chExt cx="194" cy="325"/>
            </a:xfrm>
          </p:grpSpPr>
          <p:sp>
            <p:nvSpPr>
              <p:cNvPr id="16453" name="Rectangle 46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54" name="Line 47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7" name="Group 48"/>
            <p:cNvGrpSpPr>
              <a:grpSpLocks/>
            </p:cNvGrpSpPr>
            <p:nvPr/>
          </p:nvGrpSpPr>
          <p:grpSpPr bwMode="auto">
            <a:xfrm>
              <a:off x="2551" y="3507"/>
              <a:ext cx="194" cy="325"/>
              <a:chOff x="2551" y="1523"/>
              <a:chExt cx="194" cy="325"/>
            </a:xfrm>
          </p:grpSpPr>
          <p:sp>
            <p:nvSpPr>
              <p:cNvPr id="16451" name="Rectangle 49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52" name="Line 50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48" name="Group 51"/>
            <p:cNvGrpSpPr>
              <a:grpSpLocks/>
            </p:cNvGrpSpPr>
            <p:nvPr/>
          </p:nvGrpSpPr>
          <p:grpSpPr bwMode="auto">
            <a:xfrm>
              <a:off x="2551" y="3755"/>
              <a:ext cx="194" cy="325"/>
              <a:chOff x="2551" y="1523"/>
              <a:chExt cx="194" cy="325"/>
            </a:xfrm>
          </p:grpSpPr>
          <p:sp>
            <p:nvSpPr>
              <p:cNvPr id="16449" name="Rectangle 52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50" name="Line 53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406" name="Group 54"/>
          <p:cNvGrpSpPr>
            <a:grpSpLocks/>
          </p:cNvGrpSpPr>
          <p:nvPr/>
        </p:nvGrpSpPr>
        <p:grpSpPr bwMode="auto">
          <a:xfrm>
            <a:off x="7085013" y="2417763"/>
            <a:ext cx="307975" cy="4059237"/>
            <a:chOff x="2551" y="1523"/>
            <a:chExt cx="194" cy="2557"/>
          </a:xfrm>
        </p:grpSpPr>
        <p:grpSp>
          <p:nvGrpSpPr>
            <p:cNvPr id="16409" name="Group 55"/>
            <p:cNvGrpSpPr>
              <a:grpSpLocks/>
            </p:cNvGrpSpPr>
            <p:nvPr/>
          </p:nvGrpSpPr>
          <p:grpSpPr bwMode="auto">
            <a:xfrm>
              <a:off x="2551" y="1523"/>
              <a:ext cx="194" cy="325"/>
              <a:chOff x="2551" y="1523"/>
              <a:chExt cx="194" cy="325"/>
            </a:xfrm>
          </p:grpSpPr>
          <p:sp>
            <p:nvSpPr>
              <p:cNvPr id="16437" name="Rectangle 56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38" name="Line 57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0" name="Group 58"/>
            <p:cNvGrpSpPr>
              <a:grpSpLocks/>
            </p:cNvGrpSpPr>
            <p:nvPr/>
          </p:nvGrpSpPr>
          <p:grpSpPr bwMode="auto">
            <a:xfrm>
              <a:off x="2551" y="1771"/>
              <a:ext cx="194" cy="325"/>
              <a:chOff x="2551" y="1523"/>
              <a:chExt cx="194" cy="325"/>
            </a:xfrm>
          </p:grpSpPr>
          <p:sp>
            <p:nvSpPr>
              <p:cNvPr id="16435" name="Rectangle 59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36" name="Line 60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1" name="Group 61"/>
            <p:cNvGrpSpPr>
              <a:grpSpLocks/>
            </p:cNvGrpSpPr>
            <p:nvPr/>
          </p:nvGrpSpPr>
          <p:grpSpPr bwMode="auto">
            <a:xfrm>
              <a:off x="2551" y="2019"/>
              <a:ext cx="194" cy="325"/>
              <a:chOff x="2551" y="1523"/>
              <a:chExt cx="194" cy="325"/>
            </a:xfrm>
          </p:grpSpPr>
          <p:sp>
            <p:nvSpPr>
              <p:cNvPr id="16433" name="Rectangle 62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34" name="Line 63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2" name="Group 64"/>
            <p:cNvGrpSpPr>
              <a:grpSpLocks/>
            </p:cNvGrpSpPr>
            <p:nvPr/>
          </p:nvGrpSpPr>
          <p:grpSpPr bwMode="auto">
            <a:xfrm>
              <a:off x="2551" y="2267"/>
              <a:ext cx="194" cy="325"/>
              <a:chOff x="2551" y="1523"/>
              <a:chExt cx="194" cy="325"/>
            </a:xfrm>
          </p:grpSpPr>
          <p:sp>
            <p:nvSpPr>
              <p:cNvPr id="16431" name="Rectangle 65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32" name="Line 66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3" name="Group 67"/>
            <p:cNvGrpSpPr>
              <a:grpSpLocks/>
            </p:cNvGrpSpPr>
            <p:nvPr/>
          </p:nvGrpSpPr>
          <p:grpSpPr bwMode="auto">
            <a:xfrm>
              <a:off x="2551" y="2515"/>
              <a:ext cx="194" cy="325"/>
              <a:chOff x="2551" y="1523"/>
              <a:chExt cx="194" cy="325"/>
            </a:xfrm>
          </p:grpSpPr>
          <p:sp>
            <p:nvSpPr>
              <p:cNvPr id="16429" name="Rectangle 68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30" name="Line 69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4" name="Group 70"/>
            <p:cNvGrpSpPr>
              <a:grpSpLocks/>
            </p:cNvGrpSpPr>
            <p:nvPr/>
          </p:nvGrpSpPr>
          <p:grpSpPr bwMode="auto">
            <a:xfrm>
              <a:off x="2551" y="2763"/>
              <a:ext cx="194" cy="325"/>
              <a:chOff x="2551" y="1523"/>
              <a:chExt cx="194" cy="325"/>
            </a:xfrm>
          </p:grpSpPr>
          <p:sp>
            <p:nvSpPr>
              <p:cNvPr id="16427" name="Rectangle 71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28" name="Line 72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5" name="Group 73"/>
            <p:cNvGrpSpPr>
              <a:grpSpLocks/>
            </p:cNvGrpSpPr>
            <p:nvPr/>
          </p:nvGrpSpPr>
          <p:grpSpPr bwMode="auto">
            <a:xfrm>
              <a:off x="2551" y="3011"/>
              <a:ext cx="194" cy="325"/>
              <a:chOff x="2551" y="1523"/>
              <a:chExt cx="194" cy="325"/>
            </a:xfrm>
          </p:grpSpPr>
          <p:sp>
            <p:nvSpPr>
              <p:cNvPr id="16425" name="Rectangle 74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26" name="Line 75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6" name="Group 76"/>
            <p:cNvGrpSpPr>
              <a:grpSpLocks/>
            </p:cNvGrpSpPr>
            <p:nvPr/>
          </p:nvGrpSpPr>
          <p:grpSpPr bwMode="auto">
            <a:xfrm>
              <a:off x="2551" y="3259"/>
              <a:ext cx="194" cy="325"/>
              <a:chOff x="2551" y="1523"/>
              <a:chExt cx="194" cy="325"/>
            </a:xfrm>
          </p:grpSpPr>
          <p:sp>
            <p:nvSpPr>
              <p:cNvPr id="16423" name="Rectangle 77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24" name="Line 78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7" name="Group 79"/>
            <p:cNvGrpSpPr>
              <a:grpSpLocks/>
            </p:cNvGrpSpPr>
            <p:nvPr/>
          </p:nvGrpSpPr>
          <p:grpSpPr bwMode="auto">
            <a:xfrm>
              <a:off x="2551" y="3507"/>
              <a:ext cx="194" cy="325"/>
              <a:chOff x="2551" y="1523"/>
              <a:chExt cx="194" cy="325"/>
            </a:xfrm>
          </p:grpSpPr>
          <p:sp>
            <p:nvSpPr>
              <p:cNvPr id="16421" name="Rectangle 80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22" name="Line 81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18" name="Group 82"/>
            <p:cNvGrpSpPr>
              <a:grpSpLocks/>
            </p:cNvGrpSpPr>
            <p:nvPr/>
          </p:nvGrpSpPr>
          <p:grpSpPr bwMode="auto">
            <a:xfrm>
              <a:off x="2551" y="3755"/>
              <a:ext cx="194" cy="325"/>
              <a:chOff x="2551" y="1523"/>
              <a:chExt cx="194" cy="325"/>
            </a:xfrm>
          </p:grpSpPr>
          <p:sp>
            <p:nvSpPr>
              <p:cNvPr id="16419" name="Rectangle 83"/>
              <p:cNvSpPr>
                <a:spLocks noChangeArrowheads="1"/>
              </p:cNvSpPr>
              <p:nvPr/>
            </p:nvSpPr>
            <p:spPr bwMode="auto">
              <a:xfrm>
                <a:off x="2551" y="1523"/>
                <a:ext cx="1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 b="1"/>
                  <a:t>]</a:t>
                </a:r>
              </a:p>
            </p:txBody>
          </p:sp>
          <p:sp>
            <p:nvSpPr>
              <p:cNvPr id="16420" name="Line 84"/>
              <p:cNvSpPr>
                <a:spLocks noChangeShapeType="1"/>
              </p:cNvSpPr>
              <p:nvPr/>
            </p:nvSpPr>
            <p:spPr bwMode="auto">
              <a:xfrm>
                <a:off x="2632" y="1696"/>
                <a:ext cx="11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407" name="Text Box 85"/>
          <p:cNvSpPr txBox="1">
            <a:spLocks noChangeArrowheads="1"/>
          </p:cNvSpPr>
          <p:nvPr/>
        </p:nvSpPr>
        <p:spPr bwMode="auto">
          <a:xfrm>
            <a:off x="2176463" y="684213"/>
            <a:ext cx="25447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Revenue Data</a:t>
            </a:r>
          </a:p>
        </p:txBody>
      </p:sp>
      <p:sp>
        <p:nvSpPr>
          <p:cNvPr id="16408" name="Text Box 86"/>
          <p:cNvSpPr txBox="1">
            <a:spLocks noChangeArrowheads="1"/>
          </p:cNvSpPr>
          <p:nvPr/>
        </p:nvSpPr>
        <p:spPr bwMode="auto">
          <a:xfrm>
            <a:off x="6189663" y="684213"/>
            <a:ext cx="1844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CC0000"/>
                </a:solidFill>
                <a:latin typeface="Times New Roman" panose="02020603050405020304" pitchFamily="18" charset="0"/>
              </a:rPr>
              <a:t>Cost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95625" y="3382963"/>
            <a:ext cx="5421313" cy="419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 rot="-5400000">
            <a:off x="1851819" y="4836319"/>
            <a:ext cx="1214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Dollars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 rot="-5400000">
            <a:off x="1851819" y="1888331"/>
            <a:ext cx="1214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Dollars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759075" y="974725"/>
            <a:ext cx="6064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500" b="1"/>
              <a:t>$200</a:t>
            </a:r>
          </a:p>
          <a:p>
            <a:pPr algn="r"/>
            <a:endParaRPr lang="en-US" altLang="en-US" sz="8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150</a:t>
            </a:r>
            <a:endParaRPr lang="en-US" altLang="en-US" sz="800" b="1"/>
          </a:p>
          <a:p>
            <a:pPr algn="r"/>
            <a:r>
              <a:rPr lang="en-US" altLang="en-US" sz="1500" b="1"/>
              <a:t> </a:t>
            </a:r>
            <a:endParaRPr lang="en-US" altLang="en-US" sz="8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200</a:t>
            </a:r>
          </a:p>
          <a:p>
            <a:pPr algn="r"/>
            <a:endParaRPr lang="en-US" altLang="en-US" sz="1500" b="1"/>
          </a:p>
          <a:p>
            <a:pPr algn="r"/>
            <a:endParaRPr lang="en-US" altLang="en-US" sz="800" b="1"/>
          </a:p>
          <a:p>
            <a:pPr algn="r"/>
            <a:r>
              <a:rPr lang="en-US" altLang="en-US" sz="1500" b="1"/>
              <a:t>  50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767013" y="4060825"/>
            <a:ext cx="606425" cy="181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500" b="1"/>
              <a:t>$750</a:t>
            </a:r>
          </a:p>
          <a:p>
            <a:pPr algn="r"/>
            <a:endParaRPr lang="en-US" altLang="en-US" sz="20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500</a:t>
            </a:r>
            <a:endParaRPr lang="en-US" altLang="en-US" sz="800" b="1"/>
          </a:p>
          <a:p>
            <a:pPr algn="r"/>
            <a:r>
              <a:rPr lang="en-US" altLang="en-US" sz="1500" b="1"/>
              <a:t> </a:t>
            </a:r>
            <a:r>
              <a:rPr lang="en-US" altLang="en-US" b="1"/>
              <a:t> </a:t>
            </a:r>
            <a:endParaRPr lang="en-US" altLang="en-US" sz="20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250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290888" y="6257925"/>
            <a:ext cx="45545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0   1   2   3   4   5   6   7   8   9  10  11  12 13 14 15 16 17 18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538788" y="2155825"/>
            <a:ext cx="2546350" cy="178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3392488" y="995363"/>
            <a:ext cx="4287837" cy="2425700"/>
            <a:chOff x="2144" y="627"/>
            <a:chExt cx="2701" cy="1528"/>
          </a:xfrm>
        </p:grpSpPr>
        <p:sp>
          <p:nvSpPr>
            <p:cNvPr id="17426" name="Line 11"/>
            <p:cNvSpPr>
              <a:spLocks noChangeShapeType="1"/>
            </p:cNvSpPr>
            <p:nvPr/>
          </p:nvSpPr>
          <p:spPr bwMode="auto">
            <a:xfrm>
              <a:off x="2148" y="627"/>
              <a:ext cx="0" cy="1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Line 12"/>
            <p:cNvSpPr>
              <a:spLocks noChangeShapeType="1"/>
            </p:cNvSpPr>
            <p:nvPr/>
          </p:nvSpPr>
          <p:spPr bwMode="auto">
            <a:xfrm>
              <a:off x="2144" y="2136"/>
              <a:ext cx="27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7664450" y="3162300"/>
            <a:ext cx="417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</a:t>
            </a:r>
          </a:p>
        </p:txBody>
      </p:sp>
      <p:sp>
        <p:nvSpPr>
          <p:cNvPr id="17420" name="Rectangle 14"/>
          <p:cNvSpPr>
            <a:spLocks noChangeArrowheads="1"/>
          </p:cNvSpPr>
          <p:nvPr/>
        </p:nvSpPr>
        <p:spPr bwMode="auto">
          <a:xfrm>
            <a:off x="5538788" y="3948113"/>
            <a:ext cx="2546350" cy="2274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4831" name="Group 15"/>
          <p:cNvGrpSpPr>
            <a:grpSpLocks/>
          </p:cNvGrpSpPr>
          <p:nvPr/>
        </p:nvGrpSpPr>
        <p:grpSpPr bwMode="auto">
          <a:xfrm>
            <a:off x="3392488" y="3808413"/>
            <a:ext cx="4287837" cy="2425700"/>
            <a:chOff x="2129" y="2367"/>
            <a:chExt cx="2701" cy="1528"/>
          </a:xfrm>
        </p:grpSpPr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2145" y="2367"/>
              <a:ext cx="0" cy="1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>
              <a:off x="2129" y="3882"/>
              <a:ext cx="27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3290888" y="3451225"/>
            <a:ext cx="45545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0   1   2   3   4   5   6   7   8   9  10  11  12 13 14 15 16 17 18</a:t>
            </a: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7634288" y="5959475"/>
            <a:ext cx="417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utoUpdateAnimBg="0"/>
      <p:bldP spid="34821" grpId="0" autoUpdateAnimBg="0"/>
      <p:bldP spid="34822" grpId="0" autoUpdateAnimBg="0"/>
      <p:bldP spid="34823" grpId="0" autoUpdateAnimBg="0"/>
      <p:bldP spid="34824" grpId="0" autoUpdateAnimBg="0"/>
      <p:bldP spid="34829" grpId="0" autoUpdateAnimBg="0"/>
      <p:bldP spid="34834" grpId="0" autoUpdateAnimBg="0"/>
      <p:bldP spid="3483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409950" y="704850"/>
            <a:ext cx="2127250" cy="5500688"/>
          </a:xfrm>
          <a:prstGeom prst="rect">
            <a:avLst/>
          </a:prstGeom>
          <a:solidFill>
            <a:srgbClr val="C1CE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95625" y="3382963"/>
            <a:ext cx="5421313" cy="419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3433763" y="4225925"/>
            <a:ext cx="4219575" cy="1992313"/>
          </a:xfrm>
          <a:custGeom>
            <a:avLst/>
            <a:gdLst>
              <a:gd name="T0" fmla="*/ 0 w 2658"/>
              <a:gd name="T1" fmla="*/ 1965325 h 1255"/>
              <a:gd name="T2" fmla="*/ 666750 w 2658"/>
              <a:gd name="T3" fmla="*/ 723900 h 1255"/>
              <a:gd name="T4" fmla="*/ 1908175 w 2658"/>
              <a:gd name="T5" fmla="*/ 19050 h 1255"/>
              <a:gd name="T6" fmla="*/ 3252788 w 2658"/>
              <a:gd name="T7" fmla="*/ 606425 h 1255"/>
              <a:gd name="T8" fmla="*/ 4219575 w 2658"/>
              <a:gd name="T9" fmla="*/ 1992313 h 1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8" h="1255">
                <a:moveTo>
                  <a:pt x="0" y="1238"/>
                </a:moveTo>
                <a:cubicBezTo>
                  <a:pt x="70" y="1108"/>
                  <a:pt x="220" y="660"/>
                  <a:pt x="420" y="456"/>
                </a:cubicBezTo>
                <a:cubicBezTo>
                  <a:pt x="620" y="252"/>
                  <a:pt x="931" y="24"/>
                  <a:pt x="1202" y="12"/>
                </a:cubicBezTo>
                <a:cubicBezTo>
                  <a:pt x="1473" y="0"/>
                  <a:pt x="1806" y="175"/>
                  <a:pt x="2049" y="382"/>
                </a:cubicBezTo>
                <a:cubicBezTo>
                  <a:pt x="2292" y="589"/>
                  <a:pt x="2531" y="1073"/>
                  <a:pt x="2658" y="1255"/>
                </a:cubicBezTo>
              </a:path>
            </a:pathLst>
          </a:custGeom>
          <a:noFill/>
          <a:ln w="762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395663" y="1392238"/>
            <a:ext cx="2538412" cy="2439987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398838" y="1406525"/>
            <a:ext cx="4271962" cy="1992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 rot="-5400000">
            <a:off x="1851819" y="4836319"/>
            <a:ext cx="1214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Dollars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 rot="-5400000">
            <a:off x="1851819" y="1888331"/>
            <a:ext cx="1214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Dollars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759075" y="974725"/>
            <a:ext cx="6064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500" b="1"/>
              <a:t>$200</a:t>
            </a:r>
          </a:p>
          <a:p>
            <a:pPr algn="r"/>
            <a:endParaRPr lang="en-US" altLang="en-US" sz="8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150</a:t>
            </a:r>
            <a:endParaRPr lang="en-US" altLang="en-US" sz="800" b="1"/>
          </a:p>
          <a:p>
            <a:pPr algn="r"/>
            <a:r>
              <a:rPr lang="en-US" altLang="en-US" sz="1500" b="1"/>
              <a:t> </a:t>
            </a:r>
            <a:endParaRPr lang="en-US" altLang="en-US" sz="8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200</a:t>
            </a:r>
          </a:p>
          <a:p>
            <a:pPr algn="r"/>
            <a:endParaRPr lang="en-US" altLang="en-US" sz="1500" b="1"/>
          </a:p>
          <a:p>
            <a:pPr algn="r"/>
            <a:endParaRPr lang="en-US" altLang="en-US" sz="800" b="1"/>
          </a:p>
          <a:p>
            <a:pPr algn="r"/>
            <a:r>
              <a:rPr lang="en-US" altLang="en-US" sz="1500" b="1"/>
              <a:t>  50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767013" y="4060825"/>
            <a:ext cx="606425" cy="181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500" b="1"/>
              <a:t>$750</a:t>
            </a:r>
          </a:p>
          <a:p>
            <a:pPr algn="r"/>
            <a:endParaRPr lang="en-US" altLang="en-US" sz="20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500</a:t>
            </a:r>
            <a:endParaRPr lang="en-US" altLang="en-US" sz="800" b="1"/>
          </a:p>
          <a:p>
            <a:pPr algn="r"/>
            <a:r>
              <a:rPr lang="en-US" altLang="en-US" sz="1500" b="1"/>
              <a:t> </a:t>
            </a:r>
            <a:r>
              <a:rPr lang="en-US" altLang="en-US" b="1"/>
              <a:t> </a:t>
            </a:r>
            <a:endParaRPr lang="en-US" altLang="en-US" sz="20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250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4337050" y="2765425"/>
            <a:ext cx="655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409950" y="4221163"/>
            <a:ext cx="20843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811588" y="638175"/>
            <a:ext cx="1163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i="1"/>
              <a:t>Elastic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3290888" y="6257925"/>
            <a:ext cx="45545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0   1   2   3   4   5   6   7   8   9  10  11  12 13 14 15 16 17 18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538788" y="2155825"/>
            <a:ext cx="2546350" cy="178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315200" y="2849563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</a:t>
            </a:r>
          </a:p>
        </p:txBody>
      </p: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3392488" y="995363"/>
            <a:ext cx="4287837" cy="2425700"/>
            <a:chOff x="2144" y="627"/>
            <a:chExt cx="2701" cy="1528"/>
          </a:xfrm>
        </p:grpSpPr>
        <p:sp>
          <p:nvSpPr>
            <p:cNvPr id="18459" name="Line 19"/>
            <p:cNvSpPr>
              <a:spLocks noChangeShapeType="1"/>
            </p:cNvSpPr>
            <p:nvPr/>
          </p:nvSpPr>
          <p:spPr bwMode="auto">
            <a:xfrm>
              <a:off x="2148" y="627"/>
              <a:ext cx="0" cy="1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Line 20"/>
            <p:cNvSpPr>
              <a:spLocks noChangeShapeType="1"/>
            </p:cNvSpPr>
            <p:nvPr/>
          </p:nvSpPr>
          <p:spPr bwMode="auto">
            <a:xfrm>
              <a:off x="2144" y="2136"/>
              <a:ext cx="27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7664450" y="3162300"/>
            <a:ext cx="417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</a:t>
            </a:r>
          </a:p>
        </p:txBody>
      </p:sp>
      <p:sp>
        <p:nvSpPr>
          <p:cNvPr id="18452" name="Rectangle 22"/>
          <p:cNvSpPr>
            <a:spLocks noChangeArrowheads="1"/>
          </p:cNvSpPr>
          <p:nvPr/>
        </p:nvSpPr>
        <p:spPr bwMode="auto">
          <a:xfrm>
            <a:off x="5538788" y="3948113"/>
            <a:ext cx="2546350" cy="2274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8453" name="Group 23"/>
          <p:cNvGrpSpPr>
            <a:grpSpLocks/>
          </p:cNvGrpSpPr>
          <p:nvPr/>
        </p:nvGrpSpPr>
        <p:grpSpPr bwMode="auto">
          <a:xfrm>
            <a:off x="3392488" y="3808413"/>
            <a:ext cx="4287837" cy="2425700"/>
            <a:chOff x="2129" y="2367"/>
            <a:chExt cx="2701" cy="1528"/>
          </a:xfrm>
        </p:grpSpPr>
        <p:sp>
          <p:nvSpPr>
            <p:cNvPr id="18457" name="Line 24"/>
            <p:cNvSpPr>
              <a:spLocks noChangeShapeType="1"/>
            </p:cNvSpPr>
            <p:nvPr/>
          </p:nvSpPr>
          <p:spPr bwMode="auto">
            <a:xfrm>
              <a:off x="2145" y="2367"/>
              <a:ext cx="0" cy="1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Line 25"/>
            <p:cNvSpPr>
              <a:spLocks noChangeShapeType="1"/>
            </p:cNvSpPr>
            <p:nvPr/>
          </p:nvSpPr>
          <p:spPr bwMode="auto">
            <a:xfrm>
              <a:off x="2129" y="3882"/>
              <a:ext cx="27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54" name="Rectangle 26"/>
          <p:cNvSpPr>
            <a:spLocks noChangeArrowheads="1"/>
          </p:cNvSpPr>
          <p:nvPr/>
        </p:nvSpPr>
        <p:spPr bwMode="auto">
          <a:xfrm>
            <a:off x="3290888" y="3451225"/>
            <a:ext cx="45545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0   1   2   3   4   5   6   7   8   9  10  11  12 13 14 15 16 17 18</a:t>
            </a:r>
          </a:p>
        </p:txBody>
      </p:sp>
      <p:sp>
        <p:nvSpPr>
          <p:cNvPr id="18455" name="Rectangle 27"/>
          <p:cNvSpPr>
            <a:spLocks noChangeArrowheads="1"/>
          </p:cNvSpPr>
          <p:nvPr/>
        </p:nvSpPr>
        <p:spPr bwMode="auto">
          <a:xfrm>
            <a:off x="7116763" y="5143500"/>
            <a:ext cx="587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TR</a:t>
            </a:r>
          </a:p>
        </p:txBody>
      </p:sp>
      <p:sp>
        <p:nvSpPr>
          <p:cNvPr id="18456" name="Rectangle 28"/>
          <p:cNvSpPr>
            <a:spLocks noChangeArrowheads="1"/>
          </p:cNvSpPr>
          <p:nvPr/>
        </p:nvSpPr>
        <p:spPr bwMode="auto">
          <a:xfrm>
            <a:off x="7634288" y="5959475"/>
            <a:ext cx="417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530850" y="609600"/>
            <a:ext cx="2127250" cy="5595938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429000" y="609600"/>
            <a:ext cx="2127250" cy="5500688"/>
          </a:xfrm>
          <a:prstGeom prst="rect">
            <a:avLst/>
          </a:prstGeom>
          <a:solidFill>
            <a:srgbClr val="C1CE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95625" y="3382963"/>
            <a:ext cx="5421313" cy="419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1" name="Freeform 5"/>
          <p:cNvSpPr>
            <a:spLocks/>
          </p:cNvSpPr>
          <p:nvPr/>
        </p:nvSpPr>
        <p:spPr bwMode="auto">
          <a:xfrm>
            <a:off x="3433763" y="4225925"/>
            <a:ext cx="4219575" cy="1992313"/>
          </a:xfrm>
          <a:custGeom>
            <a:avLst/>
            <a:gdLst>
              <a:gd name="T0" fmla="*/ 0 w 2658"/>
              <a:gd name="T1" fmla="*/ 1965325 h 1255"/>
              <a:gd name="T2" fmla="*/ 666750 w 2658"/>
              <a:gd name="T3" fmla="*/ 723900 h 1255"/>
              <a:gd name="T4" fmla="*/ 1908175 w 2658"/>
              <a:gd name="T5" fmla="*/ 19050 h 1255"/>
              <a:gd name="T6" fmla="*/ 3252788 w 2658"/>
              <a:gd name="T7" fmla="*/ 606425 h 1255"/>
              <a:gd name="T8" fmla="*/ 4219575 w 2658"/>
              <a:gd name="T9" fmla="*/ 1992313 h 1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8" h="1255">
                <a:moveTo>
                  <a:pt x="0" y="1238"/>
                </a:moveTo>
                <a:cubicBezTo>
                  <a:pt x="70" y="1108"/>
                  <a:pt x="220" y="660"/>
                  <a:pt x="420" y="456"/>
                </a:cubicBezTo>
                <a:cubicBezTo>
                  <a:pt x="620" y="252"/>
                  <a:pt x="931" y="24"/>
                  <a:pt x="1202" y="12"/>
                </a:cubicBezTo>
                <a:cubicBezTo>
                  <a:pt x="1473" y="0"/>
                  <a:pt x="1806" y="175"/>
                  <a:pt x="2049" y="382"/>
                </a:cubicBezTo>
                <a:cubicBezTo>
                  <a:pt x="2292" y="589"/>
                  <a:pt x="2531" y="1073"/>
                  <a:pt x="2658" y="1255"/>
                </a:cubicBezTo>
              </a:path>
            </a:pathLst>
          </a:custGeom>
          <a:noFill/>
          <a:ln w="762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17675" y="77788"/>
            <a:ext cx="743108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REVENUES &amp; COSTS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3395663" y="1392238"/>
            <a:ext cx="2538412" cy="2439987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3398838" y="1406525"/>
            <a:ext cx="4271962" cy="1992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7634288" y="5959475"/>
            <a:ext cx="417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 rot="-5400000">
            <a:off x="1851819" y="4836319"/>
            <a:ext cx="1214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Dollars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 rot="-5400000">
            <a:off x="1851819" y="1888331"/>
            <a:ext cx="1214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Dollars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759075" y="974725"/>
            <a:ext cx="6064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500" b="1"/>
              <a:t>$200</a:t>
            </a:r>
          </a:p>
          <a:p>
            <a:pPr algn="r"/>
            <a:endParaRPr lang="en-US" altLang="en-US" sz="8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150</a:t>
            </a:r>
            <a:endParaRPr lang="en-US" altLang="en-US" sz="800" b="1"/>
          </a:p>
          <a:p>
            <a:pPr algn="r"/>
            <a:r>
              <a:rPr lang="en-US" altLang="en-US" sz="1500" b="1"/>
              <a:t> </a:t>
            </a:r>
            <a:endParaRPr lang="en-US" altLang="en-US" sz="8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200</a:t>
            </a:r>
          </a:p>
          <a:p>
            <a:pPr algn="r"/>
            <a:endParaRPr lang="en-US" altLang="en-US" sz="1500" b="1"/>
          </a:p>
          <a:p>
            <a:pPr algn="r"/>
            <a:endParaRPr lang="en-US" altLang="en-US" sz="800" b="1"/>
          </a:p>
          <a:p>
            <a:pPr algn="r"/>
            <a:r>
              <a:rPr lang="en-US" altLang="en-US" sz="1500" b="1"/>
              <a:t>  50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767013" y="4060825"/>
            <a:ext cx="606425" cy="181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500" b="1"/>
              <a:t>$750</a:t>
            </a:r>
          </a:p>
          <a:p>
            <a:pPr algn="r"/>
            <a:endParaRPr lang="en-US" altLang="en-US" sz="20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500</a:t>
            </a:r>
            <a:endParaRPr lang="en-US" altLang="en-US" sz="800" b="1"/>
          </a:p>
          <a:p>
            <a:pPr algn="r"/>
            <a:r>
              <a:rPr lang="en-US" altLang="en-US" sz="1500" b="1"/>
              <a:t> </a:t>
            </a:r>
            <a:r>
              <a:rPr lang="en-US" altLang="en-US" b="1"/>
              <a:t> </a:t>
            </a:r>
            <a:endParaRPr lang="en-US" altLang="en-US" sz="2000" b="1"/>
          </a:p>
          <a:p>
            <a:pPr algn="r"/>
            <a:endParaRPr lang="en-US" altLang="en-US" sz="1500" b="1"/>
          </a:p>
          <a:p>
            <a:pPr algn="r"/>
            <a:r>
              <a:rPr lang="en-US" altLang="en-US" sz="1500" b="1"/>
              <a:t>250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7116763" y="5143500"/>
            <a:ext cx="587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TR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4337050" y="2765425"/>
            <a:ext cx="655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</a:t>
            </a: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7315200" y="2849563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D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3409950" y="4221163"/>
            <a:ext cx="20843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775325" y="638175"/>
            <a:ext cx="1400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i="1"/>
              <a:t>Inelastic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811588" y="638175"/>
            <a:ext cx="1163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i="1"/>
              <a:t>Elastic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3290888" y="3451225"/>
            <a:ext cx="45545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0   1   2   3   4   5   6   7   8   9  10  11  12 13 14 15 16 17 18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7664450" y="3162300"/>
            <a:ext cx="417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</a:t>
            </a:r>
          </a:p>
        </p:txBody>
      </p: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3392488" y="995363"/>
            <a:ext cx="4287837" cy="2425700"/>
            <a:chOff x="2144" y="627"/>
            <a:chExt cx="2701" cy="1528"/>
          </a:xfrm>
        </p:grpSpPr>
        <p:sp>
          <p:nvSpPr>
            <p:cNvPr id="19483" name="Line 23"/>
            <p:cNvSpPr>
              <a:spLocks noChangeShapeType="1"/>
            </p:cNvSpPr>
            <p:nvPr/>
          </p:nvSpPr>
          <p:spPr bwMode="auto">
            <a:xfrm>
              <a:off x="2148" y="627"/>
              <a:ext cx="0" cy="1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Line 24"/>
            <p:cNvSpPr>
              <a:spLocks noChangeShapeType="1"/>
            </p:cNvSpPr>
            <p:nvPr/>
          </p:nvSpPr>
          <p:spPr bwMode="auto">
            <a:xfrm>
              <a:off x="2144" y="2136"/>
              <a:ext cx="27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479" name="Group 25"/>
          <p:cNvGrpSpPr>
            <a:grpSpLocks/>
          </p:cNvGrpSpPr>
          <p:nvPr/>
        </p:nvGrpSpPr>
        <p:grpSpPr bwMode="auto">
          <a:xfrm>
            <a:off x="3392488" y="3808413"/>
            <a:ext cx="4287837" cy="2425700"/>
            <a:chOff x="2129" y="2367"/>
            <a:chExt cx="2701" cy="1528"/>
          </a:xfrm>
        </p:grpSpPr>
        <p:sp>
          <p:nvSpPr>
            <p:cNvPr id="19481" name="Line 26"/>
            <p:cNvSpPr>
              <a:spLocks noChangeShapeType="1"/>
            </p:cNvSpPr>
            <p:nvPr/>
          </p:nvSpPr>
          <p:spPr bwMode="auto">
            <a:xfrm>
              <a:off x="2145" y="2367"/>
              <a:ext cx="0" cy="1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Line 27"/>
            <p:cNvSpPr>
              <a:spLocks noChangeShapeType="1"/>
            </p:cNvSpPr>
            <p:nvPr/>
          </p:nvSpPr>
          <p:spPr bwMode="auto">
            <a:xfrm>
              <a:off x="2129" y="3882"/>
              <a:ext cx="27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80" name="Rectangle 28"/>
          <p:cNvSpPr>
            <a:spLocks noChangeArrowheads="1"/>
          </p:cNvSpPr>
          <p:nvPr/>
        </p:nvSpPr>
        <p:spPr bwMode="auto">
          <a:xfrm>
            <a:off x="3290888" y="6257925"/>
            <a:ext cx="455453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b="1"/>
              <a:t>0   1   2   3   4   5   6   7   8   9  10  11  12 13 14 15 16 17 18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719263" y="82550"/>
            <a:ext cx="7404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OUTPUT AND PRICE DETERMINATION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817688" y="830263"/>
            <a:ext cx="7326312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04813" indent="-404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2813" indent="-393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>
                <a:solidFill>
                  <a:srgbClr val="CC0000"/>
                </a:solidFill>
              </a:rPr>
              <a:t>Cost Data</a:t>
            </a:r>
          </a:p>
          <a:p>
            <a:r>
              <a:rPr lang="en-US" altLang="en-US" sz="4000" b="1">
                <a:solidFill>
                  <a:srgbClr val="CC0000"/>
                </a:solidFill>
              </a:rPr>
              <a:t>MR = MC Rule</a:t>
            </a:r>
          </a:p>
          <a:p>
            <a:r>
              <a:rPr lang="en-US" altLang="en-US" sz="4000" b="1">
                <a:solidFill>
                  <a:srgbClr val="CC0000"/>
                </a:solidFill>
              </a:rPr>
              <a:t>No Monopoly Supply Curve</a:t>
            </a:r>
          </a:p>
          <a:p>
            <a:r>
              <a:rPr lang="en-US" altLang="en-US" sz="4000" b="1">
                <a:solidFill>
                  <a:srgbClr val="CC0000"/>
                </a:solidFill>
              </a:rPr>
              <a:t>Monopoly Pricing Misconceptions</a:t>
            </a:r>
          </a:p>
          <a:p>
            <a:pPr lvl="1">
              <a:buFontTx/>
              <a:buChar char="•"/>
            </a:pPr>
            <a:r>
              <a:rPr lang="en-US" altLang="en-US" sz="4000" b="1" i="1">
                <a:solidFill>
                  <a:srgbClr val="CC0000"/>
                </a:solidFill>
              </a:rPr>
              <a:t>Not Highest Price</a:t>
            </a:r>
          </a:p>
          <a:p>
            <a:pPr lvl="1">
              <a:buFontTx/>
              <a:buChar char="•"/>
            </a:pPr>
            <a:r>
              <a:rPr lang="en-US" altLang="en-US" sz="4000" b="1" i="1">
                <a:solidFill>
                  <a:srgbClr val="CC0000"/>
                </a:solidFill>
              </a:rPr>
              <a:t>Total, Not Unit, Profit</a:t>
            </a:r>
          </a:p>
          <a:p>
            <a:pPr lvl="1">
              <a:buFontTx/>
              <a:buChar char="•"/>
            </a:pPr>
            <a:r>
              <a:rPr lang="en-US" altLang="en-US" sz="4000" b="1" i="1">
                <a:solidFill>
                  <a:srgbClr val="CC0000"/>
                </a:solidFill>
              </a:rPr>
              <a:t>Possibility of Losses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316413" y="5602288"/>
            <a:ext cx="34686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>
                <a:solidFill>
                  <a:srgbClr val="000099"/>
                </a:solidFill>
                <a:latin typeface="Brush Script MT" panose="03060802040406070304" pitchFamily="66" charset="0"/>
              </a:rPr>
              <a:t>Graphically…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bldLvl="2"/>
      <p:bldP spid="378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Only one firm in the industry</a:t>
            </a:r>
          </a:p>
          <a:p>
            <a:r>
              <a:rPr lang="en-US" altLang="en-US" dirty="0" smtClean="0"/>
              <a:t>No close substitutes for the product</a:t>
            </a:r>
          </a:p>
          <a:p>
            <a:r>
              <a:rPr lang="en-US" altLang="en-US" dirty="0" smtClean="0"/>
              <a:t>Little chance of successful entry by a competitor</a:t>
            </a:r>
          </a:p>
        </p:txBody>
      </p:sp>
      <p:sp>
        <p:nvSpPr>
          <p:cNvPr id="409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Monopoly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340100" y="3360738"/>
            <a:ext cx="2319338" cy="57943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765300" y="611188"/>
            <a:ext cx="73279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i="1">
                <a:solidFill>
                  <a:srgbClr val="CC0000"/>
                </a:solidFill>
              </a:rPr>
              <a:t>Profit Maximization Under Monopoly 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873500" y="2708275"/>
            <a:ext cx="3649663" cy="3241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8034338" y="4211638"/>
            <a:ext cx="5429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38918" name="Freeform 6"/>
          <p:cNvSpPr>
            <a:spLocks/>
          </p:cNvSpPr>
          <p:nvPr/>
        </p:nvSpPr>
        <p:spPr bwMode="auto">
          <a:xfrm>
            <a:off x="3684588" y="2874963"/>
            <a:ext cx="3995737" cy="1547812"/>
          </a:xfrm>
          <a:custGeom>
            <a:avLst/>
            <a:gdLst>
              <a:gd name="T0" fmla="*/ 0 w 2517"/>
              <a:gd name="T1" fmla="*/ 1127125 h 975"/>
              <a:gd name="T2" fmla="*/ 1493837 w 2517"/>
              <a:gd name="T3" fmla="*/ 1539875 h 975"/>
              <a:gd name="T4" fmla="*/ 2435225 w 2517"/>
              <a:gd name="T5" fmla="*/ 1176337 h 975"/>
              <a:gd name="T6" fmla="*/ 2589212 w 2517"/>
              <a:gd name="T7" fmla="*/ 1087437 h 975"/>
              <a:gd name="T8" fmla="*/ 2759075 w 2517"/>
              <a:gd name="T9" fmla="*/ 971550 h 975"/>
              <a:gd name="T10" fmla="*/ 3016250 w 2517"/>
              <a:gd name="T11" fmla="*/ 781050 h 975"/>
              <a:gd name="T12" fmla="*/ 3440112 w 2517"/>
              <a:gd name="T13" fmla="*/ 461962 h 975"/>
              <a:gd name="T14" fmla="*/ 399573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7702550" y="2462213"/>
            <a:ext cx="7461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MC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7950200" y="3544888"/>
            <a:ext cx="1133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ATC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7461250" y="5480050"/>
            <a:ext cx="7445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2195513" y="3736975"/>
            <a:ext cx="6905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$94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2025650" y="3159125"/>
            <a:ext cx="860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$122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3319463" y="3340100"/>
            <a:ext cx="1374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i="1">
                <a:solidFill>
                  <a:srgbClr val="CC0000"/>
                </a:solidFill>
              </a:rPr>
              <a:t>Profit</a:t>
            </a:r>
          </a:p>
        </p:txBody>
      </p:sp>
      <p:sp>
        <p:nvSpPr>
          <p:cNvPr id="38925" name="Freeform 13"/>
          <p:cNvSpPr>
            <a:spLocks/>
          </p:cNvSpPr>
          <p:nvPr/>
        </p:nvSpPr>
        <p:spPr bwMode="auto">
          <a:xfrm>
            <a:off x="4222750" y="2198688"/>
            <a:ext cx="3733800" cy="1860550"/>
          </a:xfrm>
          <a:custGeom>
            <a:avLst/>
            <a:gdLst>
              <a:gd name="T0" fmla="*/ 0 w 2802"/>
              <a:gd name="T1" fmla="*/ 0 h 1339"/>
              <a:gd name="T2" fmla="*/ 181227 w 2802"/>
              <a:gd name="T3" fmla="*/ 530792 h 1339"/>
              <a:gd name="T4" fmla="*/ 350460 w 2802"/>
              <a:gd name="T5" fmla="*/ 951812 h 1339"/>
              <a:gd name="T6" fmla="*/ 451734 w 2802"/>
              <a:gd name="T7" fmla="*/ 1128280 h 1339"/>
              <a:gd name="T8" fmla="*/ 535684 w 2802"/>
              <a:gd name="T9" fmla="*/ 1253335 h 1339"/>
              <a:gd name="T10" fmla="*/ 670272 w 2802"/>
              <a:gd name="T11" fmla="*/ 1404792 h 1339"/>
              <a:gd name="T12" fmla="*/ 835508 w 2802"/>
              <a:gd name="T13" fmla="*/ 1520121 h 1339"/>
              <a:gd name="T14" fmla="*/ 986086 w 2802"/>
              <a:gd name="T15" fmla="*/ 1600712 h 1339"/>
              <a:gd name="T16" fmla="*/ 1187300 w 2802"/>
              <a:gd name="T17" fmla="*/ 1681304 h 1339"/>
              <a:gd name="T18" fmla="*/ 1420496 w 2802"/>
              <a:gd name="T19" fmla="*/ 1738273 h 1339"/>
              <a:gd name="T20" fmla="*/ 1764294 w 2802"/>
              <a:gd name="T21" fmla="*/ 1813307 h 1339"/>
              <a:gd name="T22" fmla="*/ 2060119 w 2802"/>
              <a:gd name="T23" fmla="*/ 1859160 h 1339"/>
              <a:gd name="T24" fmla="*/ 2321299 w 2802"/>
              <a:gd name="T25" fmla="*/ 1842486 h 1339"/>
              <a:gd name="T26" fmla="*/ 2505191 w 2802"/>
              <a:gd name="T27" fmla="*/ 1809138 h 1339"/>
              <a:gd name="T28" fmla="*/ 2810344 w 2802"/>
              <a:gd name="T29" fmla="*/ 1756337 h 1339"/>
              <a:gd name="T30" fmla="*/ 2653103 w 2802"/>
              <a:gd name="T31" fmla="*/ 1791075 h 1339"/>
              <a:gd name="T32" fmla="*/ 3026217 w 2802"/>
              <a:gd name="T33" fmla="*/ 1713262 h 1339"/>
              <a:gd name="T34" fmla="*/ 3292727 w 2802"/>
              <a:gd name="T35" fmla="*/ 1663240 h 1339"/>
              <a:gd name="T36" fmla="*/ 3732467 w 2802"/>
              <a:gd name="T37" fmla="*/ 1552079 h 13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802" h="1339">
                <a:moveTo>
                  <a:pt x="0" y="0"/>
                </a:moveTo>
                <a:lnTo>
                  <a:pt x="136" y="382"/>
                </a:lnTo>
                <a:lnTo>
                  <a:pt x="263" y="685"/>
                </a:lnTo>
                <a:lnTo>
                  <a:pt x="339" y="812"/>
                </a:lnTo>
                <a:lnTo>
                  <a:pt x="402" y="902"/>
                </a:lnTo>
                <a:lnTo>
                  <a:pt x="503" y="1011"/>
                </a:lnTo>
                <a:lnTo>
                  <a:pt x="627" y="1094"/>
                </a:lnTo>
                <a:lnTo>
                  <a:pt x="740" y="1152"/>
                </a:lnTo>
                <a:lnTo>
                  <a:pt x="891" y="1210"/>
                </a:lnTo>
                <a:lnTo>
                  <a:pt x="1066" y="1251"/>
                </a:lnTo>
                <a:lnTo>
                  <a:pt x="1324" y="1305"/>
                </a:lnTo>
                <a:lnTo>
                  <a:pt x="1546" y="1338"/>
                </a:lnTo>
                <a:lnTo>
                  <a:pt x="1742" y="1326"/>
                </a:lnTo>
                <a:lnTo>
                  <a:pt x="1880" y="1302"/>
                </a:lnTo>
                <a:lnTo>
                  <a:pt x="2109" y="1264"/>
                </a:lnTo>
                <a:lnTo>
                  <a:pt x="1991" y="1289"/>
                </a:lnTo>
                <a:lnTo>
                  <a:pt x="2271" y="1233"/>
                </a:lnTo>
                <a:lnTo>
                  <a:pt x="2471" y="1197"/>
                </a:lnTo>
                <a:lnTo>
                  <a:pt x="2801" y="1117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H="1">
            <a:off x="3330575" y="3355975"/>
            <a:ext cx="2338388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5673725" y="3333750"/>
            <a:ext cx="0" cy="259397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4060825" y="5295900"/>
            <a:ext cx="14763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 = MC</a:t>
            </a:r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V="1">
            <a:off x="5127625" y="4378325"/>
            <a:ext cx="495300" cy="7286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5921375" y="1908175"/>
            <a:ext cx="13493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/>
              <a:t>Profit</a:t>
            </a:r>
          </a:p>
          <a:p>
            <a:pPr algn="ctr"/>
            <a:r>
              <a:rPr lang="en-US" altLang="en-US" sz="2400" b="1"/>
              <a:t>Per Unit</a:t>
            </a:r>
          </a:p>
        </p:txBody>
      </p:sp>
      <p:pic>
        <p:nvPicPr>
          <p:cNvPr id="38931" name="Picture 19" descr="picture" title="picture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3413" y="3395663"/>
            <a:ext cx="152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32" name="Line 20"/>
          <p:cNvSpPr>
            <a:spLocks noChangeShapeType="1"/>
          </p:cNvSpPr>
          <p:nvPr/>
        </p:nvSpPr>
        <p:spPr bwMode="auto">
          <a:xfrm flipH="1">
            <a:off x="5884863" y="2686050"/>
            <a:ext cx="693737" cy="9794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1719263" y="82550"/>
            <a:ext cx="7404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OUTPUT AND PRICE DETERMINATION</a:t>
            </a:r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2863850" y="33702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>
            <a:off x="2863850" y="39417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36" name="Group 24"/>
          <p:cNvGrpSpPr>
            <a:grpSpLocks/>
          </p:cNvGrpSpPr>
          <p:nvPr/>
        </p:nvGrpSpPr>
        <p:grpSpPr bwMode="auto">
          <a:xfrm>
            <a:off x="1801813" y="1397000"/>
            <a:ext cx="6858000" cy="5011738"/>
            <a:chOff x="1135" y="880"/>
            <a:chExt cx="4320" cy="3157"/>
          </a:xfrm>
        </p:grpSpPr>
        <p:sp>
          <p:nvSpPr>
            <p:cNvPr id="21532" name="Rectangle 25"/>
            <p:cNvSpPr>
              <a:spLocks noChangeArrowheads="1"/>
            </p:cNvSpPr>
            <p:nvPr/>
          </p:nvSpPr>
          <p:spPr bwMode="auto">
            <a:xfrm>
              <a:off x="5167" y="3603"/>
              <a:ext cx="288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>
                  <a:solidFill>
                    <a:srgbClr val="000000"/>
                  </a:solidFill>
                </a:rPr>
                <a:t>Q</a:t>
              </a:r>
            </a:p>
          </p:txBody>
        </p:sp>
        <p:grpSp>
          <p:nvGrpSpPr>
            <p:cNvPr id="21533" name="Group 26"/>
            <p:cNvGrpSpPr>
              <a:grpSpLocks/>
            </p:cNvGrpSpPr>
            <p:nvPr/>
          </p:nvGrpSpPr>
          <p:grpSpPr bwMode="auto">
            <a:xfrm>
              <a:off x="2089" y="1085"/>
              <a:ext cx="3024" cy="2710"/>
              <a:chOff x="1873" y="1085"/>
              <a:chExt cx="3024" cy="2710"/>
            </a:xfrm>
          </p:grpSpPr>
          <p:sp>
            <p:nvSpPr>
              <p:cNvPr id="21537" name="Line 27"/>
              <p:cNvSpPr>
                <a:spLocks noChangeShapeType="1"/>
              </p:cNvSpPr>
              <p:nvPr/>
            </p:nvSpPr>
            <p:spPr bwMode="auto">
              <a:xfrm>
                <a:off x="1885" y="1085"/>
                <a:ext cx="0" cy="271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8" name="Line 28"/>
              <p:cNvSpPr>
                <a:spLocks noChangeShapeType="1"/>
              </p:cNvSpPr>
              <p:nvPr/>
            </p:nvSpPr>
            <p:spPr bwMode="auto">
              <a:xfrm>
                <a:off x="1873" y="3771"/>
                <a:ext cx="302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34" name="Rectangle 29"/>
            <p:cNvSpPr>
              <a:spLocks noChangeArrowheads="1"/>
            </p:cNvSpPr>
            <p:nvPr/>
          </p:nvSpPr>
          <p:spPr bwMode="auto">
            <a:xfrm>
              <a:off x="1756" y="880"/>
              <a:ext cx="315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200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150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125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100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 50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25</a:t>
              </a:r>
            </a:p>
          </p:txBody>
        </p:sp>
        <p:sp>
          <p:nvSpPr>
            <p:cNvPr id="21535" name="Rectangle 30"/>
            <p:cNvSpPr>
              <a:spLocks noChangeArrowheads="1"/>
            </p:cNvSpPr>
            <p:nvPr/>
          </p:nvSpPr>
          <p:spPr bwMode="auto">
            <a:xfrm>
              <a:off x="2003" y="3837"/>
              <a:ext cx="322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/>
                <a:t>0       1       2       3       4       5       6       7       8       9       10</a:t>
              </a:r>
            </a:p>
          </p:txBody>
        </p:sp>
        <p:sp>
          <p:nvSpPr>
            <p:cNvPr id="21536" name="Text Box 31"/>
            <p:cNvSpPr txBox="1">
              <a:spLocks noChangeArrowheads="1"/>
            </p:cNvSpPr>
            <p:nvPr/>
          </p:nvSpPr>
          <p:spPr bwMode="auto">
            <a:xfrm rot="-5400000">
              <a:off x="325" y="2193"/>
              <a:ext cx="1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Price, costs, and revenue</a:t>
              </a:r>
            </a:p>
          </p:txBody>
        </p:sp>
      </p:grp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1912938" y="933450"/>
            <a:ext cx="622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latin typeface="Times New Roman" panose="02020603050405020304" pitchFamily="18" charset="0"/>
              </a:rPr>
              <a:t>Remember the MR=MC Rule?</a:t>
            </a:r>
          </a:p>
        </p:txBody>
      </p:sp>
      <p:sp>
        <p:nvSpPr>
          <p:cNvPr id="38945" name="Line 33"/>
          <p:cNvSpPr>
            <a:spLocks noChangeShapeType="1"/>
          </p:cNvSpPr>
          <p:nvPr/>
        </p:nvSpPr>
        <p:spPr bwMode="auto">
          <a:xfrm>
            <a:off x="3883025" y="2427288"/>
            <a:ext cx="4202113" cy="2100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6" name="Oval 34"/>
          <p:cNvSpPr>
            <a:spLocks noChangeArrowheads="1"/>
          </p:cNvSpPr>
          <p:nvPr/>
        </p:nvSpPr>
        <p:spPr bwMode="auto">
          <a:xfrm>
            <a:off x="5576888" y="4205288"/>
            <a:ext cx="195262" cy="1952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7" grpId="0" autoUpdateAnimBg="0"/>
      <p:bldP spid="38919" grpId="0" autoUpdateAnimBg="0"/>
      <p:bldP spid="38920" grpId="0" autoUpdateAnimBg="0"/>
      <p:bldP spid="38921" grpId="0" autoUpdateAnimBg="0"/>
      <p:bldP spid="38922" grpId="0" autoUpdateAnimBg="0"/>
      <p:bldP spid="38923" grpId="0" autoUpdateAnimBg="0"/>
      <p:bldP spid="38924" grpId="0" autoUpdateAnimBg="0"/>
      <p:bldP spid="38928" grpId="0" autoUpdateAnimBg="0"/>
      <p:bldP spid="38930" grpId="0" autoUpdateAnimBg="0"/>
      <p:bldP spid="3894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340100" y="3360738"/>
            <a:ext cx="2319338" cy="57943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65300" y="611188"/>
            <a:ext cx="73279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i="1">
                <a:solidFill>
                  <a:srgbClr val="CC0000"/>
                </a:solidFill>
              </a:rPr>
              <a:t>Profit Maximization Under Monopoly 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873500" y="2708275"/>
            <a:ext cx="3649663" cy="3241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8034338" y="4211638"/>
            <a:ext cx="5429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3684588" y="2874963"/>
            <a:ext cx="3995737" cy="1547812"/>
          </a:xfrm>
          <a:custGeom>
            <a:avLst/>
            <a:gdLst>
              <a:gd name="T0" fmla="*/ 0 w 2517"/>
              <a:gd name="T1" fmla="*/ 1127125 h 975"/>
              <a:gd name="T2" fmla="*/ 1493837 w 2517"/>
              <a:gd name="T3" fmla="*/ 1539875 h 975"/>
              <a:gd name="T4" fmla="*/ 2435225 w 2517"/>
              <a:gd name="T5" fmla="*/ 1176337 h 975"/>
              <a:gd name="T6" fmla="*/ 2589212 w 2517"/>
              <a:gd name="T7" fmla="*/ 1087437 h 975"/>
              <a:gd name="T8" fmla="*/ 2759075 w 2517"/>
              <a:gd name="T9" fmla="*/ 971550 h 975"/>
              <a:gd name="T10" fmla="*/ 3016250 w 2517"/>
              <a:gd name="T11" fmla="*/ 781050 h 975"/>
              <a:gd name="T12" fmla="*/ 3440112 w 2517"/>
              <a:gd name="T13" fmla="*/ 461962 h 975"/>
              <a:gd name="T14" fmla="*/ 399573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702550" y="2462213"/>
            <a:ext cx="7461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MC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950200" y="3544888"/>
            <a:ext cx="1133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ATC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461250" y="5480050"/>
            <a:ext cx="7445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195513" y="3736975"/>
            <a:ext cx="6905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$94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025650" y="3159125"/>
            <a:ext cx="860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$122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319463" y="3340100"/>
            <a:ext cx="1374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i="1">
                <a:solidFill>
                  <a:srgbClr val="CC0000"/>
                </a:solidFill>
              </a:rPr>
              <a:t>Profit</a:t>
            </a:r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4222750" y="2198688"/>
            <a:ext cx="3733800" cy="1860550"/>
          </a:xfrm>
          <a:custGeom>
            <a:avLst/>
            <a:gdLst>
              <a:gd name="T0" fmla="*/ 0 w 2802"/>
              <a:gd name="T1" fmla="*/ 0 h 1339"/>
              <a:gd name="T2" fmla="*/ 181227 w 2802"/>
              <a:gd name="T3" fmla="*/ 530792 h 1339"/>
              <a:gd name="T4" fmla="*/ 350460 w 2802"/>
              <a:gd name="T5" fmla="*/ 951812 h 1339"/>
              <a:gd name="T6" fmla="*/ 451734 w 2802"/>
              <a:gd name="T7" fmla="*/ 1128280 h 1339"/>
              <a:gd name="T8" fmla="*/ 535684 w 2802"/>
              <a:gd name="T9" fmla="*/ 1253335 h 1339"/>
              <a:gd name="T10" fmla="*/ 670272 w 2802"/>
              <a:gd name="T11" fmla="*/ 1404792 h 1339"/>
              <a:gd name="T12" fmla="*/ 835508 w 2802"/>
              <a:gd name="T13" fmla="*/ 1520121 h 1339"/>
              <a:gd name="T14" fmla="*/ 986086 w 2802"/>
              <a:gd name="T15" fmla="*/ 1600712 h 1339"/>
              <a:gd name="T16" fmla="*/ 1187300 w 2802"/>
              <a:gd name="T17" fmla="*/ 1681304 h 1339"/>
              <a:gd name="T18" fmla="*/ 1420496 w 2802"/>
              <a:gd name="T19" fmla="*/ 1738273 h 1339"/>
              <a:gd name="T20" fmla="*/ 1764294 w 2802"/>
              <a:gd name="T21" fmla="*/ 1813307 h 1339"/>
              <a:gd name="T22" fmla="*/ 2060119 w 2802"/>
              <a:gd name="T23" fmla="*/ 1859160 h 1339"/>
              <a:gd name="T24" fmla="*/ 2321299 w 2802"/>
              <a:gd name="T25" fmla="*/ 1842486 h 1339"/>
              <a:gd name="T26" fmla="*/ 2505191 w 2802"/>
              <a:gd name="T27" fmla="*/ 1809138 h 1339"/>
              <a:gd name="T28" fmla="*/ 2810344 w 2802"/>
              <a:gd name="T29" fmla="*/ 1756337 h 1339"/>
              <a:gd name="T30" fmla="*/ 2653103 w 2802"/>
              <a:gd name="T31" fmla="*/ 1791075 h 1339"/>
              <a:gd name="T32" fmla="*/ 3026217 w 2802"/>
              <a:gd name="T33" fmla="*/ 1713262 h 1339"/>
              <a:gd name="T34" fmla="*/ 3292727 w 2802"/>
              <a:gd name="T35" fmla="*/ 1663240 h 1339"/>
              <a:gd name="T36" fmla="*/ 3732467 w 2802"/>
              <a:gd name="T37" fmla="*/ 1552079 h 13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802" h="1339">
                <a:moveTo>
                  <a:pt x="0" y="0"/>
                </a:moveTo>
                <a:lnTo>
                  <a:pt x="136" y="382"/>
                </a:lnTo>
                <a:lnTo>
                  <a:pt x="263" y="685"/>
                </a:lnTo>
                <a:lnTo>
                  <a:pt x="339" y="812"/>
                </a:lnTo>
                <a:lnTo>
                  <a:pt x="402" y="902"/>
                </a:lnTo>
                <a:lnTo>
                  <a:pt x="503" y="1011"/>
                </a:lnTo>
                <a:lnTo>
                  <a:pt x="627" y="1094"/>
                </a:lnTo>
                <a:lnTo>
                  <a:pt x="740" y="1152"/>
                </a:lnTo>
                <a:lnTo>
                  <a:pt x="891" y="1210"/>
                </a:lnTo>
                <a:lnTo>
                  <a:pt x="1066" y="1251"/>
                </a:lnTo>
                <a:lnTo>
                  <a:pt x="1324" y="1305"/>
                </a:lnTo>
                <a:lnTo>
                  <a:pt x="1546" y="1338"/>
                </a:lnTo>
                <a:lnTo>
                  <a:pt x="1742" y="1326"/>
                </a:lnTo>
                <a:lnTo>
                  <a:pt x="1880" y="1302"/>
                </a:lnTo>
                <a:lnTo>
                  <a:pt x="2109" y="1264"/>
                </a:lnTo>
                <a:lnTo>
                  <a:pt x="1991" y="1289"/>
                </a:lnTo>
                <a:lnTo>
                  <a:pt x="2271" y="1233"/>
                </a:lnTo>
                <a:lnTo>
                  <a:pt x="2471" y="1197"/>
                </a:lnTo>
                <a:lnTo>
                  <a:pt x="2801" y="1117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330575" y="3355975"/>
            <a:ext cx="2338388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 descr="picture" title="picture"/>
          <p:cNvSpPr>
            <a:spLocks noChangeShapeType="1"/>
          </p:cNvSpPr>
          <p:nvPr/>
        </p:nvSpPr>
        <p:spPr bwMode="auto">
          <a:xfrm>
            <a:off x="5673725" y="3333750"/>
            <a:ext cx="0" cy="259397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4060825" y="5295900"/>
            <a:ext cx="14763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 = MC</a:t>
            </a:r>
          </a:p>
        </p:txBody>
      </p:sp>
      <p:sp>
        <p:nvSpPr>
          <p:cNvPr id="39953" name="Line 17" descr="picture" title="picture"/>
          <p:cNvSpPr>
            <a:spLocks noChangeShapeType="1"/>
          </p:cNvSpPr>
          <p:nvPr/>
        </p:nvSpPr>
        <p:spPr bwMode="auto">
          <a:xfrm flipV="1">
            <a:off x="5127625" y="4378325"/>
            <a:ext cx="495300" cy="7286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921375" y="1908175"/>
            <a:ext cx="13493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/>
              <a:t>Profit</a:t>
            </a:r>
          </a:p>
          <a:p>
            <a:pPr algn="ctr"/>
            <a:r>
              <a:rPr lang="en-US" altLang="en-US" sz="2400" b="1"/>
              <a:t>Per Unit</a:t>
            </a:r>
          </a:p>
        </p:txBody>
      </p:sp>
      <p:pic>
        <p:nvPicPr>
          <p:cNvPr id="39955" name="Picture 19" descr="picture" title="pictur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3413" y="3395663"/>
            <a:ext cx="152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56" name="Line 20" descr="picture" title="picture"/>
          <p:cNvSpPr>
            <a:spLocks noChangeShapeType="1"/>
          </p:cNvSpPr>
          <p:nvPr/>
        </p:nvSpPr>
        <p:spPr bwMode="auto">
          <a:xfrm flipH="1">
            <a:off x="5884863" y="2686050"/>
            <a:ext cx="693737" cy="9794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1719263" y="82550"/>
            <a:ext cx="7404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OUTPUT AND PRICE DETERMINATION</a:t>
            </a:r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2863850" y="33702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863850" y="39417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52" name="Group 24"/>
          <p:cNvGrpSpPr>
            <a:grpSpLocks/>
          </p:cNvGrpSpPr>
          <p:nvPr/>
        </p:nvGrpSpPr>
        <p:grpSpPr bwMode="auto">
          <a:xfrm>
            <a:off x="1801813" y="1397000"/>
            <a:ext cx="6858000" cy="5011738"/>
            <a:chOff x="1135" y="880"/>
            <a:chExt cx="4320" cy="3157"/>
          </a:xfrm>
        </p:grpSpPr>
        <p:sp>
          <p:nvSpPr>
            <p:cNvPr id="22558" name="Rectangle 25"/>
            <p:cNvSpPr>
              <a:spLocks noChangeArrowheads="1"/>
            </p:cNvSpPr>
            <p:nvPr/>
          </p:nvSpPr>
          <p:spPr bwMode="auto">
            <a:xfrm>
              <a:off x="5167" y="3603"/>
              <a:ext cx="288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>
                  <a:solidFill>
                    <a:srgbClr val="000000"/>
                  </a:solidFill>
                </a:rPr>
                <a:t>Q</a:t>
              </a:r>
            </a:p>
          </p:txBody>
        </p:sp>
        <p:grpSp>
          <p:nvGrpSpPr>
            <p:cNvPr id="22559" name="Group 26"/>
            <p:cNvGrpSpPr>
              <a:grpSpLocks/>
            </p:cNvGrpSpPr>
            <p:nvPr/>
          </p:nvGrpSpPr>
          <p:grpSpPr bwMode="auto">
            <a:xfrm>
              <a:off x="2089" y="1085"/>
              <a:ext cx="3024" cy="2710"/>
              <a:chOff x="1873" y="1085"/>
              <a:chExt cx="3024" cy="2710"/>
            </a:xfrm>
          </p:grpSpPr>
          <p:sp>
            <p:nvSpPr>
              <p:cNvPr id="22563" name="Line 27"/>
              <p:cNvSpPr>
                <a:spLocks noChangeShapeType="1"/>
              </p:cNvSpPr>
              <p:nvPr/>
            </p:nvSpPr>
            <p:spPr bwMode="auto">
              <a:xfrm>
                <a:off x="1885" y="1085"/>
                <a:ext cx="0" cy="271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4" name="Line 28"/>
              <p:cNvSpPr>
                <a:spLocks noChangeShapeType="1"/>
              </p:cNvSpPr>
              <p:nvPr/>
            </p:nvSpPr>
            <p:spPr bwMode="auto">
              <a:xfrm>
                <a:off x="1873" y="3771"/>
                <a:ext cx="302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60" name="Rectangle 29"/>
            <p:cNvSpPr>
              <a:spLocks noChangeArrowheads="1"/>
            </p:cNvSpPr>
            <p:nvPr/>
          </p:nvSpPr>
          <p:spPr bwMode="auto">
            <a:xfrm>
              <a:off x="1756" y="880"/>
              <a:ext cx="315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200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150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125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100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 50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25</a:t>
              </a:r>
            </a:p>
          </p:txBody>
        </p:sp>
        <p:sp>
          <p:nvSpPr>
            <p:cNvPr id="22561" name="Rectangle 30"/>
            <p:cNvSpPr>
              <a:spLocks noChangeArrowheads="1"/>
            </p:cNvSpPr>
            <p:nvPr/>
          </p:nvSpPr>
          <p:spPr bwMode="auto">
            <a:xfrm>
              <a:off x="2003" y="3837"/>
              <a:ext cx="322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/>
                <a:t>0       1       2       3       4       5       6       7       8       9       10</a:t>
              </a:r>
            </a:p>
          </p:txBody>
        </p:sp>
        <p:sp>
          <p:nvSpPr>
            <p:cNvPr id="22562" name="Text Box 31"/>
            <p:cNvSpPr txBox="1">
              <a:spLocks noChangeArrowheads="1"/>
            </p:cNvSpPr>
            <p:nvPr/>
          </p:nvSpPr>
          <p:spPr bwMode="auto">
            <a:xfrm rot="-5400000">
              <a:off x="325" y="2193"/>
              <a:ext cx="1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Price, costs, and revenue</a:t>
              </a:r>
            </a:p>
          </p:txBody>
        </p:sp>
      </p:grpSp>
      <p:sp>
        <p:nvSpPr>
          <p:cNvPr id="22553" name="Line 32"/>
          <p:cNvSpPr>
            <a:spLocks noChangeShapeType="1"/>
          </p:cNvSpPr>
          <p:nvPr/>
        </p:nvSpPr>
        <p:spPr bwMode="auto">
          <a:xfrm>
            <a:off x="3883025" y="2427288"/>
            <a:ext cx="4202113" cy="2100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Oval 33" descr="picture" title="picture"/>
          <p:cNvSpPr>
            <a:spLocks noChangeArrowheads="1"/>
          </p:cNvSpPr>
          <p:nvPr/>
        </p:nvSpPr>
        <p:spPr bwMode="auto">
          <a:xfrm>
            <a:off x="5576888" y="4205288"/>
            <a:ext cx="195262" cy="1952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39970" name="Group 34"/>
          <p:cNvGrpSpPr>
            <a:grpSpLocks/>
          </p:cNvGrpSpPr>
          <p:nvPr/>
        </p:nvGrpSpPr>
        <p:grpSpPr bwMode="auto">
          <a:xfrm rot="-373990">
            <a:off x="1638300" y="1228725"/>
            <a:ext cx="7015163" cy="4325938"/>
            <a:chOff x="864" y="798"/>
            <a:chExt cx="4419" cy="2725"/>
          </a:xfrm>
        </p:grpSpPr>
        <p:sp>
          <p:nvSpPr>
            <p:cNvPr id="39971" name="AutoShape 35" descr="picture" title="picture"/>
            <p:cNvSpPr>
              <a:spLocks noChangeArrowheads="1"/>
            </p:cNvSpPr>
            <p:nvPr/>
          </p:nvSpPr>
          <p:spPr bwMode="auto">
            <a:xfrm>
              <a:off x="864" y="798"/>
              <a:ext cx="4419" cy="2725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2557" name="Rectangle 36"/>
            <p:cNvSpPr>
              <a:spLocks noChangeArrowheads="1"/>
            </p:cNvSpPr>
            <p:nvPr/>
          </p:nvSpPr>
          <p:spPr bwMode="auto">
            <a:xfrm>
              <a:off x="1422" y="1651"/>
              <a:ext cx="3381" cy="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4400" b="1" i="1"/>
                <a:t>What About</a:t>
              </a:r>
            </a:p>
            <a:p>
              <a:pPr algn="ctr"/>
              <a:r>
                <a:rPr lang="en-US" altLang="en-US" sz="4400" b="1" i="1"/>
                <a:t>Loss Minimization?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340100" y="3043238"/>
            <a:ext cx="2319338" cy="31908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865313" y="611188"/>
            <a:ext cx="71231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i="1">
                <a:solidFill>
                  <a:srgbClr val="CC0000"/>
                </a:solidFill>
              </a:rPr>
              <a:t>Loss Minimization Under Monopoly 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3873500" y="2708275"/>
            <a:ext cx="3649663" cy="3241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8034338" y="4211638"/>
            <a:ext cx="5429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3684588" y="2874963"/>
            <a:ext cx="3995737" cy="1547812"/>
          </a:xfrm>
          <a:custGeom>
            <a:avLst/>
            <a:gdLst>
              <a:gd name="T0" fmla="*/ 0 w 2517"/>
              <a:gd name="T1" fmla="*/ 1127125 h 975"/>
              <a:gd name="T2" fmla="*/ 1493837 w 2517"/>
              <a:gd name="T3" fmla="*/ 1539875 h 975"/>
              <a:gd name="T4" fmla="*/ 2435225 w 2517"/>
              <a:gd name="T5" fmla="*/ 1176337 h 975"/>
              <a:gd name="T6" fmla="*/ 2589212 w 2517"/>
              <a:gd name="T7" fmla="*/ 1087437 h 975"/>
              <a:gd name="T8" fmla="*/ 2759075 w 2517"/>
              <a:gd name="T9" fmla="*/ 971550 h 975"/>
              <a:gd name="T10" fmla="*/ 3016250 w 2517"/>
              <a:gd name="T11" fmla="*/ 781050 h 975"/>
              <a:gd name="T12" fmla="*/ 3440112 w 2517"/>
              <a:gd name="T13" fmla="*/ 461962 h 975"/>
              <a:gd name="T14" fmla="*/ 399573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13650" y="2309813"/>
            <a:ext cx="7461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MC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7950200" y="2732088"/>
            <a:ext cx="1133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ATC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7461250" y="5480050"/>
            <a:ext cx="7445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2536825" y="283527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2536825" y="3159125"/>
            <a:ext cx="5651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P</a:t>
            </a:r>
            <a:r>
              <a:rPr lang="en-US" altLang="en-US" sz="2400" b="1" i="1" baseline="-25000">
                <a:solidFill>
                  <a:srgbClr val="CC0000"/>
                </a:solidFill>
              </a:rPr>
              <a:t>m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3332163" y="2959100"/>
            <a:ext cx="774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CC0000"/>
                </a:solidFill>
              </a:rPr>
              <a:t>Loss</a:t>
            </a:r>
          </a:p>
        </p:txBody>
      </p:sp>
      <p:sp>
        <p:nvSpPr>
          <p:cNvPr id="40973" name="Freeform 13"/>
          <p:cNvSpPr>
            <a:spLocks/>
          </p:cNvSpPr>
          <p:nvPr/>
        </p:nvSpPr>
        <p:spPr bwMode="auto">
          <a:xfrm>
            <a:off x="4260850" y="1309688"/>
            <a:ext cx="3759200" cy="1938337"/>
          </a:xfrm>
          <a:custGeom>
            <a:avLst/>
            <a:gdLst>
              <a:gd name="T0" fmla="*/ 0 w 2368"/>
              <a:gd name="T1" fmla="*/ 0 h 1221"/>
              <a:gd name="T2" fmla="*/ 350838 w 2368"/>
              <a:gd name="T3" fmla="*/ 952500 h 1221"/>
              <a:gd name="T4" fmla="*/ 871538 w 2368"/>
              <a:gd name="T5" fmla="*/ 1474787 h 1221"/>
              <a:gd name="T6" fmla="*/ 1420813 w 2368"/>
              <a:gd name="T7" fmla="*/ 1738312 h 1221"/>
              <a:gd name="T8" fmla="*/ 2870200 w 2368"/>
              <a:gd name="T9" fmla="*/ 1906587 h 1221"/>
              <a:gd name="T10" fmla="*/ 3759200 w 2368"/>
              <a:gd name="T11" fmla="*/ 1552575 h 12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68" h="1221">
                <a:moveTo>
                  <a:pt x="0" y="0"/>
                </a:moveTo>
                <a:cubicBezTo>
                  <a:pt x="37" y="100"/>
                  <a:pt x="130" y="445"/>
                  <a:pt x="221" y="600"/>
                </a:cubicBezTo>
                <a:cubicBezTo>
                  <a:pt x="312" y="755"/>
                  <a:pt x="437" y="847"/>
                  <a:pt x="549" y="929"/>
                </a:cubicBezTo>
                <a:cubicBezTo>
                  <a:pt x="661" y="1011"/>
                  <a:pt x="721" y="1050"/>
                  <a:pt x="895" y="1095"/>
                </a:cubicBezTo>
                <a:cubicBezTo>
                  <a:pt x="1069" y="1140"/>
                  <a:pt x="1565" y="1221"/>
                  <a:pt x="1808" y="1201"/>
                </a:cubicBezTo>
                <a:cubicBezTo>
                  <a:pt x="2051" y="1181"/>
                  <a:pt x="2289" y="1017"/>
                  <a:pt x="2368" y="978"/>
                </a:cubicBez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30575" y="3355975"/>
            <a:ext cx="2338388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5673725" y="3071813"/>
            <a:ext cx="0" cy="2855912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4060825" y="5295900"/>
            <a:ext cx="14763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 = MC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4995863" y="4378325"/>
            <a:ext cx="627062" cy="9112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5972175" y="1387475"/>
            <a:ext cx="13493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/>
              <a:t>Loss</a:t>
            </a:r>
          </a:p>
          <a:p>
            <a:pPr algn="ctr"/>
            <a:r>
              <a:rPr lang="en-US" altLang="en-US" sz="2400" b="1"/>
              <a:t>Per Unit</a:t>
            </a:r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 flipH="1">
            <a:off x="5802313" y="2219325"/>
            <a:ext cx="750887" cy="10620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1719263" y="82550"/>
            <a:ext cx="7404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OUTPUT AND PRICE DETERMINATION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2863850" y="33702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2863850" y="30400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75" name="Group 23"/>
          <p:cNvGrpSpPr>
            <a:grpSpLocks/>
          </p:cNvGrpSpPr>
          <p:nvPr/>
        </p:nvGrpSpPr>
        <p:grpSpPr bwMode="auto">
          <a:xfrm>
            <a:off x="1801813" y="1397000"/>
            <a:ext cx="6858000" cy="5011738"/>
            <a:chOff x="1135" y="880"/>
            <a:chExt cx="4320" cy="3157"/>
          </a:xfrm>
        </p:grpSpPr>
        <p:sp>
          <p:nvSpPr>
            <p:cNvPr id="23587" name="Rectangle 24"/>
            <p:cNvSpPr>
              <a:spLocks noChangeArrowheads="1"/>
            </p:cNvSpPr>
            <p:nvPr/>
          </p:nvSpPr>
          <p:spPr bwMode="auto">
            <a:xfrm>
              <a:off x="5167" y="3603"/>
              <a:ext cx="288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>
                  <a:solidFill>
                    <a:srgbClr val="000000"/>
                  </a:solidFill>
                </a:rPr>
                <a:t>Q</a:t>
              </a:r>
            </a:p>
          </p:txBody>
        </p:sp>
        <p:grpSp>
          <p:nvGrpSpPr>
            <p:cNvPr id="23588" name="Group 25"/>
            <p:cNvGrpSpPr>
              <a:grpSpLocks/>
            </p:cNvGrpSpPr>
            <p:nvPr/>
          </p:nvGrpSpPr>
          <p:grpSpPr bwMode="auto">
            <a:xfrm>
              <a:off x="2089" y="1085"/>
              <a:ext cx="3024" cy="2710"/>
              <a:chOff x="1873" y="1085"/>
              <a:chExt cx="3024" cy="2710"/>
            </a:xfrm>
          </p:grpSpPr>
          <p:sp>
            <p:nvSpPr>
              <p:cNvPr id="23592" name="Line 26"/>
              <p:cNvSpPr>
                <a:spLocks noChangeShapeType="1"/>
              </p:cNvSpPr>
              <p:nvPr/>
            </p:nvSpPr>
            <p:spPr bwMode="auto">
              <a:xfrm>
                <a:off x="1885" y="1085"/>
                <a:ext cx="0" cy="271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3" name="Line 27"/>
              <p:cNvSpPr>
                <a:spLocks noChangeShapeType="1"/>
              </p:cNvSpPr>
              <p:nvPr/>
            </p:nvSpPr>
            <p:spPr bwMode="auto">
              <a:xfrm>
                <a:off x="1873" y="3771"/>
                <a:ext cx="302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89" name="Rectangle 28"/>
            <p:cNvSpPr>
              <a:spLocks noChangeArrowheads="1"/>
            </p:cNvSpPr>
            <p:nvPr/>
          </p:nvSpPr>
          <p:spPr bwMode="auto">
            <a:xfrm>
              <a:off x="1756" y="880"/>
              <a:ext cx="315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200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150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125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100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 50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25</a:t>
              </a:r>
            </a:p>
          </p:txBody>
        </p:sp>
        <p:sp>
          <p:nvSpPr>
            <p:cNvPr id="23590" name="Rectangle 29"/>
            <p:cNvSpPr>
              <a:spLocks noChangeArrowheads="1"/>
            </p:cNvSpPr>
            <p:nvPr/>
          </p:nvSpPr>
          <p:spPr bwMode="auto">
            <a:xfrm>
              <a:off x="2003" y="3837"/>
              <a:ext cx="322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/>
                <a:t>0       1       2       3       4       5       6       7       8       9       10</a:t>
              </a:r>
            </a:p>
          </p:txBody>
        </p:sp>
        <p:sp>
          <p:nvSpPr>
            <p:cNvPr id="23591" name="Text Box 30"/>
            <p:cNvSpPr txBox="1">
              <a:spLocks noChangeArrowheads="1"/>
            </p:cNvSpPr>
            <p:nvPr/>
          </p:nvSpPr>
          <p:spPr bwMode="auto">
            <a:xfrm rot="-5400000">
              <a:off x="325" y="2193"/>
              <a:ext cx="1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Price, costs, and revenue</a:t>
              </a:r>
            </a:p>
          </p:txBody>
        </p:sp>
      </p:grpSp>
      <p:sp>
        <p:nvSpPr>
          <p:cNvPr id="23576" name="Line 31"/>
          <p:cNvSpPr>
            <a:spLocks noChangeShapeType="1"/>
          </p:cNvSpPr>
          <p:nvPr/>
        </p:nvSpPr>
        <p:spPr bwMode="auto">
          <a:xfrm>
            <a:off x="3883025" y="2427288"/>
            <a:ext cx="4202113" cy="2100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Freeform 32"/>
          <p:cNvSpPr>
            <a:spLocks/>
          </p:cNvSpPr>
          <p:nvPr/>
        </p:nvSpPr>
        <p:spPr bwMode="auto">
          <a:xfrm>
            <a:off x="3667125" y="3371850"/>
            <a:ext cx="4295775" cy="758825"/>
          </a:xfrm>
          <a:custGeom>
            <a:avLst/>
            <a:gdLst>
              <a:gd name="T0" fmla="*/ 0 w 2706"/>
              <a:gd name="T1" fmla="*/ 168275 h 478"/>
              <a:gd name="T2" fmla="*/ 600075 w 2706"/>
              <a:gd name="T3" fmla="*/ 390525 h 478"/>
              <a:gd name="T4" fmla="*/ 1854200 w 2706"/>
              <a:gd name="T5" fmla="*/ 700088 h 478"/>
              <a:gd name="T6" fmla="*/ 2238375 w 2706"/>
              <a:gd name="T7" fmla="*/ 755650 h 478"/>
              <a:gd name="T8" fmla="*/ 2773363 w 2706"/>
              <a:gd name="T9" fmla="*/ 690563 h 478"/>
              <a:gd name="T10" fmla="*/ 3517900 w 2706"/>
              <a:gd name="T11" fmla="*/ 415925 h 478"/>
              <a:gd name="T12" fmla="*/ 4295775 w 2706"/>
              <a:gd name="T13" fmla="*/ 0 h 4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706" h="478">
                <a:moveTo>
                  <a:pt x="0" y="106"/>
                </a:moveTo>
                <a:cubicBezTo>
                  <a:pt x="0" y="106"/>
                  <a:pt x="378" y="246"/>
                  <a:pt x="378" y="246"/>
                </a:cubicBezTo>
                <a:cubicBezTo>
                  <a:pt x="378" y="246"/>
                  <a:pt x="1168" y="441"/>
                  <a:pt x="1168" y="441"/>
                </a:cubicBezTo>
                <a:cubicBezTo>
                  <a:pt x="1356" y="475"/>
                  <a:pt x="1308" y="474"/>
                  <a:pt x="1410" y="476"/>
                </a:cubicBezTo>
                <a:cubicBezTo>
                  <a:pt x="1512" y="478"/>
                  <a:pt x="1631" y="468"/>
                  <a:pt x="1747" y="435"/>
                </a:cubicBezTo>
                <a:cubicBezTo>
                  <a:pt x="1920" y="404"/>
                  <a:pt x="2062" y="337"/>
                  <a:pt x="2216" y="262"/>
                </a:cubicBezTo>
                <a:cubicBezTo>
                  <a:pt x="2370" y="187"/>
                  <a:pt x="2623" y="42"/>
                  <a:pt x="2706" y="0"/>
                </a:cubicBezTo>
              </a:path>
            </a:pathLst>
          </a:custGeom>
          <a:noFill/>
          <a:ln w="762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3" name="Rectangle 33"/>
          <p:cNvSpPr>
            <a:spLocks noChangeArrowheads="1"/>
          </p:cNvSpPr>
          <p:nvPr/>
        </p:nvSpPr>
        <p:spPr bwMode="auto">
          <a:xfrm>
            <a:off x="8161338" y="3078163"/>
            <a:ext cx="9937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AVC</a:t>
            </a:r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5403850" y="6229350"/>
            <a:ext cx="60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i="1">
                <a:solidFill>
                  <a:srgbClr val="CC0000"/>
                </a:solidFill>
              </a:rPr>
              <a:t>Q</a:t>
            </a:r>
            <a:r>
              <a:rPr lang="en-US" altLang="en-US" sz="2400" b="1" i="1" baseline="-25000">
                <a:solidFill>
                  <a:srgbClr val="CC0000"/>
                </a:solidFill>
              </a:rPr>
              <a:t>m</a:t>
            </a:r>
          </a:p>
        </p:txBody>
      </p:sp>
      <p:sp>
        <p:nvSpPr>
          <p:cNvPr id="23581" name="Oval 36"/>
          <p:cNvSpPr>
            <a:spLocks noChangeArrowheads="1"/>
          </p:cNvSpPr>
          <p:nvPr/>
        </p:nvSpPr>
        <p:spPr bwMode="auto">
          <a:xfrm>
            <a:off x="5576888" y="4205288"/>
            <a:ext cx="195262" cy="1952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2" name="Rectangle 37"/>
          <p:cNvSpPr>
            <a:spLocks noChangeArrowheads="1"/>
          </p:cNvSpPr>
          <p:nvPr/>
        </p:nvSpPr>
        <p:spPr bwMode="auto">
          <a:xfrm>
            <a:off x="2536825" y="3857625"/>
            <a:ext cx="384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V</a:t>
            </a:r>
          </a:p>
        </p:txBody>
      </p:sp>
      <p:grpSp>
        <p:nvGrpSpPr>
          <p:cNvPr id="40998" name="Group 38" descr="picture"/>
          <p:cNvGrpSpPr>
            <a:grpSpLocks/>
          </p:cNvGrpSpPr>
          <p:nvPr/>
        </p:nvGrpSpPr>
        <p:grpSpPr bwMode="auto">
          <a:xfrm>
            <a:off x="3343275" y="1393825"/>
            <a:ext cx="4103688" cy="2670175"/>
            <a:chOff x="2090" y="878"/>
            <a:chExt cx="2585" cy="1682"/>
          </a:xfrm>
        </p:grpSpPr>
        <p:sp>
          <p:nvSpPr>
            <p:cNvPr id="23584" name="AutoShape 39"/>
            <p:cNvSpPr>
              <a:spLocks noChangeArrowheads="1"/>
            </p:cNvSpPr>
            <p:nvPr/>
          </p:nvSpPr>
          <p:spPr bwMode="auto">
            <a:xfrm>
              <a:off x="2541" y="1572"/>
              <a:ext cx="280" cy="543"/>
            </a:xfrm>
            <a:prstGeom prst="downArrow">
              <a:avLst>
                <a:gd name="adj1" fmla="val 50000"/>
                <a:gd name="adj2" fmla="val 48482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F6600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000" name="AutoShape 40" descr="picture" title="picture"/>
            <p:cNvSpPr>
              <a:spLocks noChangeArrowheads="1"/>
            </p:cNvSpPr>
            <p:nvPr/>
          </p:nvSpPr>
          <p:spPr bwMode="auto">
            <a:xfrm>
              <a:off x="3413" y="1572"/>
              <a:ext cx="280" cy="988"/>
            </a:xfrm>
            <a:prstGeom prst="downArrow">
              <a:avLst>
                <a:gd name="adj1" fmla="val 50000"/>
                <a:gd name="adj2" fmla="val 88214"/>
              </a:avLst>
            </a:prstGeom>
            <a:gradFill rotWithShape="0">
              <a:gsLst>
                <a:gs pos="0">
                  <a:schemeClr val="folHlink"/>
                </a:gs>
                <a:gs pos="100000">
                  <a:srgbClr val="FF6600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3586" name="Text Box 41"/>
            <p:cNvSpPr txBox="1">
              <a:spLocks noChangeArrowheads="1"/>
            </p:cNvSpPr>
            <p:nvPr/>
          </p:nvSpPr>
          <p:spPr bwMode="auto">
            <a:xfrm>
              <a:off x="2090" y="878"/>
              <a:ext cx="2585" cy="69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3200" b="1" i="1">
                  <a:latin typeface="Times New Roman" panose="02020603050405020304" pitchFamily="18" charset="0"/>
                </a:rPr>
                <a:t>Since </a:t>
              </a:r>
              <a:r>
                <a:rPr lang="en-US" altLang="en-US" sz="3200" b="1" i="1">
                  <a:solidFill>
                    <a:srgbClr val="CC0000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3200" b="1" i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m</a:t>
              </a:r>
              <a:r>
                <a:rPr lang="en-US" altLang="en-US" sz="3200" b="1" i="1">
                  <a:latin typeface="Times New Roman" panose="02020603050405020304" pitchFamily="18" charset="0"/>
                </a:rPr>
                <a:t> exceeds </a:t>
              </a:r>
              <a:r>
                <a:rPr lang="en-US" altLang="en-US" sz="3200" b="1" i="1">
                  <a:solidFill>
                    <a:srgbClr val="CC0000"/>
                  </a:solidFill>
                  <a:latin typeface="Times New Roman" panose="02020603050405020304" pitchFamily="18" charset="0"/>
                </a:rPr>
                <a:t>AVC</a:t>
              </a:r>
              <a:r>
                <a:rPr lang="en-US" altLang="en-US" sz="3200" b="1" i="1">
                  <a:latin typeface="Times New Roman" panose="02020603050405020304" pitchFamily="18" charset="0"/>
                </a:rPr>
                <a:t>,</a:t>
              </a:r>
            </a:p>
            <a:p>
              <a:pPr algn="ctr" eaLnBrk="1" hangingPunct="1"/>
              <a:r>
                <a:rPr lang="en-US" altLang="en-US" sz="3200" b="1" i="1">
                  <a:latin typeface="Times New Roman" panose="02020603050405020304" pitchFamily="18" charset="0"/>
                </a:rPr>
                <a:t>the firm will produce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  <p:bldP spid="40968" grpId="0" autoUpdateAnimBg="0"/>
      <p:bldP spid="40970" grpId="0" autoUpdateAnimBg="0"/>
      <p:bldP spid="40972" grpId="0" autoUpdateAnimBg="0"/>
      <p:bldP spid="40978" grpId="0" autoUpdateAnimBg="0"/>
      <p:bldP spid="40993" grpId="0" autoUpdateAnimBg="0"/>
      <p:bldP spid="4099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340100" y="3043238"/>
            <a:ext cx="2319338" cy="31908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865313" y="611188"/>
            <a:ext cx="71231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i="1">
                <a:solidFill>
                  <a:srgbClr val="CC0000"/>
                </a:solidFill>
              </a:rPr>
              <a:t>Loss Minimization Under Monopoly 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873500" y="2708275"/>
            <a:ext cx="3649663" cy="3241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8034338" y="4211638"/>
            <a:ext cx="5429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3684588" y="2874963"/>
            <a:ext cx="3995737" cy="1547812"/>
          </a:xfrm>
          <a:custGeom>
            <a:avLst/>
            <a:gdLst>
              <a:gd name="T0" fmla="*/ 0 w 2517"/>
              <a:gd name="T1" fmla="*/ 1127125 h 975"/>
              <a:gd name="T2" fmla="*/ 1493837 w 2517"/>
              <a:gd name="T3" fmla="*/ 1539875 h 975"/>
              <a:gd name="T4" fmla="*/ 2435225 w 2517"/>
              <a:gd name="T5" fmla="*/ 1176337 h 975"/>
              <a:gd name="T6" fmla="*/ 2589212 w 2517"/>
              <a:gd name="T7" fmla="*/ 1087437 h 975"/>
              <a:gd name="T8" fmla="*/ 2759075 w 2517"/>
              <a:gd name="T9" fmla="*/ 971550 h 975"/>
              <a:gd name="T10" fmla="*/ 3016250 w 2517"/>
              <a:gd name="T11" fmla="*/ 781050 h 975"/>
              <a:gd name="T12" fmla="*/ 3440112 w 2517"/>
              <a:gd name="T13" fmla="*/ 461962 h 975"/>
              <a:gd name="T14" fmla="*/ 399573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13650" y="2309813"/>
            <a:ext cx="7461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MC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950200" y="2732088"/>
            <a:ext cx="1133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ATC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7461250" y="5480050"/>
            <a:ext cx="7445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36825" y="283527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536825" y="3159125"/>
            <a:ext cx="5651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P</a:t>
            </a:r>
            <a:r>
              <a:rPr lang="en-US" altLang="en-US" sz="2400" b="1" i="1" baseline="-25000">
                <a:solidFill>
                  <a:srgbClr val="CC0000"/>
                </a:solidFill>
              </a:rPr>
              <a:t>m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332163" y="2959100"/>
            <a:ext cx="774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>
                <a:solidFill>
                  <a:srgbClr val="CC0000"/>
                </a:solidFill>
              </a:rPr>
              <a:t>Loss</a:t>
            </a:r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4260850" y="1309688"/>
            <a:ext cx="3759200" cy="1938337"/>
          </a:xfrm>
          <a:custGeom>
            <a:avLst/>
            <a:gdLst>
              <a:gd name="T0" fmla="*/ 0 w 2368"/>
              <a:gd name="T1" fmla="*/ 0 h 1221"/>
              <a:gd name="T2" fmla="*/ 350838 w 2368"/>
              <a:gd name="T3" fmla="*/ 952500 h 1221"/>
              <a:gd name="T4" fmla="*/ 871538 w 2368"/>
              <a:gd name="T5" fmla="*/ 1474787 h 1221"/>
              <a:gd name="T6" fmla="*/ 1420813 w 2368"/>
              <a:gd name="T7" fmla="*/ 1738312 h 1221"/>
              <a:gd name="T8" fmla="*/ 2870200 w 2368"/>
              <a:gd name="T9" fmla="*/ 1906587 h 1221"/>
              <a:gd name="T10" fmla="*/ 3759200 w 2368"/>
              <a:gd name="T11" fmla="*/ 1552575 h 12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68" h="1221">
                <a:moveTo>
                  <a:pt x="0" y="0"/>
                </a:moveTo>
                <a:cubicBezTo>
                  <a:pt x="37" y="100"/>
                  <a:pt x="130" y="445"/>
                  <a:pt x="221" y="600"/>
                </a:cubicBezTo>
                <a:cubicBezTo>
                  <a:pt x="312" y="755"/>
                  <a:pt x="437" y="847"/>
                  <a:pt x="549" y="929"/>
                </a:cubicBezTo>
                <a:cubicBezTo>
                  <a:pt x="661" y="1011"/>
                  <a:pt x="721" y="1050"/>
                  <a:pt x="895" y="1095"/>
                </a:cubicBezTo>
                <a:cubicBezTo>
                  <a:pt x="1069" y="1140"/>
                  <a:pt x="1565" y="1221"/>
                  <a:pt x="1808" y="1201"/>
                </a:cubicBezTo>
                <a:cubicBezTo>
                  <a:pt x="2051" y="1181"/>
                  <a:pt x="2289" y="1017"/>
                  <a:pt x="2368" y="978"/>
                </a:cubicBez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30575" y="3355975"/>
            <a:ext cx="2338388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673725" y="3071813"/>
            <a:ext cx="0" cy="2855912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060825" y="5295900"/>
            <a:ext cx="14763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 = MC</a:t>
            </a:r>
          </a:p>
        </p:txBody>
      </p:sp>
      <p:sp>
        <p:nvSpPr>
          <p:cNvPr id="42001" name="Line 17" descr="picture" title="picture"/>
          <p:cNvSpPr>
            <a:spLocks noChangeShapeType="1"/>
          </p:cNvSpPr>
          <p:nvPr/>
        </p:nvSpPr>
        <p:spPr bwMode="auto">
          <a:xfrm flipV="1">
            <a:off x="4995863" y="4378325"/>
            <a:ext cx="627062" cy="911225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972175" y="1387475"/>
            <a:ext cx="13493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/>
              <a:t>Loss</a:t>
            </a:r>
          </a:p>
          <a:p>
            <a:pPr algn="ctr"/>
            <a:r>
              <a:rPr lang="en-US" altLang="en-US" sz="2400" b="1"/>
              <a:t>Per Unit</a:t>
            </a:r>
          </a:p>
        </p:txBody>
      </p:sp>
      <p:sp>
        <p:nvSpPr>
          <p:cNvPr id="42003" name="Line 19" descr="picture" title="picture"/>
          <p:cNvSpPr>
            <a:spLocks noChangeShapeType="1"/>
          </p:cNvSpPr>
          <p:nvPr/>
        </p:nvSpPr>
        <p:spPr bwMode="auto">
          <a:xfrm flipH="1">
            <a:off x="5802313" y="2219325"/>
            <a:ext cx="750887" cy="10620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1719263" y="82550"/>
            <a:ext cx="7404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OUTPUT AND PRICE DETERMINATION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2863850" y="33702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2863850" y="30400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99" name="Group 23"/>
          <p:cNvGrpSpPr>
            <a:grpSpLocks/>
          </p:cNvGrpSpPr>
          <p:nvPr/>
        </p:nvGrpSpPr>
        <p:grpSpPr bwMode="auto">
          <a:xfrm>
            <a:off x="1801813" y="1397000"/>
            <a:ext cx="6858000" cy="5011738"/>
            <a:chOff x="1135" y="880"/>
            <a:chExt cx="4320" cy="3157"/>
          </a:xfrm>
        </p:grpSpPr>
        <p:sp>
          <p:nvSpPr>
            <p:cNvPr id="24610" name="Rectangle 24"/>
            <p:cNvSpPr>
              <a:spLocks noChangeArrowheads="1"/>
            </p:cNvSpPr>
            <p:nvPr/>
          </p:nvSpPr>
          <p:spPr bwMode="auto">
            <a:xfrm>
              <a:off x="5167" y="3603"/>
              <a:ext cx="288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>
                  <a:solidFill>
                    <a:srgbClr val="000000"/>
                  </a:solidFill>
                </a:rPr>
                <a:t>Q</a:t>
              </a:r>
            </a:p>
          </p:txBody>
        </p:sp>
        <p:grpSp>
          <p:nvGrpSpPr>
            <p:cNvPr id="24611" name="Group 25"/>
            <p:cNvGrpSpPr>
              <a:grpSpLocks/>
            </p:cNvGrpSpPr>
            <p:nvPr/>
          </p:nvGrpSpPr>
          <p:grpSpPr bwMode="auto">
            <a:xfrm>
              <a:off x="2089" y="1085"/>
              <a:ext cx="3024" cy="2710"/>
              <a:chOff x="1873" y="1085"/>
              <a:chExt cx="3024" cy="2710"/>
            </a:xfrm>
          </p:grpSpPr>
          <p:sp>
            <p:nvSpPr>
              <p:cNvPr id="24615" name="Line 26"/>
              <p:cNvSpPr>
                <a:spLocks noChangeShapeType="1"/>
              </p:cNvSpPr>
              <p:nvPr/>
            </p:nvSpPr>
            <p:spPr bwMode="auto">
              <a:xfrm>
                <a:off x="1885" y="1085"/>
                <a:ext cx="0" cy="271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Line 27"/>
              <p:cNvSpPr>
                <a:spLocks noChangeShapeType="1"/>
              </p:cNvSpPr>
              <p:nvPr/>
            </p:nvSpPr>
            <p:spPr bwMode="auto">
              <a:xfrm>
                <a:off x="1873" y="3771"/>
                <a:ext cx="302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12" name="Rectangle 28"/>
            <p:cNvSpPr>
              <a:spLocks noChangeArrowheads="1"/>
            </p:cNvSpPr>
            <p:nvPr/>
          </p:nvSpPr>
          <p:spPr bwMode="auto">
            <a:xfrm>
              <a:off x="1756" y="880"/>
              <a:ext cx="315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200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150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125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100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 50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25</a:t>
              </a:r>
            </a:p>
          </p:txBody>
        </p:sp>
        <p:sp>
          <p:nvSpPr>
            <p:cNvPr id="24613" name="Rectangle 29"/>
            <p:cNvSpPr>
              <a:spLocks noChangeArrowheads="1"/>
            </p:cNvSpPr>
            <p:nvPr/>
          </p:nvSpPr>
          <p:spPr bwMode="auto">
            <a:xfrm>
              <a:off x="2003" y="3837"/>
              <a:ext cx="322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/>
                <a:t>0       1       2       3       4       5       6       7       8       9       10</a:t>
              </a:r>
            </a:p>
          </p:txBody>
        </p:sp>
        <p:sp>
          <p:nvSpPr>
            <p:cNvPr id="24614" name="Text Box 30"/>
            <p:cNvSpPr txBox="1">
              <a:spLocks noChangeArrowheads="1"/>
            </p:cNvSpPr>
            <p:nvPr/>
          </p:nvSpPr>
          <p:spPr bwMode="auto">
            <a:xfrm rot="-5400000">
              <a:off x="325" y="2193"/>
              <a:ext cx="1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Price, costs, and revenue</a:t>
              </a:r>
            </a:p>
          </p:txBody>
        </p:sp>
      </p:grpSp>
      <p:sp>
        <p:nvSpPr>
          <p:cNvPr id="24600" name="Line 31"/>
          <p:cNvSpPr>
            <a:spLocks noChangeShapeType="1"/>
          </p:cNvSpPr>
          <p:nvPr/>
        </p:nvSpPr>
        <p:spPr bwMode="auto">
          <a:xfrm>
            <a:off x="3883025" y="2427288"/>
            <a:ext cx="4202113" cy="2100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Freeform 32"/>
          <p:cNvSpPr>
            <a:spLocks/>
          </p:cNvSpPr>
          <p:nvPr/>
        </p:nvSpPr>
        <p:spPr bwMode="auto">
          <a:xfrm>
            <a:off x="3667125" y="3371850"/>
            <a:ext cx="4295775" cy="758825"/>
          </a:xfrm>
          <a:custGeom>
            <a:avLst/>
            <a:gdLst>
              <a:gd name="T0" fmla="*/ 0 w 2706"/>
              <a:gd name="T1" fmla="*/ 168275 h 478"/>
              <a:gd name="T2" fmla="*/ 600075 w 2706"/>
              <a:gd name="T3" fmla="*/ 390525 h 478"/>
              <a:gd name="T4" fmla="*/ 1854200 w 2706"/>
              <a:gd name="T5" fmla="*/ 700088 h 478"/>
              <a:gd name="T6" fmla="*/ 2238375 w 2706"/>
              <a:gd name="T7" fmla="*/ 755650 h 478"/>
              <a:gd name="T8" fmla="*/ 2773363 w 2706"/>
              <a:gd name="T9" fmla="*/ 690563 h 478"/>
              <a:gd name="T10" fmla="*/ 3517900 w 2706"/>
              <a:gd name="T11" fmla="*/ 415925 h 478"/>
              <a:gd name="T12" fmla="*/ 4295775 w 2706"/>
              <a:gd name="T13" fmla="*/ 0 h 4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706" h="478">
                <a:moveTo>
                  <a:pt x="0" y="106"/>
                </a:moveTo>
                <a:cubicBezTo>
                  <a:pt x="0" y="106"/>
                  <a:pt x="378" y="246"/>
                  <a:pt x="378" y="246"/>
                </a:cubicBezTo>
                <a:cubicBezTo>
                  <a:pt x="378" y="246"/>
                  <a:pt x="1168" y="441"/>
                  <a:pt x="1168" y="441"/>
                </a:cubicBezTo>
                <a:cubicBezTo>
                  <a:pt x="1356" y="475"/>
                  <a:pt x="1308" y="474"/>
                  <a:pt x="1410" y="476"/>
                </a:cubicBezTo>
                <a:cubicBezTo>
                  <a:pt x="1512" y="478"/>
                  <a:pt x="1631" y="468"/>
                  <a:pt x="1747" y="435"/>
                </a:cubicBezTo>
                <a:cubicBezTo>
                  <a:pt x="1920" y="404"/>
                  <a:pt x="2062" y="337"/>
                  <a:pt x="2216" y="262"/>
                </a:cubicBezTo>
                <a:cubicBezTo>
                  <a:pt x="2370" y="187"/>
                  <a:pt x="2623" y="42"/>
                  <a:pt x="2706" y="0"/>
                </a:cubicBezTo>
              </a:path>
            </a:pathLst>
          </a:custGeom>
          <a:noFill/>
          <a:ln w="76200" cap="rnd" cmpd="sng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Rectangle 33"/>
          <p:cNvSpPr>
            <a:spLocks noChangeArrowheads="1"/>
          </p:cNvSpPr>
          <p:nvPr/>
        </p:nvSpPr>
        <p:spPr bwMode="auto">
          <a:xfrm>
            <a:off x="8161338" y="3078163"/>
            <a:ext cx="9937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AVC</a:t>
            </a:r>
          </a:p>
        </p:txBody>
      </p:sp>
      <p:sp>
        <p:nvSpPr>
          <p:cNvPr id="24603" name="Text Box 34"/>
          <p:cNvSpPr txBox="1">
            <a:spLocks noChangeArrowheads="1"/>
          </p:cNvSpPr>
          <p:nvPr/>
        </p:nvSpPr>
        <p:spPr bwMode="auto">
          <a:xfrm>
            <a:off x="5403850" y="6229350"/>
            <a:ext cx="60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i="1">
                <a:solidFill>
                  <a:srgbClr val="CC0000"/>
                </a:solidFill>
              </a:rPr>
              <a:t>Q</a:t>
            </a:r>
            <a:r>
              <a:rPr lang="en-US" altLang="en-US" sz="2400" b="1" i="1" baseline="-25000">
                <a:solidFill>
                  <a:srgbClr val="CC0000"/>
                </a:solidFill>
              </a:rPr>
              <a:t>m</a:t>
            </a:r>
          </a:p>
        </p:txBody>
      </p:sp>
      <p:pic>
        <p:nvPicPr>
          <p:cNvPr id="42019" name="Picture 35" descr="picture" title="pictur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2613" y="3046413"/>
            <a:ext cx="139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605" name="Oval 36"/>
          <p:cNvSpPr>
            <a:spLocks noChangeArrowheads="1"/>
          </p:cNvSpPr>
          <p:nvPr/>
        </p:nvSpPr>
        <p:spPr bwMode="auto">
          <a:xfrm>
            <a:off x="5576888" y="4205288"/>
            <a:ext cx="195262" cy="1952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06" name="Rectangle 37"/>
          <p:cNvSpPr>
            <a:spLocks noChangeArrowheads="1"/>
          </p:cNvSpPr>
          <p:nvPr/>
        </p:nvSpPr>
        <p:spPr bwMode="auto">
          <a:xfrm>
            <a:off x="2536825" y="3857625"/>
            <a:ext cx="384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V</a:t>
            </a:r>
          </a:p>
        </p:txBody>
      </p:sp>
      <p:grpSp>
        <p:nvGrpSpPr>
          <p:cNvPr id="42022" name="Group 38"/>
          <p:cNvGrpSpPr>
            <a:grpSpLocks/>
          </p:cNvGrpSpPr>
          <p:nvPr/>
        </p:nvGrpSpPr>
        <p:grpSpPr bwMode="auto">
          <a:xfrm>
            <a:off x="2190750" y="1519238"/>
            <a:ext cx="6388100" cy="3165475"/>
            <a:chOff x="869" y="1163"/>
            <a:chExt cx="4024" cy="1994"/>
          </a:xfrm>
        </p:grpSpPr>
        <p:sp>
          <p:nvSpPr>
            <p:cNvPr id="24608" name="Rectangle 39"/>
            <p:cNvSpPr>
              <a:spLocks noChangeArrowheads="1"/>
            </p:cNvSpPr>
            <p:nvPr/>
          </p:nvSpPr>
          <p:spPr bwMode="auto">
            <a:xfrm>
              <a:off x="869" y="1163"/>
              <a:ext cx="4024" cy="1994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09" name="Rectangle 40"/>
            <p:cNvSpPr>
              <a:spLocks noChangeArrowheads="1"/>
            </p:cNvSpPr>
            <p:nvPr/>
          </p:nvSpPr>
          <p:spPr bwMode="auto">
            <a:xfrm>
              <a:off x="999" y="1341"/>
              <a:ext cx="3738" cy="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5400" b="1" i="1">
                  <a:solidFill>
                    <a:srgbClr val="000099"/>
                  </a:solidFill>
                </a:rPr>
                <a:t>What are the</a:t>
              </a:r>
            </a:p>
            <a:p>
              <a:pPr algn="ctr"/>
              <a:r>
                <a:rPr lang="en-US" altLang="en-US" sz="5400" b="1" i="1">
                  <a:solidFill>
                    <a:srgbClr val="000099"/>
                  </a:solidFill>
                </a:rPr>
                <a:t>Economic Effects</a:t>
              </a:r>
            </a:p>
            <a:p>
              <a:pPr algn="ctr"/>
              <a:r>
                <a:rPr lang="en-US" altLang="en-US" sz="5400" b="1" i="1">
                  <a:solidFill>
                    <a:srgbClr val="000099"/>
                  </a:solidFill>
                </a:rPr>
                <a:t>of Monopoly?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4792663" y="2976563"/>
            <a:ext cx="3175" cy="303053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2608263" y="2917825"/>
            <a:ext cx="20923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2616200" y="3441700"/>
            <a:ext cx="29098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5535613" y="3440113"/>
            <a:ext cx="0" cy="25876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903538" y="1498600"/>
            <a:ext cx="2994025" cy="4325938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83232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2532063" y="1220788"/>
            <a:ext cx="5719762" cy="4914900"/>
            <a:chOff x="1595" y="769"/>
            <a:chExt cx="3603" cy="3096"/>
          </a:xfrm>
        </p:grpSpPr>
        <p:sp>
          <p:nvSpPr>
            <p:cNvPr id="25626" name="Line 9"/>
            <p:cNvSpPr>
              <a:spLocks noChangeShapeType="1"/>
            </p:cNvSpPr>
            <p:nvPr/>
          </p:nvSpPr>
          <p:spPr bwMode="auto">
            <a:xfrm>
              <a:off x="1617" y="769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Line 10"/>
            <p:cNvSpPr>
              <a:spLocks noChangeShapeType="1"/>
            </p:cNvSpPr>
            <p:nvPr/>
          </p:nvSpPr>
          <p:spPr bwMode="auto">
            <a:xfrm>
              <a:off x="1595" y="384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895475" y="77788"/>
            <a:ext cx="71120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INEFFICIENCY OF PURE MONOPOLY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2801938" y="1436688"/>
            <a:ext cx="5259387" cy="386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2490788" y="660400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8158163" y="49895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6096000" y="5454650"/>
            <a:ext cx="7350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7129463" y="763588"/>
            <a:ext cx="137636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S = MC</a:t>
            </a:r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3508375" y="1060450"/>
            <a:ext cx="3586163" cy="3989388"/>
          </a:xfrm>
          <a:custGeom>
            <a:avLst/>
            <a:gdLst>
              <a:gd name="T0" fmla="*/ 0 w 2259"/>
              <a:gd name="T1" fmla="*/ 3987800 h 2513"/>
              <a:gd name="T2" fmla="*/ 588963 w 2259"/>
              <a:gd name="T3" fmla="*/ 3627438 h 2513"/>
              <a:gd name="T4" fmla="*/ 1144588 w 2259"/>
              <a:gd name="T5" fmla="*/ 3221038 h 2513"/>
              <a:gd name="T6" fmla="*/ 1662113 w 2259"/>
              <a:gd name="T7" fmla="*/ 2771775 h 2513"/>
              <a:gd name="T8" fmla="*/ 2138363 w 2259"/>
              <a:gd name="T9" fmla="*/ 2284413 h 2513"/>
              <a:gd name="T10" fmla="*/ 2568575 w 2259"/>
              <a:gd name="T11" fmla="*/ 1762125 h 2513"/>
              <a:gd name="T12" fmla="*/ 2955925 w 2259"/>
              <a:gd name="T13" fmla="*/ 1204913 h 2513"/>
              <a:gd name="T14" fmla="*/ 3294063 w 2259"/>
              <a:gd name="T15" fmla="*/ 617538 h 2513"/>
              <a:gd name="T16" fmla="*/ 3584575 w 2259"/>
              <a:gd name="T17" fmla="*/ 0 h 2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59" h="2513">
                <a:moveTo>
                  <a:pt x="0" y="2512"/>
                </a:moveTo>
                <a:lnTo>
                  <a:pt x="371" y="2285"/>
                </a:lnTo>
                <a:lnTo>
                  <a:pt x="721" y="2029"/>
                </a:lnTo>
                <a:lnTo>
                  <a:pt x="1047" y="1746"/>
                </a:lnTo>
                <a:lnTo>
                  <a:pt x="1347" y="1439"/>
                </a:lnTo>
                <a:lnTo>
                  <a:pt x="1618" y="1110"/>
                </a:lnTo>
                <a:lnTo>
                  <a:pt x="1862" y="759"/>
                </a:lnTo>
                <a:lnTo>
                  <a:pt x="2075" y="389"/>
                </a:lnTo>
                <a:lnTo>
                  <a:pt x="225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1849438" y="3198813"/>
            <a:ext cx="5524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  <a:r>
              <a:rPr lang="en-US" altLang="en-US" sz="2800" b="1" baseline="-25000"/>
              <a:t>c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1816100" y="2628900"/>
            <a:ext cx="631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  <a:r>
              <a:rPr lang="en-US" altLang="en-US" sz="2800" b="1" baseline="-25000"/>
              <a:t>m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5286375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c</a:t>
            </a: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4373563" y="6137275"/>
            <a:ext cx="671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m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6748463" y="1773238"/>
            <a:ext cx="2125662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At MR=MC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A monopolist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will sell less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units at a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higher price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than in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competition.</a:t>
            </a:r>
          </a:p>
        </p:txBody>
      </p:sp>
      <p:grpSp>
        <p:nvGrpSpPr>
          <p:cNvPr id="43031" name="Group 23"/>
          <p:cNvGrpSpPr>
            <a:grpSpLocks/>
          </p:cNvGrpSpPr>
          <p:nvPr/>
        </p:nvGrpSpPr>
        <p:grpSpPr bwMode="auto">
          <a:xfrm>
            <a:off x="2792413" y="596900"/>
            <a:ext cx="4416425" cy="2655888"/>
            <a:chOff x="1759" y="376"/>
            <a:chExt cx="2782" cy="1673"/>
          </a:xfrm>
        </p:grpSpPr>
        <p:sp>
          <p:nvSpPr>
            <p:cNvPr id="25624" name="Text Box 24"/>
            <p:cNvSpPr txBox="1">
              <a:spLocks noChangeArrowheads="1"/>
            </p:cNvSpPr>
            <p:nvPr/>
          </p:nvSpPr>
          <p:spPr bwMode="auto">
            <a:xfrm>
              <a:off x="1759" y="376"/>
              <a:ext cx="2782" cy="6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200" b="1" i="1"/>
                <a:t>An industry in pure competition</a:t>
              </a:r>
            </a:p>
            <a:p>
              <a:pPr algn="ctr" eaLnBrk="1" hangingPunct="1"/>
              <a:r>
                <a:rPr lang="en-US" altLang="en-US" sz="2200" b="1" i="1"/>
                <a:t>sells where supply and</a:t>
              </a:r>
            </a:p>
            <a:p>
              <a:pPr algn="ctr" eaLnBrk="1" hangingPunct="1"/>
              <a:r>
                <a:rPr lang="en-US" altLang="en-US" sz="2200" b="1" i="1"/>
                <a:t>demand are equal.</a:t>
              </a:r>
            </a:p>
          </p:txBody>
        </p:sp>
        <p:sp>
          <p:nvSpPr>
            <p:cNvPr id="25625" name="Line 25"/>
            <p:cNvSpPr>
              <a:spLocks noChangeShapeType="1"/>
            </p:cNvSpPr>
            <p:nvPr/>
          </p:nvSpPr>
          <p:spPr bwMode="auto">
            <a:xfrm>
              <a:off x="3217" y="1012"/>
              <a:ext cx="255" cy="103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2965450" y="2965450"/>
            <a:ext cx="482600" cy="404813"/>
          </a:xfrm>
          <a:prstGeom prst="up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4833938" y="5262563"/>
            <a:ext cx="587375" cy="469900"/>
          </a:xfrm>
          <a:prstGeom prst="leftArrow">
            <a:avLst>
              <a:gd name="adj1" fmla="val 50000"/>
              <a:gd name="adj2" fmla="val 31250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utoUpdateAnimBg="0"/>
      <p:bldP spid="43019" grpId="0" autoUpdateAnimBg="0"/>
      <p:bldP spid="43021" grpId="0" autoUpdateAnimBg="0"/>
      <p:bldP spid="43022" grpId="0" autoUpdateAnimBg="0"/>
      <p:bldP spid="43023" grpId="0" autoUpdateAnimBg="0"/>
      <p:bldP spid="43024" grpId="0" autoUpdateAnimBg="0"/>
      <p:bldP spid="43026" grpId="0" autoUpdateAnimBg="0"/>
      <p:bldP spid="43027" grpId="0" autoUpdateAnimBg="0"/>
      <p:bldP spid="43028" grpId="0" autoUpdateAnimBg="0"/>
      <p:bldP spid="43029" grpId="0" autoUpdateAnimBg="0"/>
      <p:bldP spid="4303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4792663" y="2976563"/>
            <a:ext cx="3175" cy="303053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2608263" y="2917825"/>
            <a:ext cx="20923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616200" y="3441700"/>
            <a:ext cx="29098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5535613" y="3440113"/>
            <a:ext cx="0" cy="25876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903538" y="1498600"/>
            <a:ext cx="2994025" cy="4325938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83232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2532063" y="1220788"/>
            <a:ext cx="5719762" cy="4914900"/>
            <a:chOff x="1595" y="769"/>
            <a:chExt cx="3603" cy="3096"/>
          </a:xfrm>
        </p:grpSpPr>
        <p:sp>
          <p:nvSpPr>
            <p:cNvPr id="26648" name="Line 9"/>
            <p:cNvSpPr>
              <a:spLocks noChangeShapeType="1"/>
            </p:cNvSpPr>
            <p:nvPr/>
          </p:nvSpPr>
          <p:spPr bwMode="auto">
            <a:xfrm>
              <a:off x="1617" y="769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10"/>
            <p:cNvSpPr>
              <a:spLocks noChangeShapeType="1"/>
            </p:cNvSpPr>
            <p:nvPr/>
          </p:nvSpPr>
          <p:spPr bwMode="auto">
            <a:xfrm>
              <a:off x="1595" y="384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3" name="Rectangle 11"/>
          <p:cNvSpPr>
            <a:spLocks noChangeArrowheads="1"/>
          </p:cNvSpPr>
          <p:nvPr/>
        </p:nvSpPr>
        <p:spPr bwMode="auto">
          <a:xfrm>
            <a:off x="1895475" y="77788"/>
            <a:ext cx="71120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INEFFICIENCY OF PURE MONOPOLY</a:t>
            </a:r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2801938" y="1436688"/>
            <a:ext cx="5259387" cy="3860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3"/>
          <p:cNvSpPr>
            <a:spLocks noChangeArrowheads="1"/>
          </p:cNvSpPr>
          <p:nvPr/>
        </p:nvSpPr>
        <p:spPr bwMode="auto">
          <a:xfrm>
            <a:off x="2490788" y="660400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6636" name="Rectangle 14"/>
          <p:cNvSpPr>
            <a:spLocks noChangeArrowheads="1"/>
          </p:cNvSpPr>
          <p:nvPr/>
        </p:nvSpPr>
        <p:spPr bwMode="auto">
          <a:xfrm>
            <a:off x="8158163" y="49895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26637" name="Rectangle 15"/>
          <p:cNvSpPr>
            <a:spLocks noChangeArrowheads="1"/>
          </p:cNvSpPr>
          <p:nvPr/>
        </p:nvSpPr>
        <p:spPr bwMode="auto">
          <a:xfrm>
            <a:off x="6096000" y="5454650"/>
            <a:ext cx="7350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26638" name="Rectangle 16"/>
          <p:cNvSpPr>
            <a:spLocks noChangeArrowheads="1"/>
          </p:cNvSpPr>
          <p:nvPr/>
        </p:nvSpPr>
        <p:spPr bwMode="auto">
          <a:xfrm>
            <a:off x="7129463" y="763588"/>
            <a:ext cx="137636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S = MC</a:t>
            </a:r>
          </a:p>
        </p:txBody>
      </p:sp>
      <p:sp>
        <p:nvSpPr>
          <p:cNvPr id="26639" name="Freeform 17"/>
          <p:cNvSpPr>
            <a:spLocks/>
          </p:cNvSpPr>
          <p:nvPr/>
        </p:nvSpPr>
        <p:spPr bwMode="auto">
          <a:xfrm>
            <a:off x="3508375" y="1060450"/>
            <a:ext cx="3586163" cy="3989388"/>
          </a:xfrm>
          <a:custGeom>
            <a:avLst/>
            <a:gdLst>
              <a:gd name="T0" fmla="*/ 0 w 2259"/>
              <a:gd name="T1" fmla="*/ 3987800 h 2513"/>
              <a:gd name="T2" fmla="*/ 588963 w 2259"/>
              <a:gd name="T3" fmla="*/ 3627438 h 2513"/>
              <a:gd name="T4" fmla="*/ 1144588 w 2259"/>
              <a:gd name="T5" fmla="*/ 3221038 h 2513"/>
              <a:gd name="T6" fmla="*/ 1662113 w 2259"/>
              <a:gd name="T7" fmla="*/ 2771775 h 2513"/>
              <a:gd name="T8" fmla="*/ 2138363 w 2259"/>
              <a:gd name="T9" fmla="*/ 2284413 h 2513"/>
              <a:gd name="T10" fmla="*/ 2568575 w 2259"/>
              <a:gd name="T11" fmla="*/ 1762125 h 2513"/>
              <a:gd name="T12" fmla="*/ 2955925 w 2259"/>
              <a:gd name="T13" fmla="*/ 1204913 h 2513"/>
              <a:gd name="T14" fmla="*/ 3294063 w 2259"/>
              <a:gd name="T15" fmla="*/ 617538 h 2513"/>
              <a:gd name="T16" fmla="*/ 3584575 w 2259"/>
              <a:gd name="T17" fmla="*/ 0 h 2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59" h="2513">
                <a:moveTo>
                  <a:pt x="0" y="2512"/>
                </a:moveTo>
                <a:lnTo>
                  <a:pt x="371" y="2285"/>
                </a:lnTo>
                <a:lnTo>
                  <a:pt x="721" y="2029"/>
                </a:lnTo>
                <a:lnTo>
                  <a:pt x="1047" y="1746"/>
                </a:lnTo>
                <a:lnTo>
                  <a:pt x="1347" y="1439"/>
                </a:lnTo>
                <a:lnTo>
                  <a:pt x="1618" y="1110"/>
                </a:lnTo>
                <a:lnTo>
                  <a:pt x="1862" y="759"/>
                </a:lnTo>
                <a:lnTo>
                  <a:pt x="2075" y="389"/>
                </a:lnTo>
                <a:lnTo>
                  <a:pt x="225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Rectangle 18"/>
          <p:cNvSpPr>
            <a:spLocks noChangeArrowheads="1"/>
          </p:cNvSpPr>
          <p:nvPr/>
        </p:nvSpPr>
        <p:spPr bwMode="auto">
          <a:xfrm>
            <a:off x="1849438" y="3198813"/>
            <a:ext cx="5524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  <a:r>
              <a:rPr lang="en-US" altLang="en-US" sz="2800" b="1" baseline="-25000"/>
              <a:t>c</a:t>
            </a:r>
          </a:p>
        </p:txBody>
      </p:sp>
      <p:sp>
        <p:nvSpPr>
          <p:cNvPr id="26641" name="Rectangle 19"/>
          <p:cNvSpPr>
            <a:spLocks noChangeArrowheads="1"/>
          </p:cNvSpPr>
          <p:nvPr/>
        </p:nvSpPr>
        <p:spPr bwMode="auto">
          <a:xfrm>
            <a:off x="1816100" y="2628900"/>
            <a:ext cx="631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  <a:r>
              <a:rPr lang="en-US" altLang="en-US" sz="2800" b="1" baseline="-25000"/>
              <a:t>m</a:t>
            </a:r>
          </a:p>
        </p:txBody>
      </p:sp>
      <p:sp>
        <p:nvSpPr>
          <p:cNvPr id="26642" name="Rectangle 20"/>
          <p:cNvSpPr>
            <a:spLocks noChangeArrowheads="1"/>
          </p:cNvSpPr>
          <p:nvPr/>
        </p:nvSpPr>
        <p:spPr bwMode="auto">
          <a:xfrm>
            <a:off x="5286375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c</a:t>
            </a:r>
          </a:p>
        </p:txBody>
      </p:sp>
      <p:sp>
        <p:nvSpPr>
          <p:cNvPr id="26643" name="Rectangle 21"/>
          <p:cNvSpPr>
            <a:spLocks noChangeArrowheads="1"/>
          </p:cNvSpPr>
          <p:nvPr/>
        </p:nvSpPr>
        <p:spPr bwMode="auto">
          <a:xfrm>
            <a:off x="4373563" y="6137275"/>
            <a:ext cx="671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m</a:t>
            </a:r>
          </a:p>
        </p:txBody>
      </p:sp>
      <p:sp>
        <p:nvSpPr>
          <p:cNvPr id="26644" name="Rectangle 22"/>
          <p:cNvSpPr>
            <a:spLocks noChangeArrowheads="1"/>
          </p:cNvSpPr>
          <p:nvPr/>
        </p:nvSpPr>
        <p:spPr bwMode="auto">
          <a:xfrm>
            <a:off x="6748463" y="1773238"/>
            <a:ext cx="2125662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At MR=MC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A monopolist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will sell less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units at a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higher price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than in</a:t>
            </a:r>
          </a:p>
          <a:p>
            <a:pPr algn="ctr"/>
            <a:r>
              <a:rPr lang="en-US" altLang="en-US" sz="2400" b="1" i="1">
                <a:solidFill>
                  <a:srgbClr val="000099"/>
                </a:solidFill>
              </a:rPr>
              <a:t>competition</a:t>
            </a:r>
          </a:p>
        </p:txBody>
      </p:sp>
      <p:sp>
        <p:nvSpPr>
          <p:cNvPr id="26645" name="AutoShape 23"/>
          <p:cNvSpPr>
            <a:spLocks noChangeArrowheads="1"/>
          </p:cNvSpPr>
          <p:nvPr/>
        </p:nvSpPr>
        <p:spPr bwMode="auto">
          <a:xfrm>
            <a:off x="2965450" y="2965450"/>
            <a:ext cx="482600" cy="404813"/>
          </a:xfrm>
          <a:prstGeom prst="up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6" name="AutoShape 24"/>
          <p:cNvSpPr>
            <a:spLocks noChangeArrowheads="1"/>
          </p:cNvSpPr>
          <p:nvPr/>
        </p:nvSpPr>
        <p:spPr bwMode="auto">
          <a:xfrm>
            <a:off x="4833938" y="5262563"/>
            <a:ext cx="587375" cy="469900"/>
          </a:xfrm>
          <a:prstGeom prst="leftArrow">
            <a:avLst>
              <a:gd name="adj1" fmla="val 50000"/>
              <a:gd name="adj2" fmla="val 31250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2098675" y="2595563"/>
            <a:ext cx="6461125" cy="17684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latin typeface="Times New Roman" panose="02020603050405020304" pitchFamily="18" charset="0"/>
              </a:rPr>
              <a:t>Monopoly pricing effectively</a:t>
            </a:r>
          </a:p>
          <a:p>
            <a:pPr algn="ctr" eaLnBrk="1" hangingPunct="1"/>
            <a:r>
              <a:rPr lang="en-US" altLang="en-US" sz="3600" b="1">
                <a:latin typeface="Times New Roman" panose="02020603050405020304" pitchFamily="18" charset="0"/>
              </a:rPr>
              <a:t>creates an income transfer from</a:t>
            </a:r>
          </a:p>
          <a:p>
            <a:pPr algn="ctr" eaLnBrk="1" hangingPunct="1"/>
            <a:r>
              <a:rPr lang="en-US" altLang="en-US" sz="3600" b="1">
                <a:latin typeface="Times New Roman" panose="02020603050405020304" pitchFamily="18" charset="0"/>
              </a:rPr>
              <a:t>buyers to the seller!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7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035175" y="0"/>
            <a:ext cx="66865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COST COMPLICATIONS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1828800" y="3030538"/>
            <a:ext cx="7040563" cy="3687762"/>
            <a:chOff x="1152" y="1909"/>
            <a:chExt cx="4435" cy="2323"/>
          </a:xfrm>
        </p:grpSpPr>
        <p:sp>
          <p:nvSpPr>
            <p:cNvPr id="27661" name="Line 4"/>
            <p:cNvSpPr>
              <a:spLocks noChangeShapeType="1"/>
            </p:cNvSpPr>
            <p:nvPr/>
          </p:nvSpPr>
          <p:spPr bwMode="auto">
            <a:xfrm>
              <a:off x="2689" y="2608"/>
              <a:ext cx="0" cy="130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Line 5"/>
            <p:cNvSpPr>
              <a:spLocks noChangeShapeType="1"/>
            </p:cNvSpPr>
            <p:nvPr/>
          </p:nvSpPr>
          <p:spPr bwMode="auto">
            <a:xfrm>
              <a:off x="4185" y="2995"/>
              <a:ext cx="0" cy="91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Line 6"/>
            <p:cNvSpPr>
              <a:spLocks noChangeShapeType="1"/>
            </p:cNvSpPr>
            <p:nvPr/>
          </p:nvSpPr>
          <p:spPr bwMode="auto">
            <a:xfrm flipH="1">
              <a:off x="1842" y="2985"/>
              <a:ext cx="2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Line 7"/>
            <p:cNvSpPr>
              <a:spLocks noChangeShapeType="1"/>
            </p:cNvSpPr>
            <p:nvPr/>
          </p:nvSpPr>
          <p:spPr bwMode="auto">
            <a:xfrm flipH="1">
              <a:off x="1842" y="2617"/>
              <a:ext cx="8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Rectangle 8"/>
            <p:cNvSpPr>
              <a:spLocks noChangeArrowheads="1"/>
            </p:cNvSpPr>
            <p:nvPr/>
          </p:nvSpPr>
          <p:spPr bwMode="auto">
            <a:xfrm rot="-5400000">
              <a:off x="481" y="2786"/>
              <a:ext cx="158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/>
                <a:t>Average total costs</a:t>
              </a:r>
            </a:p>
          </p:txBody>
        </p:sp>
        <p:sp>
          <p:nvSpPr>
            <p:cNvPr id="27666" name="Rectangle 9"/>
            <p:cNvSpPr>
              <a:spLocks noChangeArrowheads="1"/>
            </p:cNvSpPr>
            <p:nvPr/>
          </p:nvSpPr>
          <p:spPr bwMode="auto">
            <a:xfrm>
              <a:off x="2883" y="3946"/>
              <a:ext cx="89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b="1"/>
                <a:t>Quantity</a:t>
              </a:r>
            </a:p>
          </p:txBody>
        </p:sp>
        <p:sp>
          <p:nvSpPr>
            <p:cNvPr id="27667" name="Freeform 10"/>
            <p:cNvSpPr>
              <a:spLocks/>
            </p:cNvSpPr>
            <p:nvPr/>
          </p:nvSpPr>
          <p:spPr bwMode="auto">
            <a:xfrm>
              <a:off x="2124" y="2449"/>
              <a:ext cx="3004" cy="807"/>
            </a:xfrm>
            <a:custGeom>
              <a:avLst/>
              <a:gdLst>
                <a:gd name="T0" fmla="*/ 0 w 3004"/>
                <a:gd name="T1" fmla="*/ 0 h 651"/>
                <a:gd name="T2" fmla="*/ 161 w 3004"/>
                <a:gd name="T3" fmla="*/ 146 h 651"/>
                <a:gd name="T4" fmla="*/ 329 w 3004"/>
                <a:gd name="T5" fmla="*/ 279 h 651"/>
                <a:gd name="T6" fmla="*/ 502 w 3004"/>
                <a:gd name="T7" fmla="*/ 395 h 651"/>
                <a:gd name="T8" fmla="*/ 682 w 3004"/>
                <a:gd name="T9" fmla="*/ 500 h 651"/>
                <a:gd name="T10" fmla="*/ 865 w 3004"/>
                <a:gd name="T11" fmla="*/ 588 h 651"/>
                <a:gd name="T12" fmla="*/ 1053 w 3004"/>
                <a:gd name="T13" fmla="*/ 662 h 651"/>
                <a:gd name="T14" fmla="*/ 1438 w 3004"/>
                <a:gd name="T15" fmla="*/ 764 h 651"/>
                <a:gd name="T16" fmla="*/ 1830 w 3004"/>
                <a:gd name="T17" fmla="*/ 805 h 651"/>
                <a:gd name="T18" fmla="*/ 1928 w 3004"/>
                <a:gd name="T19" fmla="*/ 806 h 651"/>
                <a:gd name="T20" fmla="*/ 2027 w 3004"/>
                <a:gd name="T21" fmla="*/ 803 h 651"/>
                <a:gd name="T22" fmla="*/ 2225 w 3004"/>
                <a:gd name="T23" fmla="*/ 785 h 651"/>
                <a:gd name="T24" fmla="*/ 2618 w 3004"/>
                <a:gd name="T25" fmla="*/ 702 h 651"/>
                <a:gd name="T26" fmla="*/ 2811 w 3004"/>
                <a:gd name="T27" fmla="*/ 636 h 651"/>
                <a:gd name="T28" fmla="*/ 3003 w 3004"/>
                <a:gd name="T29" fmla="*/ 553 h 6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004" h="651">
                  <a:moveTo>
                    <a:pt x="0" y="0"/>
                  </a:moveTo>
                  <a:lnTo>
                    <a:pt x="161" y="118"/>
                  </a:lnTo>
                  <a:lnTo>
                    <a:pt x="329" y="225"/>
                  </a:lnTo>
                  <a:lnTo>
                    <a:pt x="502" y="319"/>
                  </a:lnTo>
                  <a:lnTo>
                    <a:pt x="682" y="403"/>
                  </a:lnTo>
                  <a:lnTo>
                    <a:pt x="865" y="474"/>
                  </a:lnTo>
                  <a:lnTo>
                    <a:pt x="1053" y="534"/>
                  </a:lnTo>
                  <a:lnTo>
                    <a:pt x="1438" y="616"/>
                  </a:lnTo>
                  <a:lnTo>
                    <a:pt x="1830" y="649"/>
                  </a:lnTo>
                  <a:lnTo>
                    <a:pt x="1928" y="650"/>
                  </a:lnTo>
                  <a:lnTo>
                    <a:pt x="2027" y="648"/>
                  </a:lnTo>
                  <a:lnTo>
                    <a:pt x="2225" y="633"/>
                  </a:lnTo>
                  <a:lnTo>
                    <a:pt x="2618" y="566"/>
                  </a:lnTo>
                  <a:lnTo>
                    <a:pt x="2811" y="513"/>
                  </a:lnTo>
                  <a:lnTo>
                    <a:pt x="3003" y="446"/>
                  </a:lnTo>
                </a:path>
              </a:pathLst>
            </a:custGeom>
            <a:noFill/>
            <a:ln w="762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Rectangle 11"/>
            <p:cNvSpPr>
              <a:spLocks noChangeArrowheads="1"/>
            </p:cNvSpPr>
            <p:nvPr/>
          </p:nvSpPr>
          <p:spPr bwMode="auto">
            <a:xfrm>
              <a:off x="4602" y="2541"/>
              <a:ext cx="985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i="1"/>
                <a:t>Average</a:t>
              </a:r>
            </a:p>
            <a:p>
              <a:r>
                <a:rPr lang="en-US" altLang="en-US" sz="2000" b="1" i="1"/>
                <a:t>Total Costs</a:t>
              </a:r>
            </a:p>
          </p:txBody>
        </p:sp>
        <p:sp>
          <p:nvSpPr>
            <p:cNvPr id="27669" name="Rectangle 12"/>
            <p:cNvSpPr>
              <a:spLocks noChangeArrowheads="1"/>
            </p:cNvSpPr>
            <p:nvPr/>
          </p:nvSpPr>
          <p:spPr bwMode="auto">
            <a:xfrm>
              <a:off x="2700" y="2334"/>
              <a:ext cx="24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b="1"/>
                <a:t>X</a:t>
              </a:r>
              <a:endParaRPr lang="en-US" altLang="en-US" sz="2400" b="1" baseline="-25000"/>
            </a:p>
          </p:txBody>
        </p:sp>
        <p:sp>
          <p:nvSpPr>
            <p:cNvPr id="27670" name="Rectangle 13"/>
            <p:cNvSpPr>
              <a:spLocks noChangeArrowheads="1"/>
            </p:cNvSpPr>
            <p:nvPr/>
          </p:nvSpPr>
          <p:spPr bwMode="auto">
            <a:xfrm>
              <a:off x="4170" y="2685"/>
              <a:ext cx="295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b="1"/>
                <a:t>X’</a:t>
              </a:r>
              <a:endParaRPr lang="en-US" altLang="en-US" sz="2400" b="1" baseline="-25000"/>
            </a:p>
          </p:txBody>
        </p:sp>
        <p:sp>
          <p:nvSpPr>
            <p:cNvPr id="27671" name="Rectangle 14"/>
            <p:cNvSpPr>
              <a:spLocks noChangeArrowheads="1"/>
            </p:cNvSpPr>
            <p:nvPr/>
          </p:nvSpPr>
          <p:spPr bwMode="auto">
            <a:xfrm>
              <a:off x="2551" y="3918"/>
              <a:ext cx="318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200" b="1"/>
                <a:t>Q</a:t>
              </a:r>
              <a:r>
                <a:rPr lang="en-US" altLang="en-US" sz="2200" b="1" baseline="-25000"/>
                <a:t>1</a:t>
              </a:r>
            </a:p>
          </p:txBody>
        </p:sp>
        <p:sp>
          <p:nvSpPr>
            <p:cNvPr id="27672" name="Rectangle 15"/>
            <p:cNvSpPr>
              <a:spLocks noChangeArrowheads="1"/>
            </p:cNvSpPr>
            <p:nvPr/>
          </p:nvSpPr>
          <p:spPr bwMode="auto">
            <a:xfrm>
              <a:off x="4037" y="3910"/>
              <a:ext cx="318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200" b="1"/>
                <a:t>Q</a:t>
              </a:r>
              <a:r>
                <a:rPr lang="en-US" altLang="en-US" sz="2200" b="1" baseline="-25000"/>
                <a:t>2</a:t>
              </a:r>
            </a:p>
          </p:txBody>
        </p:sp>
        <p:grpSp>
          <p:nvGrpSpPr>
            <p:cNvPr id="27673" name="Group 16"/>
            <p:cNvGrpSpPr>
              <a:grpSpLocks/>
            </p:cNvGrpSpPr>
            <p:nvPr/>
          </p:nvGrpSpPr>
          <p:grpSpPr bwMode="auto">
            <a:xfrm>
              <a:off x="1810" y="1909"/>
              <a:ext cx="3432" cy="2059"/>
              <a:chOff x="1394" y="1661"/>
              <a:chExt cx="3432" cy="2059"/>
            </a:xfrm>
          </p:grpSpPr>
          <p:sp>
            <p:nvSpPr>
              <p:cNvPr id="27682" name="Line 17"/>
              <p:cNvSpPr>
                <a:spLocks noChangeShapeType="1"/>
              </p:cNvSpPr>
              <p:nvPr/>
            </p:nvSpPr>
            <p:spPr bwMode="auto">
              <a:xfrm>
                <a:off x="1408" y="1661"/>
                <a:ext cx="0" cy="2059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3" name="Line 18"/>
              <p:cNvSpPr>
                <a:spLocks noChangeShapeType="1"/>
              </p:cNvSpPr>
              <p:nvPr/>
            </p:nvSpPr>
            <p:spPr bwMode="auto">
              <a:xfrm>
                <a:off x="1394" y="3695"/>
                <a:ext cx="343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4" name="Oval 19"/>
            <p:cNvSpPr>
              <a:spLocks noChangeArrowheads="1"/>
            </p:cNvSpPr>
            <p:nvPr/>
          </p:nvSpPr>
          <p:spPr bwMode="auto">
            <a:xfrm>
              <a:off x="2619" y="2548"/>
              <a:ext cx="135" cy="135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75" name="Oval 20"/>
            <p:cNvSpPr>
              <a:spLocks noChangeArrowheads="1"/>
            </p:cNvSpPr>
            <p:nvPr/>
          </p:nvSpPr>
          <p:spPr bwMode="auto">
            <a:xfrm>
              <a:off x="4116" y="2910"/>
              <a:ext cx="135" cy="135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76" name="Text Box 21"/>
            <p:cNvSpPr txBox="1">
              <a:spLocks noChangeArrowheads="1"/>
            </p:cNvSpPr>
            <p:nvPr/>
          </p:nvSpPr>
          <p:spPr bwMode="auto">
            <a:xfrm>
              <a:off x="1367" y="2509"/>
              <a:ext cx="4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/>
                <a:t>ATC</a:t>
              </a:r>
              <a:r>
                <a:rPr lang="en-US" altLang="en-US" sz="1600" b="1" i="1" baseline="-25000"/>
                <a:t>x</a:t>
              </a:r>
            </a:p>
          </p:txBody>
        </p:sp>
        <p:sp>
          <p:nvSpPr>
            <p:cNvPr id="27677" name="Line 22"/>
            <p:cNvSpPr>
              <a:spLocks noChangeShapeType="1"/>
            </p:cNvSpPr>
            <p:nvPr/>
          </p:nvSpPr>
          <p:spPr bwMode="auto">
            <a:xfrm flipH="1">
              <a:off x="1842" y="2881"/>
              <a:ext cx="8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Line 23"/>
            <p:cNvSpPr>
              <a:spLocks noChangeShapeType="1"/>
            </p:cNvSpPr>
            <p:nvPr/>
          </p:nvSpPr>
          <p:spPr bwMode="auto">
            <a:xfrm flipH="1">
              <a:off x="1842" y="3257"/>
              <a:ext cx="2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Text Box 24"/>
            <p:cNvSpPr txBox="1">
              <a:spLocks noChangeArrowheads="1"/>
            </p:cNvSpPr>
            <p:nvPr/>
          </p:nvSpPr>
          <p:spPr bwMode="auto">
            <a:xfrm>
              <a:off x="1367" y="2757"/>
              <a:ext cx="4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/>
                <a:t>ATC</a:t>
              </a:r>
              <a:r>
                <a:rPr lang="en-US" altLang="en-US" sz="1600" b="1" i="1" baseline="-25000"/>
                <a:t>1</a:t>
              </a:r>
            </a:p>
          </p:txBody>
        </p:sp>
        <p:sp>
          <p:nvSpPr>
            <p:cNvPr id="27680" name="Text Box 25"/>
            <p:cNvSpPr txBox="1">
              <a:spLocks noChangeArrowheads="1"/>
            </p:cNvSpPr>
            <p:nvPr/>
          </p:nvSpPr>
          <p:spPr bwMode="auto">
            <a:xfrm>
              <a:off x="1367" y="3149"/>
              <a:ext cx="4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/>
                <a:t>ATC</a:t>
              </a:r>
              <a:r>
                <a:rPr lang="en-US" altLang="en-US" sz="1600" b="1" i="1" baseline="-25000"/>
                <a:t>2</a:t>
              </a:r>
            </a:p>
          </p:txBody>
        </p:sp>
        <p:sp>
          <p:nvSpPr>
            <p:cNvPr id="27681" name="Text Box 26"/>
            <p:cNvSpPr txBox="1">
              <a:spLocks noChangeArrowheads="1"/>
            </p:cNvSpPr>
            <p:nvPr/>
          </p:nvSpPr>
          <p:spPr bwMode="auto">
            <a:xfrm>
              <a:off x="1355" y="2885"/>
              <a:ext cx="45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 i="1"/>
                <a:t>ATC</a:t>
              </a:r>
              <a:r>
                <a:rPr lang="en-US" altLang="en-US" sz="1600" b="1" i="1" baseline="-25000"/>
                <a:t>x’</a:t>
              </a:r>
            </a:p>
          </p:txBody>
        </p:sp>
      </p:grp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1878013" y="574675"/>
            <a:ext cx="43307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Economies of Scale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1906588" y="1085850"/>
            <a:ext cx="6188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Simultaneous Consumption</a:t>
            </a:r>
          </a:p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Network Effects 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1878013" y="2162175"/>
            <a:ext cx="32591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X-Inefficiency</a:t>
            </a: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5603875" y="2293938"/>
            <a:ext cx="3248025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Inefficient internal</a:t>
            </a:r>
          </a:p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operation leads to</a:t>
            </a:r>
          </a:p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higher-than-</a:t>
            </a:r>
          </a:p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necessary costs.</a:t>
            </a:r>
          </a:p>
        </p:txBody>
      </p:sp>
      <p:sp>
        <p:nvSpPr>
          <p:cNvPr id="45087" name="AutoShape 31"/>
          <p:cNvSpPr>
            <a:spLocks/>
          </p:cNvSpPr>
          <p:nvPr/>
        </p:nvSpPr>
        <p:spPr bwMode="auto">
          <a:xfrm>
            <a:off x="4414838" y="4179888"/>
            <a:ext cx="88900" cy="379412"/>
          </a:xfrm>
          <a:prstGeom prst="rightBrace">
            <a:avLst>
              <a:gd name="adj1" fmla="val 35565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 flipH="1">
            <a:off x="4584700" y="3395663"/>
            <a:ext cx="1281113" cy="981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AutoShape 33"/>
          <p:cNvSpPr>
            <a:spLocks/>
          </p:cNvSpPr>
          <p:nvPr/>
        </p:nvSpPr>
        <p:spPr bwMode="auto">
          <a:xfrm>
            <a:off x="6800850" y="4711700"/>
            <a:ext cx="88900" cy="379413"/>
          </a:xfrm>
          <a:prstGeom prst="rightBrace">
            <a:avLst>
              <a:gd name="adj1" fmla="val 3556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 flipH="1">
            <a:off x="6905625" y="4044950"/>
            <a:ext cx="41910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5091" name="Picture 35" descr="picture" title="pictur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5211763"/>
            <a:ext cx="29845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5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83" grpId="0" autoUpdateAnimBg="0"/>
      <p:bldP spid="45084" grpId="0" build="p" autoUpdateAnimBg="0"/>
      <p:bldP spid="45085" grpId="0" autoUpdateAnimBg="0"/>
      <p:bldP spid="4508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035175" y="0"/>
            <a:ext cx="66865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COST COMPLICATIONS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878013" y="574675"/>
            <a:ext cx="43307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Economies of Scale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06588" y="1085850"/>
            <a:ext cx="6188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Simultaneous Consumption</a:t>
            </a:r>
          </a:p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Network Effects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878013" y="2162175"/>
            <a:ext cx="32591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X-Inefficiency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878013" y="2733675"/>
            <a:ext cx="61245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Rent-Seeking Expenditures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906588" y="3270250"/>
            <a:ext cx="5194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Rent-Seeking Behavior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878013" y="3736975"/>
            <a:ext cx="5218112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Technological Advance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878013" y="4270375"/>
            <a:ext cx="69183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b="1" u="sng">
                <a:latin typeface="Times New Roman" panose="02020603050405020304" pitchFamily="18" charset="0"/>
              </a:rPr>
              <a:t>Assessment and Policy Options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906588" y="4781550"/>
            <a:ext cx="628491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Antitrust Action</a:t>
            </a:r>
          </a:p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Regulate Natural Monopoly</a:t>
            </a:r>
          </a:p>
          <a:p>
            <a:pPr eaLnBrk="1" hangingPunct="1"/>
            <a:r>
              <a:rPr lang="en-US" altLang="en-US" sz="4000" b="1">
                <a:solidFill>
                  <a:srgbClr val="CC0000"/>
                </a:solidFill>
                <a:latin typeface="Times New Roman" panose="02020603050405020304" pitchFamily="18" charset="0"/>
              </a:rPr>
              <a:t>Ignore it, if it is Short-Lived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utoUpdateAnimBg="0"/>
      <p:bldP spid="46087" grpId="0" autoUpdateAnimBg="0"/>
      <p:bldP spid="46088" grpId="0" autoUpdateAnimBg="0"/>
      <p:bldP spid="46089" grpId="0" autoUpdateAnimBg="0"/>
      <p:bldP spid="4609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763713" y="769938"/>
            <a:ext cx="269875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i="1" u="sng">
                <a:latin typeface="Times New Roman" panose="02020603050405020304" pitchFamily="18" charset="0"/>
              </a:rPr>
              <a:t>Conditions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038350" y="1331913"/>
            <a:ext cx="6029325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Monopoly Power</a:t>
            </a:r>
          </a:p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Market Segregation</a:t>
            </a:r>
          </a:p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No Resale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849438" y="3676650"/>
            <a:ext cx="347186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i="1" u="sng">
                <a:latin typeface="Times New Roman" panose="02020603050405020304" pitchFamily="18" charset="0"/>
              </a:rPr>
              <a:t>Consequences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019300" y="4281488"/>
            <a:ext cx="52292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More Profit</a:t>
            </a:r>
          </a:p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More Production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922463" y="63500"/>
            <a:ext cx="69945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PRICE DISCRIMINATION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95813" y="5754688"/>
            <a:ext cx="34686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>
                <a:solidFill>
                  <a:srgbClr val="000099"/>
                </a:solidFill>
                <a:latin typeface="Brush Script MT" panose="03060802040406070304" pitchFamily="66" charset="0"/>
              </a:rPr>
              <a:t>Graphically…</a:t>
            </a:r>
          </a:p>
        </p:txBody>
      </p:sp>
      <p:pic>
        <p:nvPicPr>
          <p:cNvPr id="47112" name="Picture 8" descr="picture" title="pictur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9125" y="927100"/>
            <a:ext cx="298450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build="p"/>
      <p:bldP spid="47108" grpId="0" autoUpdateAnimBg="0"/>
      <p:bldP spid="47109" grpId="0" build="p"/>
      <p:bldP spid="47110" grpId="0" autoUpdateAnimBg="0"/>
      <p:bldP spid="47111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2652713" y="3041650"/>
            <a:ext cx="2057400" cy="1058863"/>
            <a:chOff x="1671" y="1916"/>
            <a:chExt cx="1296" cy="667"/>
          </a:xfrm>
        </p:grpSpPr>
        <p:sp>
          <p:nvSpPr>
            <p:cNvPr id="30743" name="Rectangle 3"/>
            <p:cNvSpPr>
              <a:spLocks noChangeArrowheads="1"/>
            </p:cNvSpPr>
            <p:nvPr/>
          </p:nvSpPr>
          <p:spPr bwMode="auto">
            <a:xfrm>
              <a:off x="1671" y="1924"/>
              <a:ext cx="1296" cy="65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44" name="Line 4"/>
            <p:cNvSpPr>
              <a:spLocks noChangeShapeType="1"/>
            </p:cNvSpPr>
            <p:nvPr/>
          </p:nvSpPr>
          <p:spPr bwMode="auto">
            <a:xfrm>
              <a:off x="1679" y="1916"/>
              <a:ext cx="12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5"/>
            <p:cNvSpPr>
              <a:spLocks noChangeShapeType="1"/>
            </p:cNvSpPr>
            <p:nvPr/>
          </p:nvSpPr>
          <p:spPr bwMode="auto">
            <a:xfrm>
              <a:off x="1679" y="2580"/>
              <a:ext cx="12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34" name="Line 6"/>
          <p:cNvSpPr>
            <a:spLocks noChangeShapeType="1"/>
          </p:cNvSpPr>
          <p:nvPr/>
        </p:nvSpPr>
        <p:spPr bwMode="auto">
          <a:xfrm flipH="1">
            <a:off x="4706938" y="3017838"/>
            <a:ext cx="9525" cy="30019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690813" y="1387475"/>
            <a:ext cx="2873375" cy="46513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2665413" y="1301750"/>
            <a:ext cx="5626100" cy="47625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7891463" y="53197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5573713" y="553720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7653338" y="830263"/>
            <a:ext cx="7350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48141" name="Freeform 13"/>
          <p:cNvSpPr>
            <a:spLocks/>
          </p:cNvSpPr>
          <p:nvPr/>
        </p:nvSpPr>
        <p:spPr bwMode="auto">
          <a:xfrm>
            <a:off x="4038600" y="1060450"/>
            <a:ext cx="3586163" cy="3989388"/>
          </a:xfrm>
          <a:custGeom>
            <a:avLst/>
            <a:gdLst>
              <a:gd name="T0" fmla="*/ 0 w 2259"/>
              <a:gd name="T1" fmla="*/ 3987800 h 2513"/>
              <a:gd name="T2" fmla="*/ 588963 w 2259"/>
              <a:gd name="T3" fmla="*/ 3627438 h 2513"/>
              <a:gd name="T4" fmla="*/ 1144588 w 2259"/>
              <a:gd name="T5" fmla="*/ 3221038 h 2513"/>
              <a:gd name="T6" fmla="*/ 1662113 w 2259"/>
              <a:gd name="T7" fmla="*/ 2771775 h 2513"/>
              <a:gd name="T8" fmla="*/ 2138363 w 2259"/>
              <a:gd name="T9" fmla="*/ 2284413 h 2513"/>
              <a:gd name="T10" fmla="*/ 2568575 w 2259"/>
              <a:gd name="T11" fmla="*/ 1762125 h 2513"/>
              <a:gd name="T12" fmla="*/ 2955925 w 2259"/>
              <a:gd name="T13" fmla="*/ 1204913 h 2513"/>
              <a:gd name="T14" fmla="*/ 3294063 w 2259"/>
              <a:gd name="T15" fmla="*/ 617538 h 2513"/>
              <a:gd name="T16" fmla="*/ 3584575 w 2259"/>
              <a:gd name="T17" fmla="*/ 0 h 2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59" h="2513">
                <a:moveTo>
                  <a:pt x="0" y="2512"/>
                </a:moveTo>
                <a:lnTo>
                  <a:pt x="371" y="2285"/>
                </a:lnTo>
                <a:lnTo>
                  <a:pt x="721" y="2029"/>
                </a:lnTo>
                <a:lnTo>
                  <a:pt x="1047" y="1746"/>
                </a:lnTo>
                <a:lnTo>
                  <a:pt x="1347" y="1439"/>
                </a:lnTo>
                <a:lnTo>
                  <a:pt x="1618" y="1110"/>
                </a:lnTo>
                <a:lnTo>
                  <a:pt x="1862" y="759"/>
                </a:lnTo>
                <a:lnTo>
                  <a:pt x="2075" y="389"/>
                </a:lnTo>
                <a:lnTo>
                  <a:pt x="225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Freeform 14"/>
          <p:cNvSpPr>
            <a:spLocks/>
          </p:cNvSpPr>
          <p:nvPr/>
        </p:nvSpPr>
        <p:spPr bwMode="auto">
          <a:xfrm>
            <a:off x="3059113" y="2668588"/>
            <a:ext cx="4427537" cy="1519237"/>
          </a:xfrm>
          <a:custGeom>
            <a:avLst/>
            <a:gdLst>
              <a:gd name="T0" fmla="*/ 0 w 2789"/>
              <a:gd name="T1" fmla="*/ 0 h 957"/>
              <a:gd name="T2" fmla="*/ 111125 w 2789"/>
              <a:gd name="T3" fmla="*/ 354012 h 957"/>
              <a:gd name="T4" fmla="*/ 290512 w 2789"/>
              <a:gd name="T5" fmla="*/ 661987 h 957"/>
              <a:gd name="T6" fmla="*/ 523875 w 2789"/>
              <a:gd name="T7" fmla="*/ 922337 h 957"/>
              <a:gd name="T8" fmla="*/ 806450 w 2789"/>
              <a:gd name="T9" fmla="*/ 1138237 h 957"/>
              <a:gd name="T10" fmla="*/ 1125537 w 2789"/>
              <a:gd name="T11" fmla="*/ 1301750 h 957"/>
              <a:gd name="T12" fmla="*/ 1471612 w 2789"/>
              <a:gd name="T13" fmla="*/ 1420812 h 957"/>
              <a:gd name="T14" fmla="*/ 1838325 w 2789"/>
              <a:gd name="T15" fmla="*/ 1492250 h 957"/>
              <a:gd name="T16" fmla="*/ 2211387 w 2789"/>
              <a:gd name="T17" fmla="*/ 1517650 h 957"/>
              <a:gd name="T18" fmla="*/ 2586037 w 2789"/>
              <a:gd name="T19" fmla="*/ 1493837 h 957"/>
              <a:gd name="T20" fmla="*/ 2952750 w 2789"/>
              <a:gd name="T21" fmla="*/ 1422400 h 957"/>
              <a:gd name="T22" fmla="*/ 3298825 w 2789"/>
              <a:gd name="T23" fmla="*/ 1306512 h 957"/>
              <a:gd name="T24" fmla="*/ 3617912 w 2789"/>
              <a:gd name="T25" fmla="*/ 1139825 h 957"/>
              <a:gd name="T26" fmla="*/ 3895725 w 2789"/>
              <a:gd name="T27" fmla="*/ 927100 h 957"/>
              <a:gd name="T28" fmla="*/ 4133850 w 2789"/>
              <a:gd name="T29" fmla="*/ 665162 h 957"/>
              <a:gd name="T30" fmla="*/ 4311650 w 2789"/>
              <a:gd name="T31" fmla="*/ 357187 h 957"/>
              <a:gd name="T32" fmla="*/ 4425950 w 2789"/>
              <a:gd name="T33" fmla="*/ 0 h 9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789" h="957">
                <a:moveTo>
                  <a:pt x="0" y="0"/>
                </a:moveTo>
                <a:lnTo>
                  <a:pt x="70" y="223"/>
                </a:lnTo>
                <a:lnTo>
                  <a:pt x="183" y="417"/>
                </a:lnTo>
                <a:lnTo>
                  <a:pt x="330" y="581"/>
                </a:lnTo>
                <a:lnTo>
                  <a:pt x="508" y="717"/>
                </a:lnTo>
                <a:lnTo>
                  <a:pt x="709" y="820"/>
                </a:lnTo>
                <a:lnTo>
                  <a:pt x="927" y="895"/>
                </a:lnTo>
                <a:lnTo>
                  <a:pt x="1158" y="940"/>
                </a:lnTo>
                <a:lnTo>
                  <a:pt x="1393" y="956"/>
                </a:lnTo>
                <a:lnTo>
                  <a:pt x="1629" y="941"/>
                </a:lnTo>
                <a:lnTo>
                  <a:pt x="1860" y="896"/>
                </a:lnTo>
                <a:lnTo>
                  <a:pt x="2078" y="823"/>
                </a:lnTo>
                <a:lnTo>
                  <a:pt x="2279" y="718"/>
                </a:lnTo>
                <a:lnTo>
                  <a:pt x="2454" y="584"/>
                </a:lnTo>
                <a:lnTo>
                  <a:pt x="2604" y="419"/>
                </a:lnTo>
                <a:lnTo>
                  <a:pt x="2716" y="225"/>
                </a:lnTo>
                <a:lnTo>
                  <a:pt x="278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7521575" y="2449513"/>
            <a:ext cx="9128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4438650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 rot="-5400000">
            <a:off x="700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3019425" y="981075"/>
            <a:ext cx="4164013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 i="1">
                <a:solidFill>
                  <a:srgbClr val="CC0000"/>
                </a:solidFill>
              </a:rPr>
              <a:t>Economic profits with</a:t>
            </a:r>
          </a:p>
          <a:p>
            <a:pPr algn="ctr"/>
            <a:r>
              <a:rPr lang="en-US" altLang="en-US" sz="3000" b="1" i="1">
                <a:solidFill>
                  <a:srgbClr val="CC0000"/>
                </a:solidFill>
              </a:rPr>
              <a:t>a single MR=MC</a:t>
            </a:r>
          </a:p>
          <a:p>
            <a:pPr algn="ctr"/>
            <a:r>
              <a:rPr lang="en-US" altLang="en-US" sz="3000" b="1" i="1">
                <a:solidFill>
                  <a:srgbClr val="CC0000"/>
                </a:solidFill>
              </a:rPr>
              <a:t>price</a:t>
            </a:r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H="1">
            <a:off x="4049713" y="2486025"/>
            <a:ext cx="795337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49" name="Group 21"/>
          <p:cNvGrpSpPr>
            <a:grpSpLocks/>
          </p:cNvGrpSpPr>
          <p:nvPr/>
        </p:nvGrpSpPr>
        <p:grpSpPr bwMode="auto">
          <a:xfrm>
            <a:off x="2646363" y="1182688"/>
            <a:ext cx="5719762" cy="4914900"/>
            <a:chOff x="1667" y="745"/>
            <a:chExt cx="3603" cy="3096"/>
          </a:xfrm>
        </p:grpSpPr>
        <p:sp>
          <p:nvSpPr>
            <p:cNvPr id="30741" name="Line 22"/>
            <p:cNvSpPr>
              <a:spLocks noChangeShapeType="1"/>
            </p:cNvSpPr>
            <p:nvPr/>
          </p:nvSpPr>
          <p:spPr bwMode="auto">
            <a:xfrm>
              <a:off x="1681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23"/>
            <p:cNvSpPr>
              <a:spLocks noChangeShapeType="1"/>
            </p:cNvSpPr>
            <p:nvPr/>
          </p:nvSpPr>
          <p:spPr bwMode="auto">
            <a:xfrm>
              <a:off x="1667" y="382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39" name="Rectangle 24"/>
          <p:cNvSpPr>
            <a:spLocks noChangeArrowheads="1"/>
          </p:cNvSpPr>
          <p:nvPr/>
        </p:nvSpPr>
        <p:spPr bwMode="auto">
          <a:xfrm>
            <a:off x="1922463" y="63500"/>
            <a:ext cx="69945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PRICE DISCRIMINATION</a:t>
            </a:r>
          </a:p>
        </p:txBody>
      </p:sp>
      <p:sp>
        <p:nvSpPr>
          <p:cNvPr id="48153" name="Oval 25"/>
          <p:cNvSpPr>
            <a:spLocks noChangeArrowheads="1"/>
          </p:cNvSpPr>
          <p:nvPr/>
        </p:nvSpPr>
        <p:spPr bwMode="auto">
          <a:xfrm>
            <a:off x="4597400" y="2938463"/>
            <a:ext cx="222250" cy="22225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utoUpdateAnimBg="0"/>
      <p:bldP spid="48138" grpId="0" autoUpdateAnimBg="0"/>
      <p:bldP spid="48139" grpId="0" autoUpdateAnimBg="0"/>
      <p:bldP spid="48140" grpId="0" autoUpdateAnimBg="0"/>
      <p:bldP spid="48143" grpId="0" autoUpdateAnimBg="0"/>
      <p:bldP spid="48144" grpId="0" autoUpdateAnimBg="0"/>
      <p:bldP spid="48145" grpId="0" autoUpdateAnimBg="0"/>
      <p:bldP spid="48146" grpId="0" autoUpdateAnimBg="0"/>
      <p:bldP spid="4814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722438"/>
            <a:ext cx="8229600" cy="4525962"/>
          </a:xfrm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dirty="0" smtClean="0"/>
              <a:t>Barriers to Entry</a:t>
            </a:r>
          </a:p>
          <a:p>
            <a:pPr eaLnBrk="1" hangingPunct="1"/>
            <a:r>
              <a:rPr lang="en-US" altLang="en-US" dirty="0" smtClean="0"/>
              <a:t>Economies of Scale (cost advantages)</a:t>
            </a:r>
          </a:p>
          <a:p>
            <a:pPr eaLnBrk="1" hangingPunct="1"/>
            <a:r>
              <a:rPr lang="en-US" altLang="en-US" dirty="0" smtClean="0"/>
              <a:t>Legal Barriers:  Patents and Licenses</a:t>
            </a:r>
          </a:p>
          <a:p>
            <a:pPr eaLnBrk="1" hangingPunct="1"/>
            <a:r>
              <a:rPr lang="en-US" altLang="en-US" dirty="0" smtClean="0"/>
              <a:t>Control of Essential Resources</a:t>
            </a:r>
          </a:p>
          <a:p>
            <a:pPr eaLnBrk="1" hangingPunct="1"/>
            <a:r>
              <a:rPr lang="en-US" altLang="en-US" dirty="0" smtClean="0"/>
              <a:t>Strategic Barriers to </a:t>
            </a:r>
            <a:r>
              <a:rPr lang="en-US" altLang="en-US" dirty="0" smtClean="0"/>
              <a:t>Entry</a:t>
            </a:r>
            <a:endParaRPr lang="en-US" altLang="en-US" dirty="0" smtClean="0"/>
          </a:p>
        </p:txBody>
      </p:sp>
      <p:sp>
        <p:nvSpPr>
          <p:cNvPr id="512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Sources of Monopoly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2660650" y="1354138"/>
            <a:ext cx="5595938" cy="473233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H="1">
            <a:off x="5672138" y="3840163"/>
            <a:ext cx="9525" cy="21653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2693988" y="1287463"/>
            <a:ext cx="5626100" cy="47625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7891463" y="53197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7653338" y="830263"/>
            <a:ext cx="7350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4038600" y="1060450"/>
            <a:ext cx="3586163" cy="3989388"/>
          </a:xfrm>
          <a:custGeom>
            <a:avLst/>
            <a:gdLst>
              <a:gd name="T0" fmla="*/ 0 w 2259"/>
              <a:gd name="T1" fmla="*/ 3987800 h 2513"/>
              <a:gd name="T2" fmla="*/ 588963 w 2259"/>
              <a:gd name="T3" fmla="*/ 3627438 h 2513"/>
              <a:gd name="T4" fmla="*/ 1144588 w 2259"/>
              <a:gd name="T5" fmla="*/ 3221038 h 2513"/>
              <a:gd name="T6" fmla="*/ 1662113 w 2259"/>
              <a:gd name="T7" fmla="*/ 2771775 h 2513"/>
              <a:gd name="T8" fmla="*/ 2138363 w 2259"/>
              <a:gd name="T9" fmla="*/ 2284413 h 2513"/>
              <a:gd name="T10" fmla="*/ 2568575 w 2259"/>
              <a:gd name="T11" fmla="*/ 1762125 h 2513"/>
              <a:gd name="T12" fmla="*/ 2955925 w 2259"/>
              <a:gd name="T13" fmla="*/ 1204913 h 2513"/>
              <a:gd name="T14" fmla="*/ 3294063 w 2259"/>
              <a:gd name="T15" fmla="*/ 617538 h 2513"/>
              <a:gd name="T16" fmla="*/ 3584575 w 2259"/>
              <a:gd name="T17" fmla="*/ 0 h 2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59" h="2513">
                <a:moveTo>
                  <a:pt x="0" y="2512"/>
                </a:moveTo>
                <a:lnTo>
                  <a:pt x="371" y="2285"/>
                </a:lnTo>
                <a:lnTo>
                  <a:pt x="721" y="2029"/>
                </a:lnTo>
                <a:lnTo>
                  <a:pt x="1047" y="1746"/>
                </a:lnTo>
                <a:lnTo>
                  <a:pt x="1347" y="1439"/>
                </a:lnTo>
                <a:lnTo>
                  <a:pt x="1618" y="1110"/>
                </a:lnTo>
                <a:lnTo>
                  <a:pt x="1862" y="759"/>
                </a:lnTo>
                <a:lnTo>
                  <a:pt x="2075" y="389"/>
                </a:lnTo>
                <a:lnTo>
                  <a:pt x="225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Freeform 9"/>
          <p:cNvSpPr>
            <a:spLocks/>
          </p:cNvSpPr>
          <p:nvPr/>
        </p:nvSpPr>
        <p:spPr bwMode="auto">
          <a:xfrm>
            <a:off x="3059113" y="2668588"/>
            <a:ext cx="4427537" cy="1519237"/>
          </a:xfrm>
          <a:custGeom>
            <a:avLst/>
            <a:gdLst>
              <a:gd name="T0" fmla="*/ 0 w 2789"/>
              <a:gd name="T1" fmla="*/ 0 h 957"/>
              <a:gd name="T2" fmla="*/ 111125 w 2789"/>
              <a:gd name="T3" fmla="*/ 354012 h 957"/>
              <a:gd name="T4" fmla="*/ 290512 w 2789"/>
              <a:gd name="T5" fmla="*/ 661987 h 957"/>
              <a:gd name="T6" fmla="*/ 523875 w 2789"/>
              <a:gd name="T7" fmla="*/ 922337 h 957"/>
              <a:gd name="T8" fmla="*/ 806450 w 2789"/>
              <a:gd name="T9" fmla="*/ 1138237 h 957"/>
              <a:gd name="T10" fmla="*/ 1125537 w 2789"/>
              <a:gd name="T11" fmla="*/ 1301750 h 957"/>
              <a:gd name="T12" fmla="*/ 1471612 w 2789"/>
              <a:gd name="T13" fmla="*/ 1420812 h 957"/>
              <a:gd name="T14" fmla="*/ 1838325 w 2789"/>
              <a:gd name="T15" fmla="*/ 1492250 h 957"/>
              <a:gd name="T16" fmla="*/ 2211387 w 2789"/>
              <a:gd name="T17" fmla="*/ 1517650 h 957"/>
              <a:gd name="T18" fmla="*/ 2586037 w 2789"/>
              <a:gd name="T19" fmla="*/ 1493837 h 957"/>
              <a:gd name="T20" fmla="*/ 2952750 w 2789"/>
              <a:gd name="T21" fmla="*/ 1422400 h 957"/>
              <a:gd name="T22" fmla="*/ 3298825 w 2789"/>
              <a:gd name="T23" fmla="*/ 1306512 h 957"/>
              <a:gd name="T24" fmla="*/ 3617912 w 2789"/>
              <a:gd name="T25" fmla="*/ 1139825 h 957"/>
              <a:gd name="T26" fmla="*/ 3895725 w 2789"/>
              <a:gd name="T27" fmla="*/ 927100 h 957"/>
              <a:gd name="T28" fmla="*/ 4133850 w 2789"/>
              <a:gd name="T29" fmla="*/ 665162 h 957"/>
              <a:gd name="T30" fmla="*/ 4311650 w 2789"/>
              <a:gd name="T31" fmla="*/ 357187 h 957"/>
              <a:gd name="T32" fmla="*/ 4425950 w 2789"/>
              <a:gd name="T33" fmla="*/ 0 h 9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789" h="957">
                <a:moveTo>
                  <a:pt x="0" y="0"/>
                </a:moveTo>
                <a:lnTo>
                  <a:pt x="70" y="223"/>
                </a:lnTo>
                <a:lnTo>
                  <a:pt x="183" y="417"/>
                </a:lnTo>
                <a:lnTo>
                  <a:pt x="330" y="581"/>
                </a:lnTo>
                <a:lnTo>
                  <a:pt x="508" y="717"/>
                </a:lnTo>
                <a:lnTo>
                  <a:pt x="709" y="820"/>
                </a:lnTo>
                <a:lnTo>
                  <a:pt x="927" y="895"/>
                </a:lnTo>
                <a:lnTo>
                  <a:pt x="1158" y="940"/>
                </a:lnTo>
                <a:lnTo>
                  <a:pt x="1393" y="956"/>
                </a:lnTo>
                <a:lnTo>
                  <a:pt x="1629" y="941"/>
                </a:lnTo>
                <a:lnTo>
                  <a:pt x="1860" y="896"/>
                </a:lnTo>
                <a:lnTo>
                  <a:pt x="2078" y="823"/>
                </a:lnTo>
                <a:lnTo>
                  <a:pt x="2279" y="718"/>
                </a:lnTo>
                <a:lnTo>
                  <a:pt x="2454" y="584"/>
                </a:lnTo>
                <a:lnTo>
                  <a:pt x="2604" y="419"/>
                </a:lnTo>
                <a:lnTo>
                  <a:pt x="2716" y="225"/>
                </a:lnTo>
                <a:lnTo>
                  <a:pt x="278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7521575" y="2449513"/>
            <a:ext cx="9128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438650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 rot="-5400000">
            <a:off x="700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2646363" y="1182688"/>
            <a:ext cx="5719762" cy="4914900"/>
            <a:chOff x="1667" y="745"/>
            <a:chExt cx="3603" cy="3096"/>
          </a:xfrm>
        </p:grpSpPr>
        <p:sp>
          <p:nvSpPr>
            <p:cNvPr id="31765" name="Line 15"/>
            <p:cNvSpPr>
              <a:spLocks noChangeShapeType="1"/>
            </p:cNvSpPr>
            <p:nvPr/>
          </p:nvSpPr>
          <p:spPr bwMode="auto">
            <a:xfrm>
              <a:off x="1681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Line 16"/>
            <p:cNvSpPr>
              <a:spLocks noChangeShapeType="1"/>
            </p:cNvSpPr>
            <p:nvPr/>
          </p:nvSpPr>
          <p:spPr bwMode="auto">
            <a:xfrm>
              <a:off x="1667" y="382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9" name="Rectangle 17"/>
          <p:cNvSpPr>
            <a:spLocks noChangeArrowheads="1"/>
          </p:cNvSpPr>
          <p:nvPr/>
        </p:nvSpPr>
        <p:spPr bwMode="auto">
          <a:xfrm>
            <a:off x="1922463" y="63500"/>
            <a:ext cx="69945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PRICE DISCRIMINATION</a:t>
            </a:r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5576888" y="3722688"/>
            <a:ext cx="222250" cy="22225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5365750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2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3400425" y="592138"/>
            <a:ext cx="39909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A perfectly discriminating</a:t>
            </a:r>
          </a:p>
          <a:p>
            <a:pPr algn="ctr" eaLnBrk="1" hangingPunct="1"/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monopolist has MR=D,</a:t>
            </a:r>
          </a:p>
          <a:p>
            <a:pPr algn="ctr" eaLnBrk="1" hangingPunct="1"/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producing more product</a:t>
            </a:r>
          </a:p>
          <a:p>
            <a:pPr algn="ctr" eaLnBrk="1" hangingPunct="1"/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and more profit!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7362825" y="4870450"/>
            <a:ext cx="1196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MR=D</a:t>
            </a:r>
          </a:p>
        </p:txBody>
      </p:sp>
      <p:sp>
        <p:nvSpPr>
          <p:cNvPr id="49174" name="AutoShape 22"/>
          <p:cNvSpPr>
            <a:spLocks noChangeArrowheads="1"/>
          </p:cNvSpPr>
          <p:nvPr/>
        </p:nvSpPr>
        <p:spPr bwMode="auto">
          <a:xfrm>
            <a:off x="4989513" y="6192838"/>
            <a:ext cx="404812" cy="366712"/>
          </a:xfrm>
          <a:prstGeom prst="rightArrow">
            <a:avLst>
              <a:gd name="adj1" fmla="val 50000"/>
              <a:gd name="adj2" fmla="val 27597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1" grpId="0" autoUpdateAnimBg="0"/>
      <p:bldP spid="49172" grpId="0" autoUpdateAnimBg="0"/>
      <p:bldP spid="4917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/>
          <p:cNvSpPr>
            <a:spLocks/>
          </p:cNvSpPr>
          <p:nvPr/>
        </p:nvSpPr>
        <p:spPr bwMode="auto">
          <a:xfrm>
            <a:off x="2687638" y="1335088"/>
            <a:ext cx="2978150" cy="2824162"/>
          </a:xfrm>
          <a:custGeom>
            <a:avLst/>
            <a:gdLst>
              <a:gd name="T0" fmla="*/ 0 w 1876"/>
              <a:gd name="T1" fmla="*/ 2806700 h 1779"/>
              <a:gd name="T2" fmla="*/ 2976563 w 1876"/>
              <a:gd name="T3" fmla="*/ 2806700 h 1779"/>
              <a:gd name="T4" fmla="*/ 2976563 w 1876"/>
              <a:gd name="T5" fmla="*/ 2551112 h 1779"/>
              <a:gd name="T6" fmla="*/ 0 w 1876"/>
              <a:gd name="T7" fmla="*/ 0 h 1779"/>
              <a:gd name="T8" fmla="*/ 0 w 1876"/>
              <a:gd name="T9" fmla="*/ 2822575 h 1779"/>
              <a:gd name="T10" fmla="*/ 0 w 1876"/>
              <a:gd name="T11" fmla="*/ 2806700 h 17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76" h="1779">
                <a:moveTo>
                  <a:pt x="0" y="1768"/>
                </a:moveTo>
                <a:lnTo>
                  <a:pt x="1875" y="1768"/>
                </a:lnTo>
                <a:lnTo>
                  <a:pt x="1875" y="1607"/>
                </a:lnTo>
                <a:lnTo>
                  <a:pt x="0" y="0"/>
                </a:lnTo>
                <a:lnTo>
                  <a:pt x="0" y="1778"/>
                </a:lnTo>
                <a:lnTo>
                  <a:pt x="0" y="176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2660650" y="1354138"/>
            <a:ext cx="5581650" cy="471805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693988" y="1287463"/>
            <a:ext cx="5626100" cy="47625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5672138" y="3840163"/>
            <a:ext cx="9525" cy="21653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7891463" y="53197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7653338" y="830263"/>
            <a:ext cx="7350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32777" name="Freeform 9"/>
          <p:cNvSpPr>
            <a:spLocks/>
          </p:cNvSpPr>
          <p:nvPr/>
        </p:nvSpPr>
        <p:spPr bwMode="auto">
          <a:xfrm>
            <a:off x="4038600" y="1060450"/>
            <a:ext cx="3586163" cy="3989388"/>
          </a:xfrm>
          <a:custGeom>
            <a:avLst/>
            <a:gdLst>
              <a:gd name="T0" fmla="*/ 0 w 2259"/>
              <a:gd name="T1" fmla="*/ 3987800 h 2513"/>
              <a:gd name="T2" fmla="*/ 588963 w 2259"/>
              <a:gd name="T3" fmla="*/ 3627438 h 2513"/>
              <a:gd name="T4" fmla="*/ 1144588 w 2259"/>
              <a:gd name="T5" fmla="*/ 3221038 h 2513"/>
              <a:gd name="T6" fmla="*/ 1662113 w 2259"/>
              <a:gd name="T7" fmla="*/ 2771775 h 2513"/>
              <a:gd name="T8" fmla="*/ 2138363 w 2259"/>
              <a:gd name="T9" fmla="*/ 2284413 h 2513"/>
              <a:gd name="T10" fmla="*/ 2568575 w 2259"/>
              <a:gd name="T11" fmla="*/ 1762125 h 2513"/>
              <a:gd name="T12" fmla="*/ 2955925 w 2259"/>
              <a:gd name="T13" fmla="*/ 1204913 h 2513"/>
              <a:gd name="T14" fmla="*/ 3294063 w 2259"/>
              <a:gd name="T15" fmla="*/ 617538 h 2513"/>
              <a:gd name="T16" fmla="*/ 3584575 w 2259"/>
              <a:gd name="T17" fmla="*/ 0 h 2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59" h="2513">
                <a:moveTo>
                  <a:pt x="0" y="2512"/>
                </a:moveTo>
                <a:lnTo>
                  <a:pt x="371" y="2285"/>
                </a:lnTo>
                <a:lnTo>
                  <a:pt x="721" y="2029"/>
                </a:lnTo>
                <a:lnTo>
                  <a:pt x="1047" y="1746"/>
                </a:lnTo>
                <a:lnTo>
                  <a:pt x="1347" y="1439"/>
                </a:lnTo>
                <a:lnTo>
                  <a:pt x="1618" y="1110"/>
                </a:lnTo>
                <a:lnTo>
                  <a:pt x="1862" y="759"/>
                </a:lnTo>
                <a:lnTo>
                  <a:pt x="2075" y="389"/>
                </a:lnTo>
                <a:lnTo>
                  <a:pt x="225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Freeform 10"/>
          <p:cNvSpPr>
            <a:spLocks/>
          </p:cNvSpPr>
          <p:nvPr/>
        </p:nvSpPr>
        <p:spPr bwMode="auto">
          <a:xfrm>
            <a:off x="3059113" y="2668588"/>
            <a:ext cx="4427537" cy="1519237"/>
          </a:xfrm>
          <a:custGeom>
            <a:avLst/>
            <a:gdLst>
              <a:gd name="T0" fmla="*/ 0 w 2789"/>
              <a:gd name="T1" fmla="*/ 0 h 957"/>
              <a:gd name="T2" fmla="*/ 111125 w 2789"/>
              <a:gd name="T3" fmla="*/ 354012 h 957"/>
              <a:gd name="T4" fmla="*/ 290512 w 2789"/>
              <a:gd name="T5" fmla="*/ 661987 h 957"/>
              <a:gd name="T6" fmla="*/ 523875 w 2789"/>
              <a:gd name="T7" fmla="*/ 922337 h 957"/>
              <a:gd name="T8" fmla="*/ 806450 w 2789"/>
              <a:gd name="T9" fmla="*/ 1138237 h 957"/>
              <a:gd name="T10" fmla="*/ 1125537 w 2789"/>
              <a:gd name="T11" fmla="*/ 1301750 h 957"/>
              <a:gd name="T12" fmla="*/ 1471612 w 2789"/>
              <a:gd name="T13" fmla="*/ 1420812 h 957"/>
              <a:gd name="T14" fmla="*/ 1838325 w 2789"/>
              <a:gd name="T15" fmla="*/ 1492250 h 957"/>
              <a:gd name="T16" fmla="*/ 2211387 w 2789"/>
              <a:gd name="T17" fmla="*/ 1517650 h 957"/>
              <a:gd name="T18" fmla="*/ 2586037 w 2789"/>
              <a:gd name="T19" fmla="*/ 1493837 h 957"/>
              <a:gd name="T20" fmla="*/ 2952750 w 2789"/>
              <a:gd name="T21" fmla="*/ 1422400 h 957"/>
              <a:gd name="T22" fmla="*/ 3298825 w 2789"/>
              <a:gd name="T23" fmla="*/ 1306512 h 957"/>
              <a:gd name="T24" fmla="*/ 3617912 w 2789"/>
              <a:gd name="T25" fmla="*/ 1139825 h 957"/>
              <a:gd name="T26" fmla="*/ 3895725 w 2789"/>
              <a:gd name="T27" fmla="*/ 927100 h 957"/>
              <a:gd name="T28" fmla="*/ 4133850 w 2789"/>
              <a:gd name="T29" fmla="*/ 665162 h 957"/>
              <a:gd name="T30" fmla="*/ 4311650 w 2789"/>
              <a:gd name="T31" fmla="*/ 357187 h 957"/>
              <a:gd name="T32" fmla="*/ 4425950 w 2789"/>
              <a:gd name="T33" fmla="*/ 0 h 9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789" h="957">
                <a:moveTo>
                  <a:pt x="0" y="0"/>
                </a:moveTo>
                <a:lnTo>
                  <a:pt x="70" y="223"/>
                </a:lnTo>
                <a:lnTo>
                  <a:pt x="183" y="417"/>
                </a:lnTo>
                <a:lnTo>
                  <a:pt x="330" y="581"/>
                </a:lnTo>
                <a:lnTo>
                  <a:pt x="508" y="717"/>
                </a:lnTo>
                <a:lnTo>
                  <a:pt x="709" y="820"/>
                </a:lnTo>
                <a:lnTo>
                  <a:pt x="927" y="895"/>
                </a:lnTo>
                <a:lnTo>
                  <a:pt x="1158" y="940"/>
                </a:lnTo>
                <a:lnTo>
                  <a:pt x="1393" y="956"/>
                </a:lnTo>
                <a:lnTo>
                  <a:pt x="1629" y="941"/>
                </a:lnTo>
                <a:lnTo>
                  <a:pt x="1860" y="896"/>
                </a:lnTo>
                <a:lnTo>
                  <a:pt x="2078" y="823"/>
                </a:lnTo>
                <a:lnTo>
                  <a:pt x="2279" y="718"/>
                </a:lnTo>
                <a:lnTo>
                  <a:pt x="2454" y="584"/>
                </a:lnTo>
                <a:lnTo>
                  <a:pt x="2604" y="419"/>
                </a:lnTo>
                <a:lnTo>
                  <a:pt x="2716" y="225"/>
                </a:lnTo>
                <a:lnTo>
                  <a:pt x="278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7521575" y="2449513"/>
            <a:ext cx="9128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4438650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1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 rot="-5400000">
            <a:off x="700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3187700" y="866775"/>
            <a:ext cx="4164013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 i="1">
                <a:solidFill>
                  <a:srgbClr val="CC0000"/>
                </a:solidFill>
              </a:rPr>
              <a:t>Economic profits with</a:t>
            </a:r>
          </a:p>
          <a:p>
            <a:pPr algn="ctr"/>
            <a:r>
              <a:rPr lang="en-US" altLang="en-US" sz="3000" b="1" i="1">
                <a:solidFill>
                  <a:srgbClr val="CC0000"/>
                </a:solidFill>
              </a:rPr>
              <a:t>price discrimination</a:t>
            </a:r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4167188" y="1822450"/>
            <a:ext cx="820737" cy="15541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5" name="Group 17"/>
          <p:cNvGrpSpPr>
            <a:grpSpLocks/>
          </p:cNvGrpSpPr>
          <p:nvPr/>
        </p:nvGrpSpPr>
        <p:grpSpPr bwMode="auto">
          <a:xfrm>
            <a:off x="2646363" y="1182688"/>
            <a:ext cx="5719762" cy="4914900"/>
            <a:chOff x="1667" y="745"/>
            <a:chExt cx="3603" cy="3096"/>
          </a:xfrm>
        </p:grpSpPr>
        <p:sp>
          <p:nvSpPr>
            <p:cNvPr id="32791" name="Line 18"/>
            <p:cNvSpPr>
              <a:spLocks noChangeShapeType="1"/>
            </p:cNvSpPr>
            <p:nvPr/>
          </p:nvSpPr>
          <p:spPr bwMode="auto">
            <a:xfrm>
              <a:off x="1681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2" name="Line 19"/>
            <p:cNvSpPr>
              <a:spLocks noChangeShapeType="1"/>
            </p:cNvSpPr>
            <p:nvPr/>
          </p:nvSpPr>
          <p:spPr bwMode="auto">
            <a:xfrm>
              <a:off x="1667" y="382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6" name="Rectangle 20"/>
          <p:cNvSpPr>
            <a:spLocks noChangeArrowheads="1"/>
          </p:cNvSpPr>
          <p:nvPr/>
        </p:nvSpPr>
        <p:spPr bwMode="auto">
          <a:xfrm>
            <a:off x="1922463" y="63500"/>
            <a:ext cx="69945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PRICE DISCRIMINATION</a:t>
            </a:r>
          </a:p>
        </p:txBody>
      </p:sp>
      <p:sp>
        <p:nvSpPr>
          <p:cNvPr id="32787" name="Oval 21"/>
          <p:cNvSpPr>
            <a:spLocks noChangeArrowheads="1"/>
          </p:cNvSpPr>
          <p:nvPr/>
        </p:nvSpPr>
        <p:spPr bwMode="auto">
          <a:xfrm>
            <a:off x="5576888" y="3722688"/>
            <a:ext cx="222250" cy="22225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8" name="Rectangle 22"/>
          <p:cNvSpPr>
            <a:spLocks noChangeArrowheads="1"/>
          </p:cNvSpPr>
          <p:nvPr/>
        </p:nvSpPr>
        <p:spPr bwMode="auto">
          <a:xfrm>
            <a:off x="5365750" y="6137275"/>
            <a:ext cx="5921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Q</a:t>
            </a:r>
            <a:r>
              <a:rPr lang="en-US" altLang="en-US" sz="2800" b="1" baseline="-25000"/>
              <a:t>2</a:t>
            </a:r>
          </a:p>
        </p:txBody>
      </p:sp>
      <p:sp>
        <p:nvSpPr>
          <p:cNvPr id="32789" name="Text Box 23"/>
          <p:cNvSpPr txBox="1">
            <a:spLocks noChangeArrowheads="1"/>
          </p:cNvSpPr>
          <p:nvPr/>
        </p:nvSpPr>
        <p:spPr bwMode="auto">
          <a:xfrm>
            <a:off x="7362825" y="4870450"/>
            <a:ext cx="1196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>
                <a:solidFill>
                  <a:srgbClr val="CC0000"/>
                </a:solidFill>
                <a:latin typeface="Times New Roman" panose="02020603050405020304" pitchFamily="18" charset="0"/>
              </a:rPr>
              <a:t>MR=D</a:t>
            </a:r>
          </a:p>
        </p:txBody>
      </p:sp>
      <p:sp>
        <p:nvSpPr>
          <p:cNvPr id="32790" name="AutoShape 24"/>
          <p:cNvSpPr>
            <a:spLocks noChangeArrowheads="1"/>
          </p:cNvSpPr>
          <p:nvPr/>
        </p:nvSpPr>
        <p:spPr bwMode="auto">
          <a:xfrm>
            <a:off x="4989513" y="6192838"/>
            <a:ext cx="404812" cy="366712"/>
          </a:xfrm>
          <a:prstGeom prst="rightArrow">
            <a:avLst>
              <a:gd name="adj1" fmla="val 50000"/>
              <a:gd name="adj2" fmla="val 27597"/>
            </a:avLst>
          </a:prstGeom>
          <a:gradFill rotWithShape="0">
            <a:gsLst>
              <a:gs pos="0">
                <a:schemeClr val="folHlink"/>
              </a:gs>
              <a:gs pos="100000">
                <a:srgbClr val="FF66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763713" y="693738"/>
            <a:ext cx="4824412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 i="1" u="sng">
                <a:latin typeface="Times New Roman" panose="02020603050405020304" pitchFamily="18" charset="0"/>
              </a:rPr>
              <a:t>Natural Monopolies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847850" y="1331913"/>
            <a:ext cx="7191375" cy="484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Rate Regulation</a:t>
            </a:r>
          </a:p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Socially Optimum Price</a:t>
            </a:r>
            <a:endParaRPr lang="en-US" altLang="en-US" sz="4800" b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 lvl="2"/>
            <a:r>
              <a:rPr lang="en-US" altLang="en-US" sz="4800" b="1" i="1">
                <a:solidFill>
                  <a:srgbClr val="000099"/>
                </a:solidFill>
                <a:latin typeface="Times New Roman" panose="02020603050405020304" pitchFamily="18" charset="0"/>
              </a:rPr>
              <a:t>P = MC</a:t>
            </a:r>
          </a:p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Fair-Return Price</a:t>
            </a:r>
            <a:endParaRPr lang="en-US" altLang="en-US" sz="5400" b="1" i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pPr lvl="2"/>
            <a:r>
              <a:rPr lang="en-US" altLang="en-US" sz="4800" b="1" i="1">
                <a:solidFill>
                  <a:srgbClr val="000099"/>
                </a:solidFill>
                <a:latin typeface="Times New Roman" panose="02020603050405020304" pitchFamily="18" charset="0"/>
              </a:rPr>
              <a:t>P = ATC</a:t>
            </a:r>
          </a:p>
          <a:p>
            <a:r>
              <a:rPr lang="en-US" altLang="en-US" sz="5400" b="1">
                <a:solidFill>
                  <a:srgbClr val="CC0000"/>
                </a:solidFill>
                <a:latin typeface="Times New Roman" panose="02020603050405020304" pitchFamily="18" charset="0"/>
              </a:rPr>
              <a:t>Dilemma of Regulation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817688" y="63500"/>
            <a:ext cx="7213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REGULATED MONOPOLY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778375" y="5883275"/>
            <a:ext cx="31051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>
                <a:latin typeface="Brush Script MT" panose="03060802040406070304" pitchFamily="66" charset="0"/>
              </a:rPr>
              <a:t>Graphically…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bldLvl="3"/>
      <p:bldP spid="51204" grpId="0" autoUpdateAnimBg="0"/>
      <p:bldP spid="5120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817688" y="63500"/>
            <a:ext cx="7213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REGULATED MONOPOLY</a:t>
            </a: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2659063" y="3021013"/>
            <a:ext cx="2108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4791075" y="3025775"/>
            <a:ext cx="0" cy="30448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2659063" y="1336675"/>
            <a:ext cx="2574925" cy="4130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2640013" y="1282700"/>
            <a:ext cx="5199062" cy="42370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2608263" y="1195388"/>
            <a:ext cx="5719762" cy="4914900"/>
            <a:chOff x="1643" y="753"/>
            <a:chExt cx="3603" cy="3096"/>
          </a:xfrm>
        </p:grpSpPr>
        <p:sp>
          <p:nvSpPr>
            <p:cNvPr id="34838" name="Line 9"/>
            <p:cNvSpPr>
              <a:spLocks noChangeShapeType="1"/>
            </p:cNvSpPr>
            <p:nvPr/>
          </p:nvSpPr>
          <p:spPr bwMode="auto">
            <a:xfrm>
              <a:off x="1665" y="753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Line 10"/>
            <p:cNvSpPr>
              <a:spLocks noChangeShapeType="1"/>
            </p:cNvSpPr>
            <p:nvPr/>
          </p:nvSpPr>
          <p:spPr bwMode="auto">
            <a:xfrm>
              <a:off x="1643" y="384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8234363" y="49895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5367338" y="553720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7405688" y="423545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7872413" y="3770313"/>
            <a:ext cx="9128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 rot="-5400000">
            <a:off x="573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sp>
        <p:nvSpPr>
          <p:cNvPr id="52241" name="Freeform 17"/>
          <p:cNvSpPr>
            <a:spLocks/>
          </p:cNvSpPr>
          <p:nvPr/>
        </p:nvSpPr>
        <p:spPr bwMode="auto">
          <a:xfrm>
            <a:off x="2903538" y="4252913"/>
            <a:ext cx="4456112" cy="557212"/>
          </a:xfrm>
          <a:custGeom>
            <a:avLst/>
            <a:gdLst>
              <a:gd name="T0" fmla="*/ 0 w 2807"/>
              <a:gd name="T1" fmla="*/ 0 h 351"/>
              <a:gd name="T2" fmla="*/ 541337 w 2807"/>
              <a:gd name="T3" fmla="*/ 230187 h 351"/>
              <a:gd name="T4" fmla="*/ 1095375 w 2807"/>
              <a:gd name="T5" fmla="*/ 400050 h 351"/>
              <a:gd name="T6" fmla="*/ 1654175 w 2807"/>
              <a:gd name="T7" fmla="*/ 508000 h 351"/>
              <a:gd name="T8" fmla="*/ 2219325 w 2807"/>
              <a:gd name="T9" fmla="*/ 554037 h 351"/>
              <a:gd name="T10" fmla="*/ 2360612 w 2807"/>
              <a:gd name="T11" fmla="*/ 555625 h 351"/>
              <a:gd name="T12" fmla="*/ 2501900 w 2807"/>
              <a:gd name="T13" fmla="*/ 552450 h 351"/>
              <a:gd name="T14" fmla="*/ 2784475 w 2807"/>
              <a:gd name="T15" fmla="*/ 538162 h 351"/>
              <a:gd name="T16" fmla="*/ 3348037 w 2807"/>
              <a:gd name="T17" fmla="*/ 458787 h 351"/>
              <a:gd name="T18" fmla="*/ 3905250 w 2807"/>
              <a:gd name="T19" fmla="*/ 317500 h 351"/>
              <a:gd name="T20" fmla="*/ 4454525 w 2807"/>
              <a:gd name="T21" fmla="*/ 112712 h 3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07" h="351">
                <a:moveTo>
                  <a:pt x="0" y="0"/>
                </a:moveTo>
                <a:lnTo>
                  <a:pt x="341" y="145"/>
                </a:lnTo>
                <a:lnTo>
                  <a:pt x="690" y="252"/>
                </a:lnTo>
                <a:lnTo>
                  <a:pt x="1042" y="320"/>
                </a:lnTo>
                <a:lnTo>
                  <a:pt x="1398" y="349"/>
                </a:lnTo>
                <a:lnTo>
                  <a:pt x="1487" y="350"/>
                </a:lnTo>
                <a:lnTo>
                  <a:pt x="1576" y="348"/>
                </a:lnTo>
                <a:lnTo>
                  <a:pt x="1754" y="339"/>
                </a:lnTo>
                <a:lnTo>
                  <a:pt x="2109" y="289"/>
                </a:lnTo>
                <a:lnTo>
                  <a:pt x="2460" y="200"/>
                </a:lnTo>
                <a:lnTo>
                  <a:pt x="2806" y="71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Freeform 18"/>
          <p:cNvSpPr>
            <a:spLocks/>
          </p:cNvSpPr>
          <p:nvPr/>
        </p:nvSpPr>
        <p:spPr bwMode="auto">
          <a:xfrm>
            <a:off x="2773363" y="2779713"/>
            <a:ext cx="4994275" cy="1401762"/>
          </a:xfrm>
          <a:custGeom>
            <a:avLst/>
            <a:gdLst>
              <a:gd name="T0" fmla="*/ 0 w 3146"/>
              <a:gd name="T1" fmla="*/ 0 h 883"/>
              <a:gd name="T2" fmla="*/ 268288 w 3146"/>
              <a:gd name="T3" fmla="*/ 198437 h 883"/>
              <a:gd name="T4" fmla="*/ 546100 w 3146"/>
              <a:gd name="T5" fmla="*/ 384175 h 883"/>
              <a:gd name="T6" fmla="*/ 830263 w 3146"/>
              <a:gd name="T7" fmla="*/ 552450 h 883"/>
              <a:gd name="T8" fmla="*/ 1123950 w 3146"/>
              <a:gd name="T9" fmla="*/ 708025 h 883"/>
              <a:gd name="T10" fmla="*/ 1728788 w 3146"/>
              <a:gd name="T11" fmla="*/ 971550 h 883"/>
              <a:gd name="T12" fmla="*/ 2357438 w 3146"/>
              <a:gd name="T13" fmla="*/ 1173162 h 883"/>
              <a:gd name="T14" fmla="*/ 3000375 w 3146"/>
              <a:gd name="T15" fmla="*/ 1311275 h 883"/>
              <a:gd name="T16" fmla="*/ 3659188 w 3146"/>
              <a:gd name="T17" fmla="*/ 1387475 h 883"/>
              <a:gd name="T18" fmla="*/ 3990975 w 3146"/>
              <a:gd name="T19" fmla="*/ 1398587 h 883"/>
              <a:gd name="T20" fmla="*/ 4156075 w 3146"/>
              <a:gd name="T21" fmla="*/ 1400175 h 883"/>
              <a:gd name="T22" fmla="*/ 4322763 w 3146"/>
              <a:gd name="T23" fmla="*/ 1395412 h 883"/>
              <a:gd name="T24" fmla="*/ 4992688 w 3146"/>
              <a:gd name="T25" fmla="*/ 1336675 h 8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146" h="883">
                <a:moveTo>
                  <a:pt x="0" y="0"/>
                </a:moveTo>
                <a:lnTo>
                  <a:pt x="169" y="125"/>
                </a:lnTo>
                <a:lnTo>
                  <a:pt x="344" y="242"/>
                </a:lnTo>
                <a:lnTo>
                  <a:pt x="523" y="348"/>
                </a:lnTo>
                <a:lnTo>
                  <a:pt x="708" y="446"/>
                </a:lnTo>
                <a:lnTo>
                  <a:pt x="1089" y="612"/>
                </a:lnTo>
                <a:lnTo>
                  <a:pt x="1485" y="739"/>
                </a:lnTo>
                <a:lnTo>
                  <a:pt x="1890" y="826"/>
                </a:lnTo>
                <a:lnTo>
                  <a:pt x="2305" y="874"/>
                </a:lnTo>
                <a:lnTo>
                  <a:pt x="2514" y="881"/>
                </a:lnTo>
                <a:lnTo>
                  <a:pt x="2618" y="882"/>
                </a:lnTo>
                <a:lnTo>
                  <a:pt x="2723" y="879"/>
                </a:lnTo>
                <a:lnTo>
                  <a:pt x="3145" y="842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3397250" y="874713"/>
            <a:ext cx="28305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/>
              <a:t>Monopoly Price</a:t>
            </a:r>
          </a:p>
          <a:p>
            <a:pPr algn="ctr"/>
            <a:r>
              <a:rPr lang="en-US" altLang="en-US" sz="2800" b="1" i="1"/>
              <a:t>MR = MC</a:t>
            </a: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4806950" y="1851025"/>
            <a:ext cx="0" cy="974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5" name="Oval 21"/>
          <p:cNvSpPr>
            <a:spLocks noChangeArrowheads="1"/>
          </p:cNvSpPr>
          <p:nvPr/>
        </p:nvSpPr>
        <p:spPr bwMode="auto">
          <a:xfrm>
            <a:off x="4686300" y="2897188"/>
            <a:ext cx="231775" cy="23177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500563" y="6070600"/>
            <a:ext cx="601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Q</a:t>
            </a:r>
            <a:r>
              <a:rPr lang="en-US" altLang="en-US" sz="2400" b="1" baseline="-25000"/>
              <a:t>m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122488" y="2801938"/>
            <a:ext cx="568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P</a:t>
            </a:r>
            <a:r>
              <a:rPr lang="en-US" altLang="en-US" sz="2400" b="1" baseline="-25000"/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utoUpdateAnimBg="0"/>
      <p:bldP spid="52235" grpId="0" autoUpdateAnimBg="0"/>
      <p:bldP spid="52236" grpId="0" autoUpdateAnimBg="0"/>
      <p:bldP spid="52237" grpId="0" autoUpdateAnimBg="0"/>
      <p:bldP spid="52238" grpId="0" autoUpdateAnimBg="0"/>
      <p:bldP spid="52239" grpId="0" autoUpdateAnimBg="0"/>
      <p:bldP spid="52240" grpId="0" autoUpdateAnimBg="0"/>
      <p:bldP spid="52243" grpId="0" autoUpdateAnimBg="0"/>
      <p:bldP spid="52246" grpId="0" autoUpdateAnimBg="0"/>
      <p:bldP spid="5224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/>
          <p:cNvSpPr>
            <a:spLocks noChangeShapeType="1"/>
          </p:cNvSpPr>
          <p:nvPr/>
        </p:nvSpPr>
        <p:spPr bwMode="auto">
          <a:xfrm>
            <a:off x="2659063" y="4138613"/>
            <a:ext cx="34274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6111875" y="4137025"/>
            <a:ext cx="0" cy="1933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817688" y="63500"/>
            <a:ext cx="7213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REGULATED MONOPOLY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2659063" y="1336675"/>
            <a:ext cx="2574925" cy="4130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640013" y="1282700"/>
            <a:ext cx="5199062" cy="42370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2608263" y="1195388"/>
            <a:ext cx="5719762" cy="4914900"/>
            <a:chOff x="1643" y="753"/>
            <a:chExt cx="3603" cy="3096"/>
          </a:xfrm>
        </p:grpSpPr>
        <p:sp>
          <p:nvSpPr>
            <p:cNvPr id="35862" name="Line 9"/>
            <p:cNvSpPr>
              <a:spLocks noChangeShapeType="1"/>
            </p:cNvSpPr>
            <p:nvPr/>
          </p:nvSpPr>
          <p:spPr bwMode="auto">
            <a:xfrm>
              <a:off x="1665" y="753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Line 10"/>
            <p:cNvSpPr>
              <a:spLocks noChangeShapeType="1"/>
            </p:cNvSpPr>
            <p:nvPr/>
          </p:nvSpPr>
          <p:spPr bwMode="auto">
            <a:xfrm>
              <a:off x="1643" y="384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9" name="Rectangle 11"/>
          <p:cNvSpPr>
            <a:spLocks noChangeArrowheads="1"/>
          </p:cNvSpPr>
          <p:nvPr/>
        </p:nvSpPr>
        <p:spPr bwMode="auto">
          <a:xfrm>
            <a:off x="8234363" y="49895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35850" name="Rectangle 12"/>
          <p:cNvSpPr>
            <a:spLocks noChangeArrowheads="1"/>
          </p:cNvSpPr>
          <p:nvPr/>
        </p:nvSpPr>
        <p:spPr bwMode="auto">
          <a:xfrm>
            <a:off x="5367338" y="553720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35851" name="Rectangle 13"/>
          <p:cNvSpPr>
            <a:spLocks noChangeArrowheads="1"/>
          </p:cNvSpPr>
          <p:nvPr/>
        </p:nvSpPr>
        <p:spPr bwMode="auto">
          <a:xfrm>
            <a:off x="7405688" y="423545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35852" name="Rectangle 14"/>
          <p:cNvSpPr>
            <a:spLocks noChangeArrowheads="1"/>
          </p:cNvSpPr>
          <p:nvPr/>
        </p:nvSpPr>
        <p:spPr bwMode="auto">
          <a:xfrm>
            <a:off x="7872413" y="3770313"/>
            <a:ext cx="9128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35853" name="Rectangle 15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35854" name="Rectangle 16"/>
          <p:cNvSpPr>
            <a:spLocks noChangeArrowheads="1"/>
          </p:cNvSpPr>
          <p:nvPr/>
        </p:nvSpPr>
        <p:spPr bwMode="auto">
          <a:xfrm rot="-5400000">
            <a:off x="573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sp>
        <p:nvSpPr>
          <p:cNvPr id="35855" name="Freeform 17"/>
          <p:cNvSpPr>
            <a:spLocks/>
          </p:cNvSpPr>
          <p:nvPr/>
        </p:nvSpPr>
        <p:spPr bwMode="auto">
          <a:xfrm>
            <a:off x="2903538" y="4252913"/>
            <a:ext cx="4456112" cy="557212"/>
          </a:xfrm>
          <a:custGeom>
            <a:avLst/>
            <a:gdLst>
              <a:gd name="T0" fmla="*/ 0 w 2807"/>
              <a:gd name="T1" fmla="*/ 0 h 351"/>
              <a:gd name="T2" fmla="*/ 541337 w 2807"/>
              <a:gd name="T3" fmla="*/ 230187 h 351"/>
              <a:gd name="T4" fmla="*/ 1095375 w 2807"/>
              <a:gd name="T5" fmla="*/ 400050 h 351"/>
              <a:gd name="T6" fmla="*/ 1654175 w 2807"/>
              <a:gd name="T7" fmla="*/ 508000 h 351"/>
              <a:gd name="T8" fmla="*/ 2219325 w 2807"/>
              <a:gd name="T9" fmla="*/ 554037 h 351"/>
              <a:gd name="T10" fmla="*/ 2360612 w 2807"/>
              <a:gd name="T11" fmla="*/ 555625 h 351"/>
              <a:gd name="T12" fmla="*/ 2501900 w 2807"/>
              <a:gd name="T13" fmla="*/ 552450 h 351"/>
              <a:gd name="T14" fmla="*/ 2784475 w 2807"/>
              <a:gd name="T15" fmla="*/ 538162 h 351"/>
              <a:gd name="T16" fmla="*/ 3348037 w 2807"/>
              <a:gd name="T17" fmla="*/ 458787 h 351"/>
              <a:gd name="T18" fmla="*/ 3905250 w 2807"/>
              <a:gd name="T19" fmla="*/ 317500 h 351"/>
              <a:gd name="T20" fmla="*/ 4454525 w 2807"/>
              <a:gd name="T21" fmla="*/ 112712 h 3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07" h="351">
                <a:moveTo>
                  <a:pt x="0" y="0"/>
                </a:moveTo>
                <a:lnTo>
                  <a:pt x="341" y="145"/>
                </a:lnTo>
                <a:lnTo>
                  <a:pt x="690" y="252"/>
                </a:lnTo>
                <a:lnTo>
                  <a:pt x="1042" y="320"/>
                </a:lnTo>
                <a:lnTo>
                  <a:pt x="1398" y="349"/>
                </a:lnTo>
                <a:lnTo>
                  <a:pt x="1487" y="350"/>
                </a:lnTo>
                <a:lnTo>
                  <a:pt x="1576" y="348"/>
                </a:lnTo>
                <a:lnTo>
                  <a:pt x="1754" y="339"/>
                </a:lnTo>
                <a:lnTo>
                  <a:pt x="2109" y="289"/>
                </a:lnTo>
                <a:lnTo>
                  <a:pt x="2460" y="200"/>
                </a:lnTo>
                <a:lnTo>
                  <a:pt x="2806" y="71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Freeform 18"/>
          <p:cNvSpPr>
            <a:spLocks/>
          </p:cNvSpPr>
          <p:nvPr/>
        </p:nvSpPr>
        <p:spPr bwMode="auto">
          <a:xfrm>
            <a:off x="2773363" y="2779713"/>
            <a:ext cx="4994275" cy="1401762"/>
          </a:xfrm>
          <a:custGeom>
            <a:avLst/>
            <a:gdLst>
              <a:gd name="T0" fmla="*/ 0 w 3146"/>
              <a:gd name="T1" fmla="*/ 0 h 883"/>
              <a:gd name="T2" fmla="*/ 268288 w 3146"/>
              <a:gd name="T3" fmla="*/ 198437 h 883"/>
              <a:gd name="T4" fmla="*/ 546100 w 3146"/>
              <a:gd name="T5" fmla="*/ 384175 h 883"/>
              <a:gd name="T6" fmla="*/ 830263 w 3146"/>
              <a:gd name="T7" fmla="*/ 552450 h 883"/>
              <a:gd name="T8" fmla="*/ 1123950 w 3146"/>
              <a:gd name="T9" fmla="*/ 708025 h 883"/>
              <a:gd name="T10" fmla="*/ 1728788 w 3146"/>
              <a:gd name="T11" fmla="*/ 971550 h 883"/>
              <a:gd name="T12" fmla="*/ 2357438 w 3146"/>
              <a:gd name="T13" fmla="*/ 1173162 h 883"/>
              <a:gd name="T14" fmla="*/ 3000375 w 3146"/>
              <a:gd name="T15" fmla="*/ 1311275 h 883"/>
              <a:gd name="T16" fmla="*/ 3659188 w 3146"/>
              <a:gd name="T17" fmla="*/ 1387475 h 883"/>
              <a:gd name="T18" fmla="*/ 3990975 w 3146"/>
              <a:gd name="T19" fmla="*/ 1398587 h 883"/>
              <a:gd name="T20" fmla="*/ 4156075 w 3146"/>
              <a:gd name="T21" fmla="*/ 1400175 h 883"/>
              <a:gd name="T22" fmla="*/ 4322763 w 3146"/>
              <a:gd name="T23" fmla="*/ 1395412 h 883"/>
              <a:gd name="T24" fmla="*/ 4992688 w 3146"/>
              <a:gd name="T25" fmla="*/ 1336675 h 8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146" h="883">
                <a:moveTo>
                  <a:pt x="0" y="0"/>
                </a:moveTo>
                <a:lnTo>
                  <a:pt x="169" y="125"/>
                </a:lnTo>
                <a:lnTo>
                  <a:pt x="344" y="242"/>
                </a:lnTo>
                <a:lnTo>
                  <a:pt x="523" y="348"/>
                </a:lnTo>
                <a:lnTo>
                  <a:pt x="708" y="446"/>
                </a:lnTo>
                <a:lnTo>
                  <a:pt x="1089" y="612"/>
                </a:lnTo>
                <a:lnTo>
                  <a:pt x="1485" y="739"/>
                </a:lnTo>
                <a:lnTo>
                  <a:pt x="1890" y="826"/>
                </a:lnTo>
                <a:lnTo>
                  <a:pt x="2305" y="874"/>
                </a:lnTo>
                <a:lnTo>
                  <a:pt x="2514" y="881"/>
                </a:lnTo>
                <a:lnTo>
                  <a:pt x="2618" y="882"/>
                </a:lnTo>
                <a:lnTo>
                  <a:pt x="2723" y="879"/>
                </a:lnTo>
                <a:lnTo>
                  <a:pt x="3145" y="842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6002338" y="4008438"/>
            <a:ext cx="231775" cy="23177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5260975" y="1649413"/>
            <a:ext cx="33226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/>
              <a:t>Fair-Return Price</a:t>
            </a:r>
          </a:p>
          <a:p>
            <a:pPr algn="ctr"/>
            <a:r>
              <a:rPr lang="en-US" altLang="en-US" sz="2800" b="1" i="1"/>
              <a:t>Normal Profit Only</a:t>
            </a:r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5813425" y="2547938"/>
            <a:ext cx="274638" cy="1384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5878513" y="6070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Q</a:t>
            </a:r>
            <a:r>
              <a:rPr lang="en-US" altLang="en-US" sz="2400" b="1" baseline="-25000"/>
              <a:t>f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2122488" y="3919538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P</a:t>
            </a:r>
            <a:r>
              <a:rPr lang="en-US" altLang="en-US" sz="2400" b="1" baseline="-25000"/>
              <a:t>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8" grpId="0" autoUpdateAnimBg="0"/>
      <p:bldP spid="53270" grpId="0" autoUpdateAnimBg="0"/>
      <p:bldP spid="5327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2659063" y="4608513"/>
            <a:ext cx="40814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Line 3"/>
          <p:cNvSpPr>
            <a:spLocks noChangeShapeType="1"/>
          </p:cNvSpPr>
          <p:nvPr/>
        </p:nvSpPr>
        <p:spPr bwMode="auto">
          <a:xfrm>
            <a:off x="6721475" y="4606925"/>
            <a:ext cx="0" cy="14636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817688" y="63500"/>
            <a:ext cx="7213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REGULATED MONOPOLY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2659063" y="1336675"/>
            <a:ext cx="2574925" cy="4130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2640013" y="1282700"/>
            <a:ext cx="5199062" cy="42370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grpSp>
        <p:nvGrpSpPr>
          <p:cNvPr id="36872" name="Group 8"/>
          <p:cNvGrpSpPr>
            <a:grpSpLocks/>
          </p:cNvGrpSpPr>
          <p:nvPr/>
        </p:nvGrpSpPr>
        <p:grpSpPr bwMode="auto">
          <a:xfrm>
            <a:off x="2608263" y="1195388"/>
            <a:ext cx="5719762" cy="4914900"/>
            <a:chOff x="1643" y="753"/>
            <a:chExt cx="3603" cy="3096"/>
          </a:xfrm>
        </p:grpSpPr>
        <p:sp>
          <p:nvSpPr>
            <p:cNvPr id="36886" name="Line 9"/>
            <p:cNvSpPr>
              <a:spLocks noChangeShapeType="1"/>
            </p:cNvSpPr>
            <p:nvPr/>
          </p:nvSpPr>
          <p:spPr bwMode="auto">
            <a:xfrm>
              <a:off x="1665" y="753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Line 10"/>
            <p:cNvSpPr>
              <a:spLocks noChangeShapeType="1"/>
            </p:cNvSpPr>
            <p:nvPr/>
          </p:nvSpPr>
          <p:spPr bwMode="auto">
            <a:xfrm>
              <a:off x="1643" y="384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3" name="Rectangle 11"/>
          <p:cNvSpPr>
            <a:spLocks noChangeArrowheads="1"/>
          </p:cNvSpPr>
          <p:nvPr/>
        </p:nvSpPr>
        <p:spPr bwMode="auto">
          <a:xfrm>
            <a:off x="8234363" y="49895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36874" name="Rectangle 12"/>
          <p:cNvSpPr>
            <a:spLocks noChangeArrowheads="1"/>
          </p:cNvSpPr>
          <p:nvPr/>
        </p:nvSpPr>
        <p:spPr bwMode="auto">
          <a:xfrm>
            <a:off x="5367338" y="553720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36875" name="Rectangle 13"/>
          <p:cNvSpPr>
            <a:spLocks noChangeArrowheads="1"/>
          </p:cNvSpPr>
          <p:nvPr/>
        </p:nvSpPr>
        <p:spPr bwMode="auto">
          <a:xfrm>
            <a:off x="7405688" y="423545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36876" name="Rectangle 14"/>
          <p:cNvSpPr>
            <a:spLocks noChangeArrowheads="1"/>
          </p:cNvSpPr>
          <p:nvPr/>
        </p:nvSpPr>
        <p:spPr bwMode="auto">
          <a:xfrm>
            <a:off x="7872413" y="3770313"/>
            <a:ext cx="9128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36877" name="Rectangle 15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36878" name="Rectangle 16"/>
          <p:cNvSpPr>
            <a:spLocks noChangeArrowheads="1"/>
          </p:cNvSpPr>
          <p:nvPr/>
        </p:nvSpPr>
        <p:spPr bwMode="auto">
          <a:xfrm rot="-5400000">
            <a:off x="573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sp>
        <p:nvSpPr>
          <p:cNvPr id="36879" name="Freeform 17"/>
          <p:cNvSpPr>
            <a:spLocks/>
          </p:cNvSpPr>
          <p:nvPr/>
        </p:nvSpPr>
        <p:spPr bwMode="auto">
          <a:xfrm>
            <a:off x="2903538" y="4252913"/>
            <a:ext cx="4456112" cy="557212"/>
          </a:xfrm>
          <a:custGeom>
            <a:avLst/>
            <a:gdLst>
              <a:gd name="T0" fmla="*/ 0 w 2807"/>
              <a:gd name="T1" fmla="*/ 0 h 351"/>
              <a:gd name="T2" fmla="*/ 541337 w 2807"/>
              <a:gd name="T3" fmla="*/ 230187 h 351"/>
              <a:gd name="T4" fmla="*/ 1095375 w 2807"/>
              <a:gd name="T5" fmla="*/ 400050 h 351"/>
              <a:gd name="T6" fmla="*/ 1654175 w 2807"/>
              <a:gd name="T7" fmla="*/ 508000 h 351"/>
              <a:gd name="T8" fmla="*/ 2219325 w 2807"/>
              <a:gd name="T9" fmla="*/ 554037 h 351"/>
              <a:gd name="T10" fmla="*/ 2360612 w 2807"/>
              <a:gd name="T11" fmla="*/ 555625 h 351"/>
              <a:gd name="T12" fmla="*/ 2501900 w 2807"/>
              <a:gd name="T13" fmla="*/ 552450 h 351"/>
              <a:gd name="T14" fmla="*/ 2784475 w 2807"/>
              <a:gd name="T15" fmla="*/ 538162 h 351"/>
              <a:gd name="T16" fmla="*/ 3348037 w 2807"/>
              <a:gd name="T17" fmla="*/ 458787 h 351"/>
              <a:gd name="T18" fmla="*/ 3905250 w 2807"/>
              <a:gd name="T19" fmla="*/ 317500 h 351"/>
              <a:gd name="T20" fmla="*/ 4454525 w 2807"/>
              <a:gd name="T21" fmla="*/ 112712 h 3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07" h="351">
                <a:moveTo>
                  <a:pt x="0" y="0"/>
                </a:moveTo>
                <a:lnTo>
                  <a:pt x="341" y="145"/>
                </a:lnTo>
                <a:lnTo>
                  <a:pt x="690" y="252"/>
                </a:lnTo>
                <a:lnTo>
                  <a:pt x="1042" y="320"/>
                </a:lnTo>
                <a:lnTo>
                  <a:pt x="1398" y="349"/>
                </a:lnTo>
                <a:lnTo>
                  <a:pt x="1487" y="350"/>
                </a:lnTo>
                <a:lnTo>
                  <a:pt x="1576" y="348"/>
                </a:lnTo>
                <a:lnTo>
                  <a:pt x="1754" y="339"/>
                </a:lnTo>
                <a:lnTo>
                  <a:pt x="2109" y="289"/>
                </a:lnTo>
                <a:lnTo>
                  <a:pt x="2460" y="200"/>
                </a:lnTo>
                <a:lnTo>
                  <a:pt x="2806" y="71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Freeform 18"/>
          <p:cNvSpPr>
            <a:spLocks/>
          </p:cNvSpPr>
          <p:nvPr/>
        </p:nvSpPr>
        <p:spPr bwMode="auto">
          <a:xfrm>
            <a:off x="2773363" y="2779713"/>
            <a:ext cx="4994275" cy="1401762"/>
          </a:xfrm>
          <a:custGeom>
            <a:avLst/>
            <a:gdLst>
              <a:gd name="T0" fmla="*/ 0 w 3146"/>
              <a:gd name="T1" fmla="*/ 0 h 883"/>
              <a:gd name="T2" fmla="*/ 268288 w 3146"/>
              <a:gd name="T3" fmla="*/ 198437 h 883"/>
              <a:gd name="T4" fmla="*/ 546100 w 3146"/>
              <a:gd name="T5" fmla="*/ 384175 h 883"/>
              <a:gd name="T6" fmla="*/ 830263 w 3146"/>
              <a:gd name="T7" fmla="*/ 552450 h 883"/>
              <a:gd name="T8" fmla="*/ 1123950 w 3146"/>
              <a:gd name="T9" fmla="*/ 708025 h 883"/>
              <a:gd name="T10" fmla="*/ 1728788 w 3146"/>
              <a:gd name="T11" fmla="*/ 971550 h 883"/>
              <a:gd name="T12" fmla="*/ 2357438 w 3146"/>
              <a:gd name="T13" fmla="*/ 1173162 h 883"/>
              <a:gd name="T14" fmla="*/ 3000375 w 3146"/>
              <a:gd name="T15" fmla="*/ 1311275 h 883"/>
              <a:gd name="T16" fmla="*/ 3659188 w 3146"/>
              <a:gd name="T17" fmla="*/ 1387475 h 883"/>
              <a:gd name="T18" fmla="*/ 3990975 w 3146"/>
              <a:gd name="T19" fmla="*/ 1398587 h 883"/>
              <a:gd name="T20" fmla="*/ 4156075 w 3146"/>
              <a:gd name="T21" fmla="*/ 1400175 h 883"/>
              <a:gd name="T22" fmla="*/ 4322763 w 3146"/>
              <a:gd name="T23" fmla="*/ 1395412 h 883"/>
              <a:gd name="T24" fmla="*/ 4992688 w 3146"/>
              <a:gd name="T25" fmla="*/ 1336675 h 8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146" h="883">
                <a:moveTo>
                  <a:pt x="0" y="0"/>
                </a:moveTo>
                <a:lnTo>
                  <a:pt x="169" y="125"/>
                </a:lnTo>
                <a:lnTo>
                  <a:pt x="344" y="242"/>
                </a:lnTo>
                <a:lnTo>
                  <a:pt x="523" y="348"/>
                </a:lnTo>
                <a:lnTo>
                  <a:pt x="708" y="446"/>
                </a:lnTo>
                <a:lnTo>
                  <a:pt x="1089" y="612"/>
                </a:lnTo>
                <a:lnTo>
                  <a:pt x="1485" y="739"/>
                </a:lnTo>
                <a:lnTo>
                  <a:pt x="1890" y="826"/>
                </a:lnTo>
                <a:lnTo>
                  <a:pt x="2305" y="874"/>
                </a:lnTo>
                <a:lnTo>
                  <a:pt x="2514" y="881"/>
                </a:lnTo>
                <a:lnTo>
                  <a:pt x="2618" y="882"/>
                </a:lnTo>
                <a:lnTo>
                  <a:pt x="2723" y="879"/>
                </a:lnTo>
                <a:lnTo>
                  <a:pt x="3145" y="842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6618288" y="4483100"/>
            <a:ext cx="231775" cy="23177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5945188" y="2601913"/>
            <a:ext cx="3205162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/>
              <a:t>Socially-Optimum</a:t>
            </a:r>
          </a:p>
          <a:p>
            <a:pPr algn="ctr"/>
            <a:r>
              <a:rPr lang="en-US" altLang="en-US" sz="2800" b="1" i="1"/>
              <a:t>Price</a:t>
            </a:r>
          </a:p>
          <a:p>
            <a:pPr algn="ctr"/>
            <a:r>
              <a:rPr lang="en-US" altLang="en-US" sz="2800" b="1" i="1"/>
              <a:t>P = MC</a:t>
            </a:r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 flipH="1">
            <a:off x="6832600" y="3879850"/>
            <a:ext cx="430213" cy="547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6505575" y="6070600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Q</a:t>
            </a:r>
            <a:r>
              <a:rPr lang="en-US" altLang="en-US" sz="2400" b="1" baseline="-25000"/>
              <a:t>r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2122488" y="4389438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P</a:t>
            </a:r>
            <a:r>
              <a:rPr lang="en-US" altLang="en-US" sz="2400" b="1" baseline="-25000"/>
              <a:t>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2" grpId="0" autoUpdateAnimBg="0"/>
      <p:bldP spid="54294" grpId="0" autoUpdateAnimBg="0"/>
      <p:bldP spid="54295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2659063" y="4608513"/>
            <a:ext cx="40814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2659063" y="3021013"/>
            <a:ext cx="2108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2659063" y="4138613"/>
            <a:ext cx="34274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6721475" y="4606925"/>
            <a:ext cx="0" cy="14636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6111875" y="4137025"/>
            <a:ext cx="0" cy="1933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817688" y="63500"/>
            <a:ext cx="7213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REGULATED MONOPOLY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791075" y="3025775"/>
            <a:ext cx="0" cy="30448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2659063" y="1336675"/>
            <a:ext cx="2574925" cy="4130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2640013" y="1282700"/>
            <a:ext cx="5199062" cy="42370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8399463" y="5908675"/>
            <a:ext cx="457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grpSp>
        <p:nvGrpSpPr>
          <p:cNvPr id="37900" name="Group 12"/>
          <p:cNvGrpSpPr>
            <a:grpSpLocks/>
          </p:cNvGrpSpPr>
          <p:nvPr/>
        </p:nvGrpSpPr>
        <p:grpSpPr bwMode="auto">
          <a:xfrm>
            <a:off x="2608263" y="1195388"/>
            <a:ext cx="5719762" cy="4914900"/>
            <a:chOff x="1643" y="753"/>
            <a:chExt cx="3603" cy="3096"/>
          </a:xfrm>
        </p:grpSpPr>
        <p:sp>
          <p:nvSpPr>
            <p:cNvPr id="37925" name="Line 13"/>
            <p:cNvSpPr>
              <a:spLocks noChangeShapeType="1"/>
            </p:cNvSpPr>
            <p:nvPr/>
          </p:nvSpPr>
          <p:spPr bwMode="auto">
            <a:xfrm>
              <a:off x="1665" y="753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Line 14"/>
            <p:cNvSpPr>
              <a:spLocks noChangeShapeType="1"/>
            </p:cNvSpPr>
            <p:nvPr/>
          </p:nvSpPr>
          <p:spPr bwMode="auto">
            <a:xfrm>
              <a:off x="1643" y="384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01" name="Rectangle 15"/>
          <p:cNvSpPr>
            <a:spLocks noChangeArrowheads="1"/>
          </p:cNvSpPr>
          <p:nvPr/>
        </p:nvSpPr>
        <p:spPr bwMode="auto">
          <a:xfrm>
            <a:off x="8234363" y="4989513"/>
            <a:ext cx="4381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37902" name="Rectangle 16"/>
          <p:cNvSpPr>
            <a:spLocks noChangeArrowheads="1"/>
          </p:cNvSpPr>
          <p:nvPr/>
        </p:nvSpPr>
        <p:spPr bwMode="auto">
          <a:xfrm>
            <a:off x="5367338" y="553720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MR</a:t>
            </a:r>
          </a:p>
        </p:txBody>
      </p:sp>
      <p:sp>
        <p:nvSpPr>
          <p:cNvPr id="37903" name="Rectangle 17"/>
          <p:cNvSpPr>
            <a:spLocks noChangeArrowheads="1"/>
          </p:cNvSpPr>
          <p:nvPr/>
        </p:nvSpPr>
        <p:spPr bwMode="auto">
          <a:xfrm>
            <a:off x="7405688" y="4235450"/>
            <a:ext cx="7350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MC</a:t>
            </a:r>
          </a:p>
        </p:txBody>
      </p:sp>
      <p:sp>
        <p:nvSpPr>
          <p:cNvPr id="37904" name="Rectangle 18"/>
          <p:cNvSpPr>
            <a:spLocks noChangeArrowheads="1"/>
          </p:cNvSpPr>
          <p:nvPr/>
        </p:nvSpPr>
        <p:spPr bwMode="auto">
          <a:xfrm>
            <a:off x="7872413" y="3770313"/>
            <a:ext cx="9128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ATC</a:t>
            </a:r>
          </a:p>
        </p:txBody>
      </p:sp>
      <p:sp>
        <p:nvSpPr>
          <p:cNvPr id="37905" name="Rectangle 19"/>
          <p:cNvSpPr>
            <a:spLocks noChangeArrowheads="1"/>
          </p:cNvSpPr>
          <p:nvPr/>
        </p:nvSpPr>
        <p:spPr bwMode="auto">
          <a:xfrm>
            <a:off x="2160588" y="998538"/>
            <a:ext cx="4175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</a:t>
            </a:r>
          </a:p>
        </p:txBody>
      </p:sp>
      <p:sp>
        <p:nvSpPr>
          <p:cNvPr id="37906" name="Rectangle 20"/>
          <p:cNvSpPr>
            <a:spLocks noChangeArrowheads="1"/>
          </p:cNvSpPr>
          <p:nvPr/>
        </p:nvSpPr>
        <p:spPr bwMode="auto">
          <a:xfrm rot="-5400000">
            <a:off x="573088" y="3341688"/>
            <a:ext cx="287178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Price and Costs</a:t>
            </a:r>
          </a:p>
        </p:txBody>
      </p:sp>
      <p:sp>
        <p:nvSpPr>
          <p:cNvPr id="37907" name="Freeform 21"/>
          <p:cNvSpPr>
            <a:spLocks/>
          </p:cNvSpPr>
          <p:nvPr/>
        </p:nvSpPr>
        <p:spPr bwMode="auto">
          <a:xfrm>
            <a:off x="2903538" y="4252913"/>
            <a:ext cx="4456112" cy="557212"/>
          </a:xfrm>
          <a:custGeom>
            <a:avLst/>
            <a:gdLst>
              <a:gd name="T0" fmla="*/ 0 w 2807"/>
              <a:gd name="T1" fmla="*/ 0 h 351"/>
              <a:gd name="T2" fmla="*/ 541337 w 2807"/>
              <a:gd name="T3" fmla="*/ 230187 h 351"/>
              <a:gd name="T4" fmla="*/ 1095375 w 2807"/>
              <a:gd name="T5" fmla="*/ 400050 h 351"/>
              <a:gd name="T6" fmla="*/ 1654175 w 2807"/>
              <a:gd name="T7" fmla="*/ 508000 h 351"/>
              <a:gd name="T8" fmla="*/ 2219325 w 2807"/>
              <a:gd name="T9" fmla="*/ 554037 h 351"/>
              <a:gd name="T10" fmla="*/ 2360612 w 2807"/>
              <a:gd name="T11" fmla="*/ 555625 h 351"/>
              <a:gd name="T12" fmla="*/ 2501900 w 2807"/>
              <a:gd name="T13" fmla="*/ 552450 h 351"/>
              <a:gd name="T14" fmla="*/ 2784475 w 2807"/>
              <a:gd name="T15" fmla="*/ 538162 h 351"/>
              <a:gd name="T16" fmla="*/ 3348037 w 2807"/>
              <a:gd name="T17" fmla="*/ 458787 h 351"/>
              <a:gd name="T18" fmla="*/ 3905250 w 2807"/>
              <a:gd name="T19" fmla="*/ 317500 h 351"/>
              <a:gd name="T20" fmla="*/ 4454525 w 2807"/>
              <a:gd name="T21" fmla="*/ 112712 h 3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07" h="351">
                <a:moveTo>
                  <a:pt x="0" y="0"/>
                </a:moveTo>
                <a:lnTo>
                  <a:pt x="341" y="145"/>
                </a:lnTo>
                <a:lnTo>
                  <a:pt x="690" y="252"/>
                </a:lnTo>
                <a:lnTo>
                  <a:pt x="1042" y="320"/>
                </a:lnTo>
                <a:lnTo>
                  <a:pt x="1398" y="349"/>
                </a:lnTo>
                <a:lnTo>
                  <a:pt x="1487" y="350"/>
                </a:lnTo>
                <a:lnTo>
                  <a:pt x="1576" y="348"/>
                </a:lnTo>
                <a:lnTo>
                  <a:pt x="1754" y="339"/>
                </a:lnTo>
                <a:lnTo>
                  <a:pt x="2109" y="289"/>
                </a:lnTo>
                <a:lnTo>
                  <a:pt x="2460" y="200"/>
                </a:lnTo>
                <a:lnTo>
                  <a:pt x="2806" y="71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Freeform 22"/>
          <p:cNvSpPr>
            <a:spLocks/>
          </p:cNvSpPr>
          <p:nvPr/>
        </p:nvSpPr>
        <p:spPr bwMode="auto">
          <a:xfrm>
            <a:off x="2773363" y="2779713"/>
            <a:ext cx="4994275" cy="1401762"/>
          </a:xfrm>
          <a:custGeom>
            <a:avLst/>
            <a:gdLst>
              <a:gd name="T0" fmla="*/ 0 w 3146"/>
              <a:gd name="T1" fmla="*/ 0 h 883"/>
              <a:gd name="T2" fmla="*/ 268288 w 3146"/>
              <a:gd name="T3" fmla="*/ 198437 h 883"/>
              <a:gd name="T4" fmla="*/ 546100 w 3146"/>
              <a:gd name="T5" fmla="*/ 384175 h 883"/>
              <a:gd name="T6" fmla="*/ 830263 w 3146"/>
              <a:gd name="T7" fmla="*/ 552450 h 883"/>
              <a:gd name="T8" fmla="*/ 1123950 w 3146"/>
              <a:gd name="T9" fmla="*/ 708025 h 883"/>
              <a:gd name="T10" fmla="*/ 1728788 w 3146"/>
              <a:gd name="T11" fmla="*/ 971550 h 883"/>
              <a:gd name="T12" fmla="*/ 2357438 w 3146"/>
              <a:gd name="T13" fmla="*/ 1173162 h 883"/>
              <a:gd name="T14" fmla="*/ 3000375 w 3146"/>
              <a:gd name="T15" fmla="*/ 1311275 h 883"/>
              <a:gd name="T16" fmla="*/ 3659188 w 3146"/>
              <a:gd name="T17" fmla="*/ 1387475 h 883"/>
              <a:gd name="T18" fmla="*/ 3990975 w 3146"/>
              <a:gd name="T19" fmla="*/ 1398587 h 883"/>
              <a:gd name="T20" fmla="*/ 4156075 w 3146"/>
              <a:gd name="T21" fmla="*/ 1400175 h 883"/>
              <a:gd name="T22" fmla="*/ 4322763 w 3146"/>
              <a:gd name="T23" fmla="*/ 1395412 h 883"/>
              <a:gd name="T24" fmla="*/ 4992688 w 3146"/>
              <a:gd name="T25" fmla="*/ 1336675 h 88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146" h="883">
                <a:moveTo>
                  <a:pt x="0" y="0"/>
                </a:moveTo>
                <a:lnTo>
                  <a:pt x="169" y="125"/>
                </a:lnTo>
                <a:lnTo>
                  <a:pt x="344" y="242"/>
                </a:lnTo>
                <a:lnTo>
                  <a:pt x="523" y="348"/>
                </a:lnTo>
                <a:lnTo>
                  <a:pt x="708" y="446"/>
                </a:lnTo>
                <a:lnTo>
                  <a:pt x="1089" y="612"/>
                </a:lnTo>
                <a:lnTo>
                  <a:pt x="1485" y="739"/>
                </a:lnTo>
                <a:lnTo>
                  <a:pt x="1890" y="826"/>
                </a:lnTo>
                <a:lnTo>
                  <a:pt x="2305" y="874"/>
                </a:lnTo>
                <a:lnTo>
                  <a:pt x="2514" y="881"/>
                </a:lnTo>
                <a:lnTo>
                  <a:pt x="2618" y="882"/>
                </a:lnTo>
                <a:lnTo>
                  <a:pt x="2723" y="879"/>
                </a:lnTo>
                <a:lnTo>
                  <a:pt x="3145" y="842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Rectangle 23"/>
          <p:cNvSpPr>
            <a:spLocks noChangeArrowheads="1"/>
          </p:cNvSpPr>
          <p:nvPr/>
        </p:nvSpPr>
        <p:spPr bwMode="auto">
          <a:xfrm>
            <a:off x="3965575" y="1319213"/>
            <a:ext cx="169386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MR = MC</a:t>
            </a:r>
          </a:p>
        </p:txBody>
      </p:sp>
      <p:sp>
        <p:nvSpPr>
          <p:cNvPr id="37910" name="Line 24"/>
          <p:cNvSpPr>
            <a:spLocks noChangeShapeType="1"/>
          </p:cNvSpPr>
          <p:nvPr/>
        </p:nvSpPr>
        <p:spPr bwMode="auto">
          <a:xfrm flipH="1">
            <a:off x="4806950" y="1851025"/>
            <a:ext cx="0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1" name="Oval 25"/>
          <p:cNvSpPr>
            <a:spLocks noChangeArrowheads="1"/>
          </p:cNvSpPr>
          <p:nvPr/>
        </p:nvSpPr>
        <p:spPr bwMode="auto">
          <a:xfrm>
            <a:off x="6618288" y="4483100"/>
            <a:ext cx="231775" cy="23177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12" name="Oval 26"/>
          <p:cNvSpPr>
            <a:spLocks noChangeArrowheads="1"/>
          </p:cNvSpPr>
          <p:nvPr/>
        </p:nvSpPr>
        <p:spPr bwMode="auto">
          <a:xfrm>
            <a:off x="6002338" y="4008438"/>
            <a:ext cx="231775" cy="23177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13" name="Oval 27"/>
          <p:cNvSpPr>
            <a:spLocks noChangeArrowheads="1"/>
          </p:cNvSpPr>
          <p:nvPr/>
        </p:nvSpPr>
        <p:spPr bwMode="auto">
          <a:xfrm>
            <a:off x="4686300" y="2897188"/>
            <a:ext cx="231775" cy="23177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14" name="Rectangle 28"/>
          <p:cNvSpPr>
            <a:spLocks noChangeArrowheads="1"/>
          </p:cNvSpPr>
          <p:nvPr/>
        </p:nvSpPr>
        <p:spPr bwMode="auto">
          <a:xfrm>
            <a:off x="5387975" y="2068513"/>
            <a:ext cx="306863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Fair-Return Price</a:t>
            </a:r>
          </a:p>
        </p:txBody>
      </p:sp>
      <p:sp>
        <p:nvSpPr>
          <p:cNvPr id="37915" name="Rectangle 29"/>
          <p:cNvSpPr>
            <a:spLocks noChangeArrowheads="1"/>
          </p:cNvSpPr>
          <p:nvPr/>
        </p:nvSpPr>
        <p:spPr bwMode="auto">
          <a:xfrm>
            <a:off x="5945188" y="2995613"/>
            <a:ext cx="32051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Socially-Optimum</a:t>
            </a:r>
          </a:p>
          <a:p>
            <a:pPr algn="ctr"/>
            <a:r>
              <a:rPr lang="en-US" altLang="en-US" sz="2800" b="1" i="1">
                <a:solidFill>
                  <a:srgbClr val="000099"/>
                </a:solidFill>
              </a:rPr>
              <a:t>Price</a:t>
            </a:r>
          </a:p>
        </p:txBody>
      </p:sp>
      <p:sp>
        <p:nvSpPr>
          <p:cNvPr id="37916" name="Line 30"/>
          <p:cNvSpPr>
            <a:spLocks noChangeShapeType="1"/>
          </p:cNvSpPr>
          <p:nvPr/>
        </p:nvSpPr>
        <p:spPr bwMode="auto">
          <a:xfrm>
            <a:off x="5813425" y="2547938"/>
            <a:ext cx="274638" cy="1384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Line 31"/>
          <p:cNvSpPr>
            <a:spLocks noChangeShapeType="1"/>
          </p:cNvSpPr>
          <p:nvPr/>
        </p:nvSpPr>
        <p:spPr bwMode="auto">
          <a:xfrm flipH="1">
            <a:off x="6832600" y="3879850"/>
            <a:ext cx="430213" cy="547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8" name="Text Box 32"/>
          <p:cNvSpPr txBox="1">
            <a:spLocks noChangeArrowheads="1"/>
          </p:cNvSpPr>
          <p:nvPr/>
        </p:nvSpPr>
        <p:spPr bwMode="auto">
          <a:xfrm>
            <a:off x="4500563" y="6070600"/>
            <a:ext cx="601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Q</a:t>
            </a:r>
            <a:r>
              <a:rPr lang="en-US" altLang="en-US" sz="2400" b="1" baseline="-25000"/>
              <a:t>m</a:t>
            </a:r>
          </a:p>
        </p:txBody>
      </p:sp>
      <p:sp>
        <p:nvSpPr>
          <p:cNvPr id="37919" name="Text Box 33"/>
          <p:cNvSpPr txBox="1">
            <a:spLocks noChangeArrowheads="1"/>
          </p:cNvSpPr>
          <p:nvPr/>
        </p:nvSpPr>
        <p:spPr bwMode="auto">
          <a:xfrm>
            <a:off x="5878513" y="60706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Q</a:t>
            </a:r>
            <a:r>
              <a:rPr lang="en-US" altLang="en-US" sz="2400" b="1" baseline="-25000"/>
              <a:t>f</a:t>
            </a:r>
          </a:p>
        </p:txBody>
      </p:sp>
      <p:sp>
        <p:nvSpPr>
          <p:cNvPr id="37920" name="Text Box 34"/>
          <p:cNvSpPr txBox="1">
            <a:spLocks noChangeArrowheads="1"/>
          </p:cNvSpPr>
          <p:nvPr/>
        </p:nvSpPr>
        <p:spPr bwMode="auto">
          <a:xfrm>
            <a:off x="6505575" y="6070600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Q</a:t>
            </a:r>
            <a:r>
              <a:rPr lang="en-US" altLang="en-US" sz="2400" b="1" baseline="-25000"/>
              <a:t>r</a:t>
            </a:r>
          </a:p>
        </p:txBody>
      </p:sp>
      <p:sp>
        <p:nvSpPr>
          <p:cNvPr id="55331" name="Text Box 35"/>
          <p:cNvSpPr txBox="1">
            <a:spLocks noChangeArrowheads="1"/>
          </p:cNvSpPr>
          <p:nvPr/>
        </p:nvSpPr>
        <p:spPr bwMode="auto">
          <a:xfrm>
            <a:off x="3629025" y="714375"/>
            <a:ext cx="50958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Dilemma of Regulation</a:t>
            </a:r>
          </a:p>
          <a:p>
            <a:pPr algn="r" eaLnBrk="1" hangingPunct="1"/>
            <a:r>
              <a:rPr lang="en-US" altLang="en-US" sz="4000" b="1" i="1">
                <a:solidFill>
                  <a:srgbClr val="CC0000"/>
                </a:solidFill>
                <a:latin typeface="Times New Roman" panose="02020603050405020304" pitchFamily="18" charset="0"/>
              </a:rPr>
              <a:t>Which Price?</a:t>
            </a:r>
          </a:p>
        </p:txBody>
      </p:sp>
      <p:sp>
        <p:nvSpPr>
          <p:cNvPr id="37922" name="Text Box 36"/>
          <p:cNvSpPr txBox="1">
            <a:spLocks noChangeArrowheads="1"/>
          </p:cNvSpPr>
          <p:nvPr/>
        </p:nvSpPr>
        <p:spPr bwMode="auto">
          <a:xfrm>
            <a:off x="2122488" y="2801938"/>
            <a:ext cx="568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P</a:t>
            </a:r>
            <a:r>
              <a:rPr lang="en-US" altLang="en-US" sz="2400" b="1" baseline="-25000"/>
              <a:t>m</a:t>
            </a:r>
          </a:p>
        </p:txBody>
      </p:sp>
      <p:sp>
        <p:nvSpPr>
          <p:cNvPr id="37923" name="Text Box 37"/>
          <p:cNvSpPr txBox="1">
            <a:spLocks noChangeArrowheads="1"/>
          </p:cNvSpPr>
          <p:nvPr/>
        </p:nvSpPr>
        <p:spPr bwMode="auto">
          <a:xfrm>
            <a:off x="2122488" y="3919538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P</a:t>
            </a:r>
            <a:r>
              <a:rPr lang="en-US" altLang="en-US" sz="2400" b="1" baseline="-25000"/>
              <a:t>f</a:t>
            </a:r>
          </a:p>
        </p:txBody>
      </p:sp>
      <p:sp>
        <p:nvSpPr>
          <p:cNvPr id="37924" name="Text Box 38"/>
          <p:cNvSpPr txBox="1">
            <a:spLocks noChangeArrowheads="1"/>
          </p:cNvSpPr>
          <p:nvPr/>
        </p:nvSpPr>
        <p:spPr bwMode="auto">
          <a:xfrm>
            <a:off x="2122488" y="4389438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/>
              <a:t>P</a:t>
            </a:r>
            <a:r>
              <a:rPr lang="en-US" altLang="en-US" sz="2400" b="1" baseline="-25000"/>
              <a:t>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What do I need to know about monopoly for the AP Exam?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304800" y="381000"/>
            <a:ext cx="8382000" cy="5791200"/>
            <a:chOff x="192" y="240"/>
            <a:chExt cx="5280" cy="3360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192" y="240"/>
              <a:ext cx="5280" cy="3360"/>
            </a:xfrm>
            <a:prstGeom prst="rect">
              <a:avLst/>
            </a:prstGeom>
            <a:solidFill>
              <a:srgbClr val="FFEFAD"/>
            </a:solidFill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400">
                <a:solidFill>
                  <a:srgbClr val="0000FF"/>
                </a:solidFill>
                <a:latin typeface="Times" panose="02020603050405020304" pitchFamily="18" charset="0"/>
              </a:endParaRPr>
            </a:p>
          </p:txBody>
        </p:sp>
        <p:grpSp>
          <p:nvGrpSpPr>
            <p:cNvPr id="39940" name="Group 4"/>
            <p:cNvGrpSpPr>
              <a:grpSpLocks/>
            </p:cNvGrpSpPr>
            <p:nvPr/>
          </p:nvGrpSpPr>
          <p:grpSpPr bwMode="auto">
            <a:xfrm>
              <a:off x="196" y="243"/>
              <a:ext cx="1921" cy="414"/>
              <a:chOff x="0" y="422"/>
              <a:chExt cx="1353" cy="403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" y="422"/>
                <a:ext cx="126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RELATIONSHIP</a:t>
                </a:r>
              </a:p>
              <a:p>
                <a:pPr algn="ctr"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87" name="Rectangle 6"/>
              <p:cNvSpPr>
                <a:spLocks noChangeArrowheads="1"/>
              </p:cNvSpPr>
              <p:nvPr/>
            </p:nvSpPr>
            <p:spPr bwMode="auto">
              <a:xfrm>
                <a:off x="0" y="422"/>
                <a:ext cx="13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1" name="Group 7"/>
            <p:cNvGrpSpPr>
              <a:grpSpLocks/>
            </p:cNvGrpSpPr>
            <p:nvPr/>
          </p:nvGrpSpPr>
          <p:grpSpPr bwMode="auto">
            <a:xfrm>
              <a:off x="2117" y="243"/>
              <a:ext cx="3351" cy="414"/>
              <a:chOff x="1353" y="422"/>
              <a:chExt cx="2361" cy="403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1396" y="422"/>
                <a:ext cx="2275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ECONOMIC INTERPRETATION</a:t>
                </a: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85" name="Rectangle 9"/>
              <p:cNvSpPr>
                <a:spLocks noChangeArrowheads="1"/>
              </p:cNvSpPr>
              <p:nvPr/>
            </p:nvSpPr>
            <p:spPr bwMode="auto">
              <a:xfrm>
                <a:off x="1353" y="422"/>
                <a:ext cx="2361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2" name="Group 10"/>
            <p:cNvGrpSpPr>
              <a:grpSpLocks/>
            </p:cNvGrpSpPr>
            <p:nvPr/>
          </p:nvGrpSpPr>
          <p:grpSpPr bwMode="auto">
            <a:xfrm>
              <a:off x="196" y="657"/>
              <a:ext cx="1921" cy="533"/>
              <a:chOff x="0" y="825"/>
              <a:chExt cx="1353" cy="518"/>
            </a:xfrm>
          </p:grpSpPr>
          <p:sp>
            <p:nvSpPr>
              <p:cNvPr id="4107" name="Rectangle 11"/>
              <p:cNvSpPr>
                <a:spLocks noChangeArrowheads="1"/>
              </p:cNvSpPr>
              <p:nvPr/>
            </p:nvSpPr>
            <p:spPr bwMode="auto">
              <a:xfrm>
                <a:off x="43" y="825"/>
                <a:ext cx="1267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00804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MR = MC</a:t>
                </a: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83" name="Rectangle 12"/>
              <p:cNvSpPr>
                <a:spLocks noChangeArrowheads="1"/>
              </p:cNvSpPr>
              <p:nvPr/>
            </p:nvSpPr>
            <p:spPr bwMode="auto">
              <a:xfrm>
                <a:off x="0" y="825"/>
                <a:ext cx="13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3" name="Group 13"/>
            <p:cNvGrpSpPr>
              <a:grpSpLocks/>
            </p:cNvGrpSpPr>
            <p:nvPr/>
          </p:nvGrpSpPr>
          <p:grpSpPr bwMode="auto">
            <a:xfrm>
              <a:off x="2117" y="657"/>
              <a:ext cx="3351" cy="533"/>
              <a:chOff x="1353" y="825"/>
              <a:chExt cx="2361" cy="518"/>
            </a:xfrm>
          </p:grpSpPr>
          <p:sp>
            <p:nvSpPr>
              <p:cNvPr id="4110" name="Rectangle 14"/>
              <p:cNvSpPr>
                <a:spLocks noChangeArrowheads="1"/>
              </p:cNvSpPr>
              <p:nvPr/>
            </p:nvSpPr>
            <p:spPr bwMode="auto">
              <a:xfrm>
                <a:off x="1396" y="825"/>
                <a:ext cx="2275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 b="1">
                    <a:solidFill>
                      <a:srgbClr val="00804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The firm has chosen the output that maximizes profits.</a:t>
                </a:r>
                <a:endParaRPr lang="en-US" altLang="en-US" sz="24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81" name="Rectangle 15"/>
              <p:cNvSpPr>
                <a:spLocks noChangeArrowheads="1"/>
              </p:cNvSpPr>
              <p:nvPr/>
            </p:nvSpPr>
            <p:spPr bwMode="auto">
              <a:xfrm>
                <a:off x="1353" y="825"/>
                <a:ext cx="2361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4" name="Group 16"/>
            <p:cNvGrpSpPr>
              <a:grpSpLocks/>
            </p:cNvGrpSpPr>
            <p:nvPr/>
          </p:nvGrpSpPr>
          <p:grpSpPr bwMode="auto">
            <a:xfrm>
              <a:off x="196" y="1190"/>
              <a:ext cx="1921" cy="414"/>
              <a:chOff x="0" y="1343"/>
              <a:chExt cx="1353" cy="403"/>
            </a:xfrm>
          </p:grpSpPr>
          <p:sp>
            <p:nvSpPr>
              <p:cNvPr id="4113" name="Rectangle 17"/>
              <p:cNvSpPr>
                <a:spLocks noChangeArrowheads="1"/>
              </p:cNvSpPr>
              <p:nvPr/>
            </p:nvSpPr>
            <p:spPr bwMode="auto">
              <a:xfrm>
                <a:off x="43" y="1343"/>
                <a:ext cx="126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79" name="Rectangle 18"/>
              <p:cNvSpPr>
                <a:spLocks noChangeArrowheads="1"/>
              </p:cNvSpPr>
              <p:nvPr/>
            </p:nvSpPr>
            <p:spPr bwMode="auto">
              <a:xfrm>
                <a:off x="0" y="1343"/>
                <a:ext cx="13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5" name="Group 19"/>
            <p:cNvGrpSpPr>
              <a:grpSpLocks/>
            </p:cNvGrpSpPr>
            <p:nvPr/>
          </p:nvGrpSpPr>
          <p:grpSpPr bwMode="auto">
            <a:xfrm>
              <a:off x="2117" y="1190"/>
              <a:ext cx="3351" cy="414"/>
              <a:chOff x="1353" y="1343"/>
              <a:chExt cx="2361" cy="403"/>
            </a:xfrm>
          </p:grpSpPr>
          <p:sp>
            <p:nvSpPr>
              <p:cNvPr id="4116" name="Rectangle 20"/>
              <p:cNvSpPr>
                <a:spLocks noChangeArrowheads="1"/>
              </p:cNvSpPr>
              <p:nvPr/>
            </p:nvSpPr>
            <p:spPr bwMode="auto">
              <a:xfrm>
                <a:off x="1396" y="1343"/>
                <a:ext cx="2275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77" name="Rectangle 21"/>
              <p:cNvSpPr>
                <a:spLocks noChangeArrowheads="1"/>
              </p:cNvSpPr>
              <p:nvPr/>
            </p:nvSpPr>
            <p:spPr bwMode="auto">
              <a:xfrm>
                <a:off x="1353" y="1343"/>
                <a:ext cx="2361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6" name="Group 22"/>
            <p:cNvGrpSpPr>
              <a:grpSpLocks/>
            </p:cNvGrpSpPr>
            <p:nvPr/>
          </p:nvGrpSpPr>
          <p:grpSpPr bwMode="auto">
            <a:xfrm>
              <a:off x="192" y="1200"/>
              <a:ext cx="1921" cy="414"/>
              <a:chOff x="0" y="1746"/>
              <a:chExt cx="1353" cy="403"/>
            </a:xfrm>
          </p:grpSpPr>
          <p:sp>
            <p:nvSpPr>
              <p:cNvPr id="4119" name="Rectangle 23"/>
              <p:cNvSpPr>
                <a:spLocks noChangeArrowheads="1"/>
              </p:cNvSpPr>
              <p:nvPr/>
            </p:nvSpPr>
            <p:spPr bwMode="auto">
              <a:xfrm>
                <a:off x="43" y="1746"/>
                <a:ext cx="126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P  &gt;  ATC</a:t>
                </a:r>
                <a:endParaRPr lang="en-US" altLang="en-US" sz="24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75" name="Rectangle 24"/>
              <p:cNvSpPr>
                <a:spLocks noChangeArrowheads="1"/>
              </p:cNvSpPr>
              <p:nvPr/>
            </p:nvSpPr>
            <p:spPr bwMode="auto">
              <a:xfrm>
                <a:off x="0" y="1746"/>
                <a:ext cx="13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7" name="Group 25"/>
            <p:cNvGrpSpPr>
              <a:grpSpLocks/>
            </p:cNvGrpSpPr>
            <p:nvPr/>
          </p:nvGrpSpPr>
          <p:grpSpPr bwMode="auto">
            <a:xfrm>
              <a:off x="2112" y="1200"/>
              <a:ext cx="3351" cy="414"/>
              <a:chOff x="1353" y="1746"/>
              <a:chExt cx="2361" cy="403"/>
            </a:xfrm>
          </p:grpSpPr>
          <p:sp>
            <p:nvSpPr>
              <p:cNvPr id="4122" name="Rectangle 26"/>
              <p:cNvSpPr>
                <a:spLocks noChangeArrowheads="1"/>
              </p:cNvSpPr>
              <p:nvPr/>
            </p:nvSpPr>
            <p:spPr bwMode="auto">
              <a:xfrm>
                <a:off x="1396" y="1746"/>
                <a:ext cx="2275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Firm is earning Economic Profits</a:t>
                </a: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73" name="Rectangle 27"/>
              <p:cNvSpPr>
                <a:spLocks noChangeArrowheads="1"/>
              </p:cNvSpPr>
              <p:nvPr/>
            </p:nvSpPr>
            <p:spPr bwMode="auto">
              <a:xfrm>
                <a:off x="1353" y="1746"/>
                <a:ext cx="2361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8" name="Group 28"/>
            <p:cNvGrpSpPr>
              <a:grpSpLocks/>
            </p:cNvGrpSpPr>
            <p:nvPr/>
          </p:nvGrpSpPr>
          <p:grpSpPr bwMode="auto">
            <a:xfrm>
              <a:off x="192" y="1632"/>
              <a:ext cx="1921" cy="480"/>
              <a:chOff x="0" y="2149"/>
              <a:chExt cx="1353" cy="518"/>
            </a:xfrm>
          </p:grpSpPr>
          <p:sp>
            <p:nvSpPr>
              <p:cNvPr id="4125" name="Rectangle 29"/>
              <p:cNvSpPr>
                <a:spLocks noChangeArrowheads="1"/>
              </p:cNvSpPr>
              <p:nvPr/>
            </p:nvSpPr>
            <p:spPr bwMode="auto">
              <a:xfrm>
                <a:off x="43" y="2149"/>
                <a:ext cx="1267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P  =  ATC</a:t>
                </a:r>
                <a:endParaRPr lang="en-US" alt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71" name="Rectangle 30"/>
              <p:cNvSpPr>
                <a:spLocks noChangeArrowheads="1"/>
              </p:cNvSpPr>
              <p:nvPr/>
            </p:nvSpPr>
            <p:spPr bwMode="auto">
              <a:xfrm>
                <a:off x="0" y="2149"/>
                <a:ext cx="13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49" name="Group 31"/>
            <p:cNvGrpSpPr>
              <a:grpSpLocks/>
            </p:cNvGrpSpPr>
            <p:nvPr/>
          </p:nvGrpSpPr>
          <p:grpSpPr bwMode="auto">
            <a:xfrm>
              <a:off x="2112" y="1632"/>
              <a:ext cx="3351" cy="480"/>
              <a:chOff x="1353" y="2149"/>
              <a:chExt cx="2361" cy="518"/>
            </a:xfrm>
          </p:grpSpPr>
          <p:sp>
            <p:nvSpPr>
              <p:cNvPr id="4128" name="Rectangle 32"/>
              <p:cNvSpPr>
                <a:spLocks noChangeArrowheads="1"/>
              </p:cNvSpPr>
              <p:nvPr/>
            </p:nvSpPr>
            <p:spPr bwMode="auto">
              <a:xfrm>
                <a:off x="1396" y="2149"/>
                <a:ext cx="2275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Firm is earning NORMAL PROFIT                                                                                                                    (Break-Even Point) (EP = 0)</a:t>
                </a:r>
              </a:p>
              <a:p>
                <a:pPr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69" name="Rectangle 33"/>
              <p:cNvSpPr>
                <a:spLocks noChangeArrowheads="1"/>
              </p:cNvSpPr>
              <p:nvPr/>
            </p:nvSpPr>
            <p:spPr bwMode="auto">
              <a:xfrm>
                <a:off x="1353" y="2149"/>
                <a:ext cx="2361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50" name="Group 34"/>
            <p:cNvGrpSpPr>
              <a:grpSpLocks/>
            </p:cNvGrpSpPr>
            <p:nvPr/>
          </p:nvGrpSpPr>
          <p:grpSpPr bwMode="auto">
            <a:xfrm>
              <a:off x="192" y="2112"/>
              <a:ext cx="1921" cy="533"/>
              <a:chOff x="0" y="2667"/>
              <a:chExt cx="1353" cy="518"/>
            </a:xfrm>
          </p:grpSpPr>
          <p:sp>
            <p:nvSpPr>
              <p:cNvPr id="4131" name="Rectangle 35"/>
              <p:cNvSpPr>
                <a:spLocks noChangeArrowheads="1"/>
              </p:cNvSpPr>
              <p:nvPr/>
            </p:nvSpPr>
            <p:spPr bwMode="auto">
              <a:xfrm>
                <a:off x="43" y="2667"/>
                <a:ext cx="1267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P  &lt;  ATC;</a:t>
                </a:r>
              </a:p>
              <a:p>
                <a:pPr algn="ctr">
                  <a:defRPr/>
                </a:pPr>
                <a:r>
                  <a:rPr lang="en-US" altLang="en-US" sz="2400" b="1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P  &gt;  AVC</a:t>
                </a:r>
                <a:endParaRPr lang="en-US" altLang="en-US" sz="2400" b="1">
                  <a:solidFill>
                    <a:srgbClr val="80008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67" name="Rectangle 36"/>
              <p:cNvSpPr>
                <a:spLocks noChangeArrowheads="1"/>
              </p:cNvSpPr>
              <p:nvPr/>
            </p:nvSpPr>
            <p:spPr bwMode="auto">
              <a:xfrm>
                <a:off x="0" y="2667"/>
                <a:ext cx="13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51" name="Group 37"/>
            <p:cNvGrpSpPr>
              <a:grpSpLocks/>
            </p:cNvGrpSpPr>
            <p:nvPr/>
          </p:nvGrpSpPr>
          <p:grpSpPr bwMode="auto">
            <a:xfrm>
              <a:off x="2112" y="2112"/>
              <a:ext cx="3351" cy="533"/>
              <a:chOff x="1353" y="2667"/>
              <a:chExt cx="2361" cy="518"/>
            </a:xfrm>
          </p:grpSpPr>
          <p:sp>
            <p:nvSpPr>
              <p:cNvPr id="4134" name="Rectangle 38"/>
              <p:cNvSpPr>
                <a:spLocks noChangeArrowheads="1"/>
              </p:cNvSpPr>
              <p:nvPr/>
            </p:nvSpPr>
            <p:spPr bwMode="auto">
              <a:xfrm>
                <a:off x="1396" y="2667"/>
                <a:ext cx="2275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 b="1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Loss Minimization</a:t>
                </a:r>
                <a:r>
                  <a:rPr lang="en-US" altLang="en-US" sz="24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65" name="Rectangle 39"/>
              <p:cNvSpPr>
                <a:spLocks noChangeArrowheads="1"/>
              </p:cNvSpPr>
              <p:nvPr/>
            </p:nvSpPr>
            <p:spPr bwMode="auto">
              <a:xfrm>
                <a:off x="1353" y="2667"/>
                <a:ext cx="2361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52" name="Group 40"/>
            <p:cNvGrpSpPr>
              <a:grpSpLocks/>
            </p:cNvGrpSpPr>
            <p:nvPr/>
          </p:nvGrpSpPr>
          <p:grpSpPr bwMode="auto">
            <a:xfrm>
              <a:off x="192" y="2640"/>
              <a:ext cx="1921" cy="532"/>
              <a:chOff x="0" y="3185"/>
              <a:chExt cx="1353" cy="518"/>
            </a:xfrm>
          </p:grpSpPr>
          <p:sp>
            <p:nvSpPr>
              <p:cNvPr id="4137" name="Rectangle 41"/>
              <p:cNvSpPr>
                <a:spLocks noChangeArrowheads="1"/>
              </p:cNvSpPr>
              <p:nvPr/>
            </p:nvSpPr>
            <p:spPr bwMode="auto">
              <a:xfrm>
                <a:off x="43" y="3185"/>
                <a:ext cx="1267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804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P  =  AVC</a:t>
                </a: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63" name="Rectangle 42"/>
              <p:cNvSpPr>
                <a:spLocks noChangeArrowheads="1"/>
              </p:cNvSpPr>
              <p:nvPr/>
            </p:nvSpPr>
            <p:spPr bwMode="auto">
              <a:xfrm>
                <a:off x="0" y="3185"/>
                <a:ext cx="1353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53" name="Group 43"/>
            <p:cNvGrpSpPr>
              <a:grpSpLocks/>
            </p:cNvGrpSpPr>
            <p:nvPr/>
          </p:nvGrpSpPr>
          <p:grpSpPr bwMode="auto">
            <a:xfrm>
              <a:off x="2112" y="2640"/>
              <a:ext cx="3351" cy="532"/>
              <a:chOff x="1353" y="3185"/>
              <a:chExt cx="2361" cy="518"/>
            </a:xfrm>
          </p:grpSpPr>
          <p:sp>
            <p:nvSpPr>
              <p:cNvPr id="4140" name="Rectangle 44"/>
              <p:cNvSpPr>
                <a:spLocks noChangeArrowheads="1"/>
              </p:cNvSpPr>
              <p:nvPr/>
            </p:nvSpPr>
            <p:spPr bwMode="auto">
              <a:xfrm>
                <a:off x="1396" y="3185"/>
                <a:ext cx="2275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 b="1">
                    <a:solidFill>
                      <a:srgbClr val="804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SHUTDOWN POINT (firm cannot cover its AVC</a:t>
                </a: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61" name="Rectangle 45"/>
              <p:cNvSpPr>
                <a:spLocks noChangeArrowheads="1"/>
              </p:cNvSpPr>
              <p:nvPr/>
            </p:nvSpPr>
            <p:spPr bwMode="auto">
              <a:xfrm>
                <a:off x="1353" y="3185"/>
                <a:ext cx="2361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54" name="Group 46"/>
            <p:cNvGrpSpPr>
              <a:grpSpLocks/>
            </p:cNvGrpSpPr>
            <p:nvPr/>
          </p:nvGrpSpPr>
          <p:grpSpPr bwMode="auto">
            <a:xfrm>
              <a:off x="192" y="3168"/>
              <a:ext cx="1921" cy="414"/>
              <a:chOff x="0" y="3703"/>
              <a:chExt cx="1353" cy="403"/>
            </a:xfrm>
          </p:grpSpPr>
          <p:sp>
            <p:nvSpPr>
              <p:cNvPr id="4143" name="Rectangle 47"/>
              <p:cNvSpPr>
                <a:spLocks noChangeArrowheads="1"/>
              </p:cNvSpPr>
              <p:nvPr/>
            </p:nvSpPr>
            <p:spPr bwMode="auto">
              <a:xfrm>
                <a:off x="43" y="3703"/>
                <a:ext cx="1267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>
                  <a:defRPr/>
                </a:pPr>
                <a:r>
                  <a:rPr lang="en-US" altLang="en-US" sz="2400" b="1">
                    <a:solidFill>
                      <a:srgbClr val="808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P &lt; AVC</a:t>
                </a:r>
                <a:endParaRPr lang="en-US" altLang="en-US" sz="2400" b="1">
                  <a:solidFill>
                    <a:srgbClr val="80004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59" name="Rectangle 48"/>
              <p:cNvSpPr>
                <a:spLocks noChangeArrowheads="1"/>
              </p:cNvSpPr>
              <p:nvPr/>
            </p:nvSpPr>
            <p:spPr bwMode="auto">
              <a:xfrm>
                <a:off x="0" y="3703"/>
                <a:ext cx="1353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9955" name="Group 49"/>
            <p:cNvGrpSpPr>
              <a:grpSpLocks/>
            </p:cNvGrpSpPr>
            <p:nvPr/>
          </p:nvGrpSpPr>
          <p:grpSpPr bwMode="auto">
            <a:xfrm>
              <a:off x="2112" y="3168"/>
              <a:ext cx="3351" cy="414"/>
              <a:chOff x="1353" y="3703"/>
              <a:chExt cx="2361" cy="403"/>
            </a:xfrm>
          </p:grpSpPr>
          <p:sp>
            <p:nvSpPr>
              <p:cNvPr id="4146" name="Rectangle 50"/>
              <p:cNvSpPr>
                <a:spLocks noChangeArrowheads="1"/>
              </p:cNvSpPr>
              <p:nvPr/>
            </p:nvSpPr>
            <p:spPr bwMode="auto">
              <a:xfrm>
                <a:off x="1396" y="3703"/>
                <a:ext cx="2275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en-US" altLang="en-US" sz="2400" b="1">
                    <a:solidFill>
                      <a:srgbClr val="808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" panose="02020603050405020304" pitchFamily="18" charset="0"/>
                    <a:cs typeface="Times New Roman" panose="02020603050405020304" pitchFamily="18" charset="0"/>
                  </a:rPr>
                  <a:t>Firm does not produce</a:t>
                </a:r>
                <a:endParaRPr lang="en-US" altLang="en-US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endParaRPr>
              </a:p>
            </p:txBody>
          </p:sp>
          <p:sp>
            <p:nvSpPr>
              <p:cNvPr id="39957" name="Rectangle 51"/>
              <p:cNvSpPr>
                <a:spLocks noChangeArrowheads="1"/>
              </p:cNvSpPr>
              <p:nvPr/>
            </p:nvSpPr>
            <p:spPr bwMode="auto">
              <a:xfrm>
                <a:off x="1353" y="3703"/>
                <a:ext cx="2361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42875"/>
            <a:ext cx="8778875" cy="58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4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MONOPOLY</a:t>
            </a:r>
          </a:p>
          <a:p>
            <a:pPr algn="ctr" eaLnBrk="1" hangingPunct="1">
              <a:defRPr/>
            </a:pPr>
            <a:r>
              <a:rPr lang="en-US" alt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P  &gt;  MR</a:t>
            </a:r>
          </a:p>
          <a:p>
            <a:pPr algn="ctr" eaLnBrk="1" hangingPunct="1">
              <a:defRPr/>
            </a:pPr>
            <a:r>
              <a:rPr lang="en-US" alt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The firm’s DEMAND CURVE is relatively INELASTIC (but monopolists always operate in the ELASTIC region)</a:t>
            </a:r>
          </a:p>
          <a:p>
            <a:pPr algn="ctr" eaLnBrk="1" hangingPunct="1">
              <a:defRPr/>
            </a:pPr>
            <a:r>
              <a:rPr lang="en-US" altLang="en-US" sz="2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MR  =  MC </a:t>
            </a:r>
          </a:p>
          <a:p>
            <a:pPr algn="ctr">
              <a:defRPr/>
            </a:pPr>
            <a:r>
              <a:rPr lang="en-US" altLang="en-US" sz="2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The firm maximizes profit.</a:t>
            </a:r>
            <a:endParaRPr lang="en-US" altLang="en-US" sz="2200" b="1">
              <a:effectLst>
                <a:outerShdw blurRad="38100" dist="38100" dir="2700000" algn="tl">
                  <a:srgbClr val="FFFFFF"/>
                </a:outerShdw>
              </a:effectLst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en-US" sz="2200" b="1">
                <a:solidFill>
                  <a:srgbClr val="008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P  </a:t>
            </a:r>
            <a:r>
              <a:rPr lang="en-US" altLang="en-US" sz="2200" b="1" u="sng">
                <a:solidFill>
                  <a:srgbClr val="008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en-US" sz="2200" b="1">
                <a:solidFill>
                  <a:srgbClr val="008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 ATC </a:t>
            </a:r>
          </a:p>
          <a:p>
            <a:pPr algn="ctr">
              <a:defRPr/>
            </a:pPr>
            <a:r>
              <a:rPr lang="en-US" altLang="en-US" sz="2200" b="1">
                <a:solidFill>
                  <a:srgbClr val="008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Long Run ECONOMIC PROFITS.</a:t>
            </a:r>
          </a:p>
          <a:p>
            <a:pPr algn="ctr">
              <a:defRPr/>
            </a:pPr>
            <a:r>
              <a:rPr lang="en-US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PRODUCTIVE INEFFICIENCY</a:t>
            </a:r>
          </a:p>
          <a:p>
            <a:pPr algn="ctr" eaLnBrk="1" hangingPunct="1">
              <a:defRPr/>
            </a:pPr>
            <a:r>
              <a:rPr lang="en-US" altLang="en-US" sz="2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P  &gt;  min ATC</a:t>
            </a:r>
          </a:p>
          <a:p>
            <a:pPr algn="ctr">
              <a:defRPr/>
            </a:pPr>
            <a:r>
              <a:rPr lang="en-US" altLang="en-US" sz="2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 Firm is not forced to operate with maximum productive efficiency.</a:t>
            </a:r>
          </a:p>
          <a:p>
            <a:pPr algn="ctr">
              <a:defRPr/>
            </a:pPr>
            <a:r>
              <a:rPr lang="en-US" altLang="en-US" sz="22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 (Least-Cost Method Production not necessary)</a:t>
            </a:r>
          </a:p>
          <a:p>
            <a:pPr algn="ctr">
              <a:defRPr/>
            </a:pPr>
            <a:endParaRPr lang="en-US" altLang="en-US" sz="2200" b="1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altLang="en-US" sz="2200" b="1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en-US" sz="22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solidFill>
                  <a:srgbClr val="0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ALLOCATIVE INEFFICIENCY </a:t>
            </a:r>
          </a:p>
          <a:p>
            <a:pPr algn="ctr" eaLnBrk="1" hangingPunct="1">
              <a:defRPr/>
            </a:pPr>
            <a:r>
              <a:rPr lang="en-US" altLang="en-US" sz="2200" b="1">
                <a:solidFill>
                  <a:srgbClr val="0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P  &gt;  MC</a:t>
            </a:r>
          </a:p>
          <a:p>
            <a:pPr algn="ctr">
              <a:defRPr/>
            </a:pPr>
            <a:r>
              <a:rPr lang="en-US" altLang="en-US" sz="2200" b="1">
                <a:solidFill>
                  <a:srgbClr val="0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cs typeface="Times New Roman" panose="02020603050405020304" pitchFamily="18" charset="0"/>
              </a:rPr>
              <a:t> There is an UNDERALLOCATION of resources.</a:t>
            </a:r>
            <a:endParaRPr lang="en-US" altLang="en-US" b="1">
              <a:solidFill>
                <a:srgbClr val="000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87" name="Line 5"/>
          <p:cNvSpPr>
            <a:spLocks noChangeShapeType="1"/>
          </p:cNvSpPr>
          <p:nvPr/>
        </p:nvSpPr>
        <p:spPr bwMode="auto">
          <a:xfrm>
            <a:off x="315913" y="1524000"/>
            <a:ext cx="8220075" cy="0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Line 6"/>
          <p:cNvSpPr>
            <a:spLocks noChangeShapeType="1"/>
          </p:cNvSpPr>
          <p:nvPr/>
        </p:nvSpPr>
        <p:spPr bwMode="auto">
          <a:xfrm>
            <a:off x="315913" y="2209800"/>
            <a:ext cx="8212137" cy="0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7"/>
          <p:cNvSpPr>
            <a:spLocks noChangeShapeType="1"/>
          </p:cNvSpPr>
          <p:nvPr/>
        </p:nvSpPr>
        <p:spPr bwMode="auto">
          <a:xfrm>
            <a:off x="315913" y="2879725"/>
            <a:ext cx="8153400" cy="0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8"/>
          <p:cNvSpPr>
            <a:spLocks noChangeShapeType="1"/>
          </p:cNvSpPr>
          <p:nvPr/>
        </p:nvSpPr>
        <p:spPr bwMode="auto">
          <a:xfrm>
            <a:off x="306388" y="4879975"/>
            <a:ext cx="8153400" cy="0"/>
          </a:xfrm>
          <a:prstGeom prst="line">
            <a:avLst/>
          </a:prstGeom>
          <a:noFill/>
          <a:ln w="19050">
            <a:solidFill>
              <a:srgbClr val="66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Declining long-run average costs (economies of scale) exist over an extended output range</a:t>
            </a:r>
          </a:p>
          <a:p>
            <a:pPr eaLnBrk="1" hangingPunct="1"/>
            <a:r>
              <a:rPr lang="en-US" altLang="en-US" smtClean="0"/>
              <a:t>Least-cost production can only be achieved by a single producer. </a:t>
            </a:r>
          </a:p>
        </p:txBody>
      </p:sp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Natural Monopoly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340100" y="3360738"/>
            <a:ext cx="2319338" cy="57943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765300" y="611188"/>
            <a:ext cx="73279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i="1">
                <a:solidFill>
                  <a:srgbClr val="CC0000"/>
                </a:solidFill>
              </a:rPr>
              <a:t>Profit Maximization Under Monopoly 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3873500" y="2708275"/>
            <a:ext cx="3649663" cy="3241675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8034338" y="4211638"/>
            <a:ext cx="542925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 dirty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2470" name="Freeform 6"/>
          <p:cNvSpPr>
            <a:spLocks/>
          </p:cNvSpPr>
          <p:nvPr/>
        </p:nvSpPr>
        <p:spPr bwMode="auto">
          <a:xfrm>
            <a:off x="3684588" y="2874963"/>
            <a:ext cx="3995737" cy="1547812"/>
          </a:xfrm>
          <a:custGeom>
            <a:avLst/>
            <a:gdLst>
              <a:gd name="T0" fmla="*/ 0 w 2517"/>
              <a:gd name="T1" fmla="*/ 1127125 h 975"/>
              <a:gd name="T2" fmla="*/ 1493837 w 2517"/>
              <a:gd name="T3" fmla="*/ 1539875 h 975"/>
              <a:gd name="T4" fmla="*/ 2435225 w 2517"/>
              <a:gd name="T5" fmla="*/ 1176337 h 975"/>
              <a:gd name="T6" fmla="*/ 2589212 w 2517"/>
              <a:gd name="T7" fmla="*/ 1087437 h 975"/>
              <a:gd name="T8" fmla="*/ 2759075 w 2517"/>
              <a:gd name="T9" fmla="*/ 971550 h 975"/>
              <a:gd name="T10" fmla="*/ 3016250 w 2517"/>
              <a:gd name="T11" fmla="*/ 781050 h 975"/>
              <a:gd name="T12" fmla="*/ 3440112 w 2517"/>
              <a:gd name="T13" fmla="*/ 461962 h 975"/>
              <a:gd name="T14" fmla="*/ 399573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7702550" y="2462213"/>
            <a:ext cx="7461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MC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950200" y="3544888"/>
            <a:ext cx="1133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ATC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7461250" y="5480050"/>
            <a:ext cx="744538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MR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2195513" y="3736975"/>
            <a:ext cx="6905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$94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2025650" y="3159125"/>
            <a:ext cx="860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400" b="1" i="1">
                <a:solidFill>
                  <a:srgbClr val="CC0000"/>
                </a:solidFill>
              </a:rPr>
              <a:t>$122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3319463" y="3340100"/>
            <a:ext cx="1374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i="1">
                <a:solidFill>
                  <a:srgbClr val="CC0000"/>
                </a:solidFill>
              </a:rPr>
              <a:t>Profit</a:t>
            </a:r>
          </a:p>
        </p:txBody>
      </p:sp>
      <p:sp>
        <p:nvSpPr>
          <p:cNvPr id="62477" name="Freeform 13"/>
          <p:cNvSpPr>
            <a:spLocks/>
          </p:cNvSpPr>
          <p:nvPr/>
        </p:nvSpPr>
        <p:spPr bwMode="auto">
          <a:xfrm>
            <a:off x="4222750" y="2198688"/>
            <a:ext cx="3733800" cy="1860550"/>
          </a:xfrm>
          <a:custGeom>
            <a:avLst/>
            <a:gdLst>
              <a:gd name="T0" fmla="*/ 0 w 2802"/>
              <a:gd name="T1" fmla="*/ 0 h 1339"/>
              <a:gd name="T2" fmla="*/ 181227 w 2802"/>
              <a:gd name="T3" fmla="*/ 530792 h 1339"/>
              <a:gd name="T4" fmla="*/ 350460 w 2802"/>
              <a:gd name="T5" fmla="*/ 951812 h 1339"/>
              <a:gd name="T6" fmla="*/ 451734 w 2802"/>
              <a:gd name="T7" fmla="*/ 1128280 h 1339"/>
              <a:gd name="T8" fmla="*/ 535684 w 2802"/>
              <a:gd name="T9" fmla="*/ 1253335 h 1339"/>
              <a:gd name="T10" fmla="*/ 670272 w 2802"/>
              <a:gd name="T11" fmla="*/ 1404792 h 1339"/>
              <a:gd name="T12" fmla="*/ 835508 w 2802"/>
              <a:gd name="T13" fmla="*/ 1520121 h 1339"/>
              <a:gd name="T14" fmla="*/ 986086 w 2802"/>
              <a:gd name="T15" fmla="*/ 1600712 h 1339"/>
              <a:gd name="T16" fmla="*/ 1187300 w 2802"/>
              <a:gd name="T17" fmla="*/ 1681304 h 1339"/>
              <a:gd name="T18" fmla="*/ 1420496 w 2802"/>
              <a:gd name="T19" fmla="*/ 1738273 h 1339"/>
              <a:gd name="T20" fmla="*/ 1764294 w 2802"/>
              <a:gd name="T21" fmla="*/ 1813307 h 1339"/>
              <a:gd name="T22" fmla="*/ 2060119 w 2802"/>
              <a:gd name="T23" fmla="*/ 1859160 h 1339"/>
              <a:gd name="T24" fmla="*/ 2321299 w 2802"/>
              <a:gd name="T25" fmla="*/ 1842486 h 1339"/>
              <a:gd name="T26" fmla="*/ 2505191 w 2802"/>
              <a:gd name="T27" fmla="*/ 1809138 h 1339"/>
              <a:gd name="T28" fmla="*/ 2810344 w 2802"/>
              <a:gd name="T29" fmla="*/ 1756337 h 1339"/>
              <a:gd name="T30" fmla="*/ 2653103 w 2802"/>
              <a:gd name="T31" fmla="*/ 1791075 h 1339"/>
              <a:gd name="T32" fmla="*/ 3026217 w 2802"/>
              <a:gd name="T33" fmla="*/ 1713262 h 1339"/>
              <a:gd name="T34" fmla="*/ 3292727 w 2802"/>
              <a:gd name="T35" fmla="*/ 1663240 h 1339"/>
              <a:gd name="T36" fmla="*/ 3732467 w 2802"/>
              <a:gd name="T37" fmla="*/ 1552079 h 13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802" h="1339">
                <a:moveTo>
                  <a:pt x="0" y="0"/>
                </a:moveTo>
                <a:lnTo>
                  <a:pt x="136" y="382"/>
                </a:lnTo>
                <a:lnTo>
                  <a:pt x="263" y="685"/>
                </a:lnTo>
                <a:lnTo>
                  <a:pt x="339" y="812"/>
                </a:lnTo>
                <a:lnTo>
                  <a:pt x="402" y="902"/>
                </a:lnTo>
                <a:lnTo>
                  <a:pt x="503" y="1011"/>
                </a:lnTo>
                <a:lnTo>
                  <a:pt x="627" y="1094"/>
                </a:lnTo>
                <a:lnTo>
                  <a:pt x="740" y="1152"/>
                </a:lnTo>
                <a:lnTo>
                  <a:pt x="891" y="1210"/>
                </a:lnTo>
                <a:lnTo>
                  <a:pt x="1066" y="1251"/>
                </a:lnTo>
                <a:lnTo>
                  <a:pt x="1324" y="1305"/>
                </a:lnTo>
                <a:lnTo>
                  <a:pt x="1546" y="1338"/>
                </a:lnTo>
                <a:lnTo>
                  <a:pt x="1742" y="1326"/>
                </a:lnTo>
                <a:lnTo>
                  <a:pt x="1880" y="1302"/>
                </a:lnTo>
                <a:lnTo>
                  <a:pt x="2109" y="1264"/>
                </a:lnTo>
                <a:lnTo>
                  <a:pt x="1991" y="1289"/>
                </a:lnTo>
                <a:lnTo>
                  <a:pt x="2271" y="1233"/>
                </a:lnTo>
                <a:lnTo>
                  <a:pt x="2471" y="1197"/>
                </a:lnTo>
                <a:lnTo>
                  <a:pt x="2801" y="1117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3330575" y="3355975"/>
            <a:ext cx="2338388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5673725" y="3333750"/>
            <a:ext cx="0" cy="259397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4060825" y="5295900"/>
            <a:ext cx="1476375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MR = MC</a:t>
            </a:r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V="1">
            <a:off x="5127625" y="4378325"/>
            <a:ext cx="495300" cy="7286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5921375" y="1908175"/>
            <a:ext cx="13493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/>
              <a:t>Profit</a:t>
            </a:r>
          </a:p>
          <a:p>
            <a:pPr algn="ctr"/>
            <a:r>
              <a:rPr lang="en-US" altLang="en-US" sz="2400" b="1"/>
              <a:t>Per Unit</a:t>
            </a:r>
          </a:p>
        </p:txBody>
      </p:sp>
      <p:pic>
        <p:nvPicPr>
          <p:cNvPr id="62483" name="Picture 19" descr="picture" title="picture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3413" y="3395663"/>
            <a:ext cx="152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84" name="Line 20"/>
          <p:cNvSpPr>
            <a:spLocks noChangeShapeType="1"/>
          </p:cNvSpPr>
          <p:nvPr/>
        </p:nvSpPr>
        <p:spPr bwMode="auto">
          <a:xfrm flipH="1">
            <a:off x="5884863" y="2686050"/>
            <a:ext cx="693737" cy="9794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1719263" y="82550"/>
            <a:ext cx="7404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</a:rPr>
              <a:t>OUTPUT AND PRICE DETERMINATION</a:t>
            </a:r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2863850" y="33702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2863850" y="39417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88" name="Group 24"/>
          <p:cNvGrpSpPr>
            <a:grpSpLocks/>
          </p:cNvGrpSpPr>
          <p:nvPr/>
        </p:nvGrpSpPr>
        <p:grpSpPr bwMode="auto">
          <a:xfrm>
            <a:off x="1801813" y="1397000"/>
            <a:ext cx="6858000" cy="5011738"/>
            <a:chOff x="1135" y="880"/>
            <a:chExt cx="4320" cy="3157"/>
          </a:xfrm>
        </p:grpSpPr>
        <p:sp>
          <p:nvSpPr>
            <p:cNvPr id="44060" name="Rectangle 25"/>
            <p:cNvSpPr>
              <a:spLocks noChangeArrowheads="1"/>
            </p:cNvSpPr>
            <p:nvPr/>
          </p:nvSpPr>
          <p:spPr bwMode="auto">
            <a:xfrm>
              <a:off x="5167" y="3603"/>
              <a:ext cx="288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>
                  <a:solidFill>
                    <a:srgbClr val="000000"/>
                  </a:solidFill>
                </a:rPr>
                <a:t>Q</a:t>
              </a:r>
            </a:p>
          </p:txBody>
        </p:sp>
        <p:grpSp>
          <p:nvGrpSpPr>
            <p:cNvPr id="44061" name="Group 26"/>
            <p:cNvGrpSpPr>
              <a:grpSpLocks/>
            </p:cNvGrpSpPr>
            <p:nvPr/>
          </p:nvGrpSpPr>
          <p:grpSpPr bwMode="auto">
            <a:xfrm>
              <a:off x="2089" y="1085"/>
              <a:ext cx="3024" cy="2710"/>
              <a:chOff x="1873" y="1085"/>
              <a:chExt cx="3024" cy="2710"/>
            </a:xfrm>
          </p:grpSpPr>
          <p:sp>
            <p:nvSpPr>
              <p:cNvPr id="44065" name="Line 27"/>
              <p:cNvSpPr>
                <a:spLocks noChangeShapeType="1"/>
              </p:cNvSpPr>
              <p:nvPr/>
            </p:nvSpPr>
            <p:spPr bwMode="auto">
              <a:xfrm>
                <a:off x="1885" y="1085"/>
                <a:ext cx="0" cy="271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6" name="Line 28"/>
              <p:cNvSpPr>
                <a:spLocks noChangeShapeType="1"/>
              </p:cNvSpPr>
              <p:nvPr/>
            </p:nvSpPr>
            <p:spPr bwMode="auto">
              <a:xfrm>
                <a:off x="1873" y="3771"/>
                <a:ext cx="302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62" name="Rectangle 29"/>
            <p:cNvSpPr>
              <a:spLocks noChangeArrowheads="1"/>
            </p:cNvSpPr>
            <p:nvPr/>
          </p:nvSpPr>
          <p:spPr bwMode="auto">
            <a:xfrm>
              <a:off x="1756" y="880"/>
              <a:ext cx="315" cy="2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200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150</a:t>
              </a:r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</a:t>
              </a:r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125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100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75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  50</a:t>
              </a:r>
            </a:p>
            <a:p>
              <a:pPr algn="r">
                <a:lnSpc>
                  <a:spcPct val="90000"/>
                </a:lnSpc>
              </a:pPr>
              <a:endParaRPr lang="en-US" altLang="en-US" sz="1500" b="1"/>
            </a:p>
            <a:p>
              <a:pPr algn="r">
                <a:lnSpc>
                  <a:spcPct val="90000"/>
                </a:lnSpc>
              </a:pPr>
              <a:endParaRPr lang="en-US" altLang="en-US" sz="1200" b="1"/>
            </a:p>
            <a:p>
              <a:pPr algn="r">
                <a:lnSpc>
                  <a:spcPct val="90000"/>
                </a:lnSpc>
              </a:pPr>
              <a:r>
                <a:rPr lang="en-US" altLang="en-US" sz="1500" b="1"/>
                <a:t>25</a:t>
              </a:r>
            </a:p>
          </p:txBody>
        </p:sp>
        <p:sp>
          <p:nvSpPr>
            <p:cNvPr id="44063" name="Rectangle 30"/>
            <p:cNvSpPr>
              <a:spLocks noChangeArrowheads="1"/>
            </p:cNvSpPr>
            <p:nvPr/>
          </p:nvSpPr>
          <p:spPr bwMode="auto">
            <a:xfrm>
              <a:off x="2003" y="3837"/>
              <a:ext cx="322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500" b="1"/>
                <a:t>0       1       2       3       4       5       6       7       8       9       10</a:t>
              </a:r>
            </a:p>
          </p:txBody>
        </p:sp>
        <p:sp>
          <p:nvSpPr>
            <p:cNvPr id="44064" name="Text Box 31"/>
            <p:cNvSpPr txBox="1">
              <a:spLocks noChangeArrowheads="1"/>
            </p:cNvSpPr>
            <p:nvPr/>
          </p:nvSpPr>
          <p:spPr bwMode="auto">
            <a:xfrm rot="-5400000">
              <a:off x="325" y="2193"/>
              <a:ext cx="1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Price, costs, and revenue</a:t>
              </a:r>
            </a:p>
          </p:txBody>
        </p:sp>
      </p:grpSp>
      <p:sp>
        <p:nvSpPr>
          <p:cNvPr id="62496" name="Text Box 32"/>
          <p:cNvSpPr txBox="1">
            <a:spLocks noChangeArrowheads="1"/>
          </p:cNvSpPr>
          <p:nvPr/>
        </p:nvSpPr>
        <p:spPr bwMode="auto">
          <a:xfrm>
            <a:off x="1912938" y="933450"/>
            <a:ext cx="622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latin typeface="Times New Roman" panose="02020603050405020304" pitchFamily="18" charset="0"/>
              </a:rPr>
              <a:t>Remember the MR=MC Rule?</a:t>
            </a:r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3883025" y="2427288"/>
            <a:ext cx="4202113" cy="2100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Oval 34"/>
          <p:cNvSpPr>
            <a:spLocks noChangeArrowheads="1"/>
          </p:cNvSpPr>
          <p:nvPr/>
        </p:nvSpPr>
        <p:spPr bwMode="auto">
          <a:xfrm>
            <a:off x="5576888" y="4205288"/>
            <a:ext cx="195262" cy="1952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utoUpdateAnimBg="0"/>
      <p:bldP spid="62469" grpId="0" autoUpdateAnimBg="0"/>
      <p:bldP spid="62471" grpId="0" autoUpdateAnimBg="0"/>
      <p:bldP spid="62472" grpId="0" autoUpdateAnimBg="0"/>
      <p:bldP spid="62473" grpId="0" autoUpdateAnimBg="0"/>
      <p:bldP spid="62474" grpId="0" autoUpdateAnimBg="0"/>
      <p:bldP spid="62475" grpId="0" autoUpdateAnimBg="0"/>
      <p:bldP spid="62476" grpId="0" autoUpdateAnimBg="0"/>
      <p:bldP spid="62480" grpId="0" autoUpdateAnimBg="0"/>
      <p:bldP spid="62482" grpId="0" autoUpdateAnimBg="0"/>
      <p:bldP spid="6249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/>
          <p:cNvSpPr>
            <a:spLocks/>
          </p:cNvSpPr>
          <p:nvPr/>
        </p:nvSpPr>
        <p:spPr bwMode="auto">
          <a:xfrm>
            <a:off x="1716088" y="1398588"/>
            <a:ext cx="2935287" cy="2844800"/>
          </a:xfrm>
          <a:custGeom>
            <a:avLst/>
            <a:gdLst>
              <a:gd name="T0" fmla="*/ 0 w 1876"/>
              <a:gd name="T1" fmla="*/ 2827210 h 1779"/>
              <a:gd name="T2" fmla="*/ 2933722 w 1876"/>
              <a:gd name="T3" fmla="*/ 2827210 h 1779"/>
              <a:gd name="T4" fmla="*/ 2933722 w 1876"/>
              <a:gd name="T5" fmla="*/ 2569755 h 1779"/>
              <a:gd name="T6" fmla="*/ 0 w 1876"/>
              <a:gd name="T7" fmla="*/ 0 h 1779"/>
              <a:gd name="T8" fmla="*/ 0 w 1876"/>
              <a:gd name="T9" fmla="*/ 2843201 h 1779"/>
              <a:gd name="T10" fmla="*/ 0 w 1876"/>
              <a:gd name="T11" fmla="*/ 2827210 h 17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76" h="1779">
                <a:moveTo>
                  <a:pt x="0" y="1768"/>
                </a:moveTo>
                <a:lnTo>
                  <a:pt x="1875" y="1768"/>
                </a:lnTo>
                <a:lnTo>
                  <a:pt x="1875" y="1607"/>
                </a:lnTo>
                <a:lnTo>
                  <a:pt x="0" y="0"/>
                </a:lnTo>
                <a:lnTo>
                  <a:pt x="0" y="1778"/>
                </a:lnTo>
                <a:lnTo>
                  <a:pt x="0" y="176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733550" y="1431925"/>
            <a:ext cx="5595938" cy="4732338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H="1">
            <a:off x="4660900" y="3917950"/>
            <a:ext cx="9525" cy="2165350"/>
          </a:xfrm>
          <a:prstGeom prst="line">
            <a:avLst/>
          </a:prstGeom>
          <a:noFill/>
          <a:ln w="38100">
            <a:solidFill>
              <a:srgbClr val="80004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1741488" y="1374775"/>
            <a:ext cx="5626100" cy="47625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472363" y="5986463"/>
            <a:ext cx="46166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>
                <a:solidFill>
                  <a:srgbClr val="800080"/>
                </a:solidFill>
              </a:rPr>
              <a:t>Q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7324725" y="5532438"/>
            <a:ext cx="4429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726238" y="908050"/>
            <a:ext cx="742192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 i="1" dirty="0">
                <a:solidFill>
                  <a:srgbClr val="FF0000"/>
                </a:solidFill>
              </a:rPr>
              <a:t>MC</a:t>
            </a:r>
          </a:p>
        </p:txBody>
      </p:sp>
      <p:sp>
        <p:nvSpPr>
          <p:cNvPr id="45065" name="Freeform 9"/>
          <p:cNvSpPr>
            <a:spLocks/>
          </p:cNvSpPr>
          <p:nvPr/>
        </p:nvSpPr>
        <p:spPr bwMode="auto">
          <a:xfrm>
            <a:off x="3111500" y="1138238"/>
            <a:ext cx="3586163" cy="3989387"/>
          </a:xfrm>
          <a:custGeom>
            <a:avLst/>
            <a:gdLst>
              <a:gd name="T0" fmla="*/ 0 w 2259"/>
              <a:gd name="T1" fmla="*/ 3987800 h 2513"/>
              <a:gd name="T2" fmla="*/ 588963 w 2259"/>
              <a:gd name="T3" fmla="*/ 3627437 h 2513"/>
              <a:gd name="T4" fmla="*/ 1144588 w 2259"/>
              <a:gd name="T5" fmla="*/ 3221037 h 2513"/>
              <a:gd name="T6" fmla="*/ 1662113 w 2259"/>
              <a:gd name="T7" fmla="*/ 2771775 h 2513"/>
              <a:gd name="T8" fmla="*/ 2138363 w 2259"/>
              <a:gd name="T9" fmla="*/ 2284412 h 2513"/>
              <a:gd name="T10" fmla="*/ 2568575 w 2259"/>
              <a:gd name="T11" fmla="*/ 1762125 h 2513"/>
              <a:gd name="T12" fmla="*/ 2955925 w 2259"/>
              <a:gd name="T13" fmla="*/ 1204912 h 2513"/>
              <a:gd name="T14" fmla="*/ 3294063 w 2259"/>
              <a:gd name="T15" fmla="*/ 617537 h 2513"/>
              <a:gd name="T16" fmla="*/ 3584575 w 2259"/>
              <a:gd name="T17" fmla="*/ 0 h 25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59" h="2513">
                <a:moveTo>
                  <a:pt x="0" y="2512"/>
                </a:moveTo>
                <a:lnTo>
                  <a:pt x="371" y="2285"/>
                </a:lnTo>
                <a:lnTo>
                  <a:pt x="721" y="2029"/>
                </a:lnTo>
                <a:lnTo>
                  <a:pt x="1047" y="1746"/>
                </a:lnTo>
                <a:lnTo>
                  <a:pt x="1347" y="1439"/>
                </a:lnTo>
                <a:lnTo>
                  <a:pt x="1618" y="1110"/>
                </a:lnTo>
                <a:lnTo>
                  <a:pt x="1862" y="759"/>
                </a:lnTo>
                <a:lnTo>
                  <a:pt x="2075" y="389"/>
                </a:lnTo>
                <a:lnTo>
                  <a:pt x="2258" y="0"/>
                </a:lnTo>
              </a:path>
            </a:pathLst>
          </a:custGeom>
          <a:noFill/>
          <a:ln w="76200" cap="rnd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Freeform 10"/>
          <p:cNvSpPr>
            <a:spLocks/>
          </p:cNvSpPr>
          <p:nvPr/>
        </p:nvSpPr>
        <p:spPr bwMode="auto">
          <a:xfrm>
            <a:off x="2132013" y="2746375"/>
            <a:ext cx="4427537" cy="1519238"/>
          </a:xfrm>
          <a:custGeom>
            <a:avLst/>
            <a:gdLst>
              <a:gd name="T0" fmla="*/ 0 w 2789"/>
              <a:gd name="T1" fmla="*/ 0 h 957"/>
              <a:gd name="T2" fmla="*/ 111125 w 2789"/>
              <a:gd name="T3" fmla="*/ 354013 h 957"/>
              <a:gd name="T4" fmla="*/ 290512 w 2789"/>
              <a:gd name="T5" fmla="*/ 661988 h 957"/>
              <a:gd name="T6" fmla="*/ 523875 w 2789"/>
              <a:gd name="T7" fmla="*/ 922338 h 957"/>
              <a:gd name="T8" fmla="*/ 806450 w 2789"/>
              <a:gd name="T9" fmla="*/ 1138238 h 957"/>
              <a:gd name="T10" fmla="*/ 1125537 w 2789"/>
              <a:gd name="T11" fmla="*/ 1301750 h 957"/>
              <a:gd name="T12" fmla="*/ 1471612 w 2789"/>
              <a:gd name="T13" fmla="*/ 1420813 h 957"/>
              <a:gd name="T14" fmla="*/ 1838325 w 2789"/>
              <a:gd name="T15" fmla="*/ 1492250 h 957"/>
              <a:gd name="T16" fmla="*/ 2211387 w 2789"/>
              <a:gd name="T17" fmla="*/ 1517650 h 957"/>
              <a:gd name="T18" fmla="*/ 2586037 w 2789"/>
              <a:gd name="T19" fmla="*/ 1493838 h 957"/>
              <a:gd name="T20" fmla="*/ 2952750 w 2789"/>
              <a:gd name="T21" fmla="*/ 1422400 h 957"/>
              <a:gd name="T22" fmla="*/ 3298825 w 2789"/>
              <a:gd name="T23" fmla="*/ 1306513 h 957"/>
              <a:gd name="T24" fmla="*/ 3617912 w 2789"/>
              <a:gd name="T25" fmla="*/ 1139825 h 957"/>
              <a:gd name="T26" fmla="*/ 3895725 w 2789"/>
              <a:gd name="T27" fmla="*/ 927100 h 957"/>
              <a:gd name="T28" fmla="*/ 4133850 w 2789"/>
              <a:gd name="T29" fmla="*/ 665163 h 957"/>
              <a:gd name="T30" fmla="*/ 4311650 w 2789"/>
              <a:gd name="T31" fmla="*/ 357188 h 957"/>
              <a:gd name="T32" fmla="*/ 4425950 w 2789"/>
              <a:gd name="T33" fmla="*/ 0 h 9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789" h="957">
                <a:moveTo>
                  <a:pt x="0" y="0"/>
                </a:moveTo>
                <a:lnTo>
                  <a:pt x="70" y="223"/>
                </a:lnTo>
                <a:lnTo>
                  <a:pt x="183" y="417"/>
                </a:lnTo>
                <a:lnTo>
                  <a:pt x="330" y="581"/>
                </a:lnTo>
                <a:lnTo>
                  <a:pt x="508" y="717"/>
                </a:lnTo>
                <a:lnTo>
                  <a:pt x="709" y="820"/>
                </a:lnTo>
                <a:lnTo>
                  <a:pt x="927" y="895"/>
                </a:lnTo>
                <a:lnTo>
                  <a:pt x="1158" y="940"/>
                </a:lnTo>
                <a:lnTo>
                  <a:pt x="1393" y="956"/>
                </a:lnTo>
                <a:lnTo>
                  <a:pt x="1629" y="941"/>
                </a:lnTo>
                <a:lnTo>
                  <a:pt x="1860" y="896"/>
                </a:lnTo>
                <a:lnTo>
                  <a:pt x="2078" y="823"/>
                </a:lnTo>
                <a:lnTo>
                  <a:pt x="2279" y="718"/>
                </a:lnTo>
                <a:lnTo>
                  <a:pt x="2454" y="584"/>
                </a:lnTo>
                <a:lnTo>
                  <a:pt x="2604" y="419"/>
                </a:lnTo>
                <a:lnTo>
                  <a:pt x="2716" y="225"/>
                </a:lnTo>
                <a:lnTo>
                  <a:pt x="2788" y="0"/>
                </a:lnTo>
              </a:path>
            </a:pathLst>
          </a:custGeom>
          <a:noFill/>
          <a:ln w="76200" cap="rnd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594475" y="2527300"/>
            <a:ext cx="9128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>
                <a:solidFill>
                  <a:schemeClr val="accent2"/>
                </a:solidFill>
              </a:rPr>
              <a:t>ATC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233488" y="1092200"/>
            <a:ext cx="421591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>
                <a:solidFill>
                  <a:srgbClr val="800080"/>
                </a:solidFill>
              </a:rPr>
              <a:t>P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511550" y="6215063"/>
            <a:ext cx="59213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>
                <a:solidFill>
                  <a:srgbClr val="800080"/>
                </a:solidFill>
              </a:rPr>
              <a:t>Q</a:t>
            </a:r>
            <a:r>
              <a:rPr lang="en-US" altLang="en-US" sz="2800" b="1" baseline="-25000">
                <a:solidFill>
                  <a:srgbClr val="800080"/>
                </a:solidFill>
              </a:rPr>
              <a:t>1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 rot="16200000">
            <a:off x="-174360" y="3366316"/>
            <a:ext cx="289983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>
                <a:solidFill>
                  <a:srgbClr val="800080"/>
                </a:solidFill>
              </a:rPr>
              <a:t>Price and Costs</a:t>
            </a:r>
          </a:p>
        </p:txBody>
      </p:sp>
      <p:grpSp>
        <p:nvGrpSpPr>
          <p:cNvPr id="45071" name="Group 15"/>
          <p:cNvGrpSpPr>
            <a:grpSpLocks/>
          </p:cNvGrpSpPr>
          <p:nvPr/>
        </p:nvGrpSpPr>
        <p:grpSpPr bwMode="auto">
          <a:xfrm>
            <a:off x="1719263" y="1260475"/>
            <a:ext cx="5719762" cy="4914900"/>
            <a:chOff x="1667" y="745"/>
            <a:chExt cx="3603" cy="3096"/>
          </a:xfrm>
        </p:grpSpPr>
        <p:sp>
          <p:nvSpPr>
            <p:cNvPr id="45078" name="Line 16"/>
            <p:cNvSpPr>
              <a:spLocks noChangeShapeType="1"/>
            </p:cNvSpPr>
            <p:nvPr/>
          </p:nvSpPr>
          <p:spPr bwMode="auto">
            <a:xfrm>
              <a:off x="1681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Line 17"/>
            <p:cNvSpPr>
              <a:spLocks noChangeShapeType="1"/>
            </p:cNvSpPr>
            <p:nvPr/>
          </p:nvSpPr>
          <p:spPr bwMode="auto">
            <a:xfrm>
              <a:off x="1667" y="3821"/>
              <a:ext cx="360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845620" y="0"/>
            <a:ext cx="7020962" cy="766877"/>
          </a:xfrm>
          <a:prstGeom prst="rect">
            <a:avLst/>
          </a:prstGeom>
          <a:noFill/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altLang="en-US" sz="4400" b="1" dirty="0">
                <a:solidFill>
                  <a:srgbClr val="C00000"/>
                </a:solidFill>
                <a:latin typeface="Times" panose="02020603050405020304" pitchFamily="18" charset="0"/>
              </a:rPr>
              <a:t>PRICE DISCRIMINATION</a:t>
            </a:r>
          </a:p>
        </p:txBody>
      </p:sp>
      <p:sp>
        <p:nvSpPr>
          <p:cNvPr id="45073" name="Oval 19"/>
          <p:cNvSpPr>
            <a:spLocks noChangeArrowheads="1"/>
          </p:cNvSpPr>
          <p:nvPr/>
        </p:nvSpPr>
        <p:spPr bwMode="auto">
          <a:xfrm>
            <a:off x="4565650" y="3810000"/>
            <a:ext cx="222250" cy="22225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438650" y="6215063"/>
            <a:ext cx="59213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800" b="1">
                <a:solidFill>
                  <a:srgbClr val="800080"/>
                </a:solidFill>
              </a:rPr>
              <a:t>Q</a:t>
            </a:r>
            <a:r>
              <a:rPr lang="en-US" altLang="en-US" sz="2800" b="1" baseline="-25000">
                <a:solidFill>
                  <a:srgbClr val="800080"/>
                </a:solidFill>
              </a:rPr>
              <a:t>2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2473325" y="693738"/>
            <a:ext cx="39909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800" b="1" i="1">
                <a:solidFill>
                  <a:srgbClr val="008040"/>
                </a:solidFill>
                <a:latin typeface="Times" panose="02020603050405020304" pitchFamily="18" charset="0"/>
              </a:rPr>
              <a:t>A perfectly discriminating</a:t>
            </a:r>
          </a:p>
          <a:p>
            <a:pPr algn="ctr" eaLnBrk="1" hangingPunct="1">
              <a:defRPr/>
            </a:pPr>
            <a:r>
              <a:rPr lang="en-US" altLang="en-US" sz="2800" b="1" i="1">
                <a:solidFill>
                  <a:srgbClr val="008040"/>
                </a:solidFill>
                <a:latin typeface="Times" panose="02020603050405020304" pitchFamily="18" charset="0"/>
              </a:rPr>
              <a:t>monopolist has MR=D,</a:t>
            </a:r>
          </a:p>
          <a:p>
            <a:pPr algn="ctr" eaLnBrk="1" hangingPunct="1">
              <a:defRPr/>
            </a:pPr>
            <a:r>
              <a:rPr lang="en-US" altLang="en-US" sz="2800" b="1" i="1">
                <a:solidFill>
                  <a:srgbClr val="008040"/>
                </a:solidFill>
                <a:latin typeface="Times" panose="02020603050405020304" pitchFamily="18" charset="0"/>
              </a:rPr>
              <a:t>producing more product</a:t>
            </a:r>
          </a:p>
          <a:p>
            <a:pPr algn="ctr" eaLnBrk="1" hangingPunct="1">
              <a:defRPr/>
            </a:pPr>
            <a:r>
              <a:rPr lang="en-US" altLang="en-US" sz="2800" b="1" i="1">
                <a:solidFill>
                  <a:srgbClr val="008040"/>
                </a:solidFill>
                <a:latin typeface="Times" panose="02020603050405020304" pitchFamily="18" charset="0"/>
              </a:rPr>
              <a:t>and more profit!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688138" y="4954588"/>
            <a:ext cx="13430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3200" b="1" i="1" dirty="0">
                <a:latin typeface="Times New Roman" panose="02020603050405020304" pitchFamily="18" charset="0"/>
              </a:rPr>
              <a:t>MR=D</a:t>
            </a:r>
          </a:p>
        </p:txBody>
      </p:sp>
      <p:sp>
        <p:nvSpPr>
          <p:cNvPr id="45077" name="AutoShape 23"/>
          <p:cNvSpPr>
            <a:spLocks noChangeArrowheads="1"/>
          </p:cNvSpPr>
          <p:nvPr/>
        </p:nvSpPr>
        <p:spPr bwMode="auto">
          <a:xfrm>
            <a:off x="4062413" y="6270625"/>
            <a:ext cx="404812" cy="366713"/>
          </a:xfrm>
          <a:prstGeom prst="rightArrow">
            <a:avLst>
              <a:gd name="adj1" fmla="val 50000"/>
              <a:gd name="adj2" fmla="val 27597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2725738" y="777875"/>
            <a:ext cx="5445125" cy="4943475"/>
            <a:chOff x="1501" y="394"/>
            <a:chExt cx="3430" cy="3114"/>
          </a:xfrm>
        </p:grpSpPr>
        <p:sp>
          <p:nvSpPr>
            <p:cNvPr id="7187" name="Line 3"/>
            <p:cNvSpPr>
              <a:spLocks noChangeShapeType="1"/>
            </p:cNvSpPr>
            <p:nvPr/>
          </p:nvSpPr>
          <p:spPr bwMode="auto">
            <a:xfrm>
              <a:off x="1525" y="394"/>
              <a:ext cx="0" cy="31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Line 4"/>
            <p:cNvSpPr>
              <a:spLocks noChangeShapeType="1"/>
            </p:cNvSpPr>
            <p:nvPr/>
          </p:nvSpPr>
          <p:spPr bwMode="auto">
            <a:xfrm>
              <a:off x="1501" y="3503"/>
              <a:ext cx="343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5" name="Rectangle 5"/>
          <p:cNvSpPr>
            <a:spLocks noChangeArrowheads="1"/>
          </p:cNvSpPr>
          <p:nvPr/>
        </p:nvSpPr>
        <p:spPr bwMode="auto">
          <a:xfrm rot="-5400000">
            <a:off x="465138" y="3154362"/>
            <a:ext cx="29591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Average Total Cost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676775" y="6102350"/>
            <a:ext cx="1416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Quantity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098675" y="2008188"/>
            <a:ext cx="690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$20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268538" y="2768600"/>
            <a:ext cx="520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15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268538" y="3497263"/>
            <a:ext cx="520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10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89213" y="5745163"/>
            <a:ext cx="350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0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771900" y="5745163"/>
            <a:ext cx="520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50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091113" y="5745163"/>
            <a:ext cx="6905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100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7439025" y="5745163"/>
            <a:ext cx="690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200</a:t>
            </a:r>
          </a:p>
        </p:txBody>
      </p:sp>
      <p:sp>
        <p:nvSpPr>
          <p:cNvPr id="25614" name="Freeform 14"/>
          <p:cNvSpPr>
            <a:spLocks/>
          </p:cNvSpPr>
          <p:nvPr/>
        </p:nvSpPr>
        <p:spPr bwMode="auto">
          <a:xfrm>
            <a:off x="3446463" y="1787525"/>
            <a:ext cx="4679950" cy="1982788"/>
          </a:xfrm>
          <a:custGeom>
            <a:avLst/>
            <a:gdLst>
              <a:gd name="T0" fmla="*/ 0 w 3530"/>
              <a:gd name="T1" fmla="*/ 0 h 1509"/>
              <a:gd name="T2" fmla="*/ 521026 w 3530"/>
              <a:gd name="T3" fmla="*/ 382367 h 1509"/>
              <a:gd name="T4" fmla="*/ 1065915 w 3530"/>
              <a:gd name="T5" fmla="*/ 727942 h 1509"/>
              <a:gd name="T6" fmla="*/ 1629365 w 3530"/>
              <a:gd name="T7" fmla="*/ 1035412 h 1509"/>
              <a:gd name="T8" fmla="*/ 2212702 w 3530"/>
              <a:gd name="T9" fmla="*/ 1306091 h 1509"/>
              <a:gd name="T10" fmla="*/ 2809296 w 3530"/>
              <a:gd name="T11" fmla="*/ 1534723 h 1509"/>
              <a:gd name="T12" fmla="*/ 3420473 w 3530"/>
              <a:gd name="T13" fmla="*/ 1723935 h 1509"/>
              <a:gd name="T14" fmla="*/ 4043583 w 3530"/>
              <a:gd name="T15" fmla="*/ 1873728 h 1509"/>
              <a:gd name="T16" fmla="*/ 4678624 w 3530"/>
              <a:gd name="T17" fmla="*/ 1981474 h 15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30" h="1509">
                <a:moveTo>
                  <a:pt x="0" y="0"/>
                </a:moveTo>
                <a:lnTo>
                  <a:pt x="393" y="291"/>
                </a:lnTo>
                <a:lnTo>
                  <a:pt x="804" y="554"/>
                </a:lnTo>
                <a:lnTo>
                  <a:pt x="1229" y="788"/>
                </a:lnTo>
                <a:lnTo>
                  <a:pt x="1669" y="994"/>
                </a:lnTo>
                <a:lnTo>
                  <a:pt x="2119" y="1168"/>
                </a:lnTo>
                <a:lnTo>
                  <a:pt x="2580" y="1312"/>
                </a:lnTo>
                <a:lnTo>
                  <a:pt x="3050" y="1426"/>
                </a:lnTo>
                <a:lnTo>
                  <a:pt x="3529" y="1508"/>
                </a:lnTo>
              </a:path>
            </a:pathLst>
          </a:custGeom>
          <a:noFill/>
          <a:ln w="762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3948113" y="2124075"/>
            <a:ext cx="184150" cy="182563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346700" y="2886075"/>
            <a:ext cx="184150" cy="182563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7675563" y="3617913"/>
            <a:ext cx="184150" cy="18256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7759700" y="3074988"/>
            <a:ext cx="1120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i="1">
                <a:solidFill>
                  <a:srgbClr val="CC0000"/>
                </a:solidFill>
              </a:rPr>
              <a:t>ATC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906713" y="3810000"/>
            <a:ext cx="5916612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>
                <a:solidFill>
                  <a:srgbClr val="000099"/>
                </a:solidFill>
              </a:rPr>
              <a:t>If </a:t>
            </a:r>
            <a:r>
              <a:rPr lang="en-US" altLang="en-US" sz="2800" b="1" i="1">
                <a:solidFill>
                  <a:srgbClr val="CC0000"/>
                </a:solidFill>
              </a:rPr>
              <a:t>ATC</a:t>
            </a:r>
            <a:r>
              <a:rPr lang="en-US" altLang="en-US" sz="2800" b="1" i="1">
                <a:solidFill>
                  <a:srgbClr val="000099"/>
                </a:solidFill>
              </a:rPr>
              <a:t> declines over extended output, least-cost production is realized</a:t>
            </a:r>
            <a:r>
              <a:rPr lang="en-US" altLang="en-US" sz="2800" b="1" i="1" u="sng">
                <a:solidFill>
                  <a:srgbClr val="CC0000"/>
                </a:solidFill>
              </a:rPr>
              <a:t> only </a:t>
            </a:r>
            <a:r>
              <a:rPr lang="en-US" altLang="en-US" sz="2800" b="1" i="1">
                <a:solidFill>
                  <a:srgbClr val="000099"/>
                </a:solidFill>
              </a:rPr>
              <a:t>if there is one producer - </a:t>
            </a:r>
            <a:r>
              <a:rPr lang="en-US" altLang="en-US" sz="2800" b="1" i="1">
                <a:solidFill>
                  <a:srgbClr val="CC0000"/>
                </a:solidFill>
              </a:rPr>
              <a:t>a natural monopoly</a:t>
            </a:r>
            <a:r>
              <a:rPr lang="en-US" altLang="en-US" sz="2800" b="1" i="1"/>
              <a:t>.</a:t>
            </a:r>
          </a:p>
        </p:txBody>
      </p:sp>
      <p:sp>
        <p:nvSpPr>
          <p:cNvPr id="25620" name="Rectangle 223"/>
          <p:cNvSpPr>
            <a:spLocks noChangeArrowheads="1"/>
          </p:cNvSpPr>
          <p:nvPr/>
        </p:nvSpPr>
        <p:spPr bwMode="auto">
          <a:xfrm>
            <a:off x="2022475" y="90488"/>
            <a:ext cx="70866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3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THE NATURAL MONOPOLY CASE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The Natural Monopoly</a:t>
            </a:r>
            <a:r>
              <a:rPr lang="en-US" baseline="0" dirty="0" smtClean="0"/>
              <a:t> Case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utoUpdateAnimBg="0"/>
      <p:bldP spid="25610" grpId="0" autoUpdateAnimBg="0"/>
      <p:bldP spid="25611" grpId="0" autoUpdateAnimBg="0"/>
      <p:bldP spid="25612" grpId="0" autoUpdateAnimBg="0"/>
      <p:bldP spid="25613" grpId="0" autoUpdateAnimBg="0"/>
      <p:bldP spid="25618" grpId="0" autoUpdateAnimBg="0"/>
      <p:bldP spid="25619" grpId="0" autoUpdateAnimBg="0"/>
      <p:bldP spid="256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919288" y="4573588"/>
            <a:ext cx="6850062" cy="1739900"/>
            <a:chOff x="1209" y="2881"/>
            <a:chExt cx="4315" cy="1096"/>
          </a:xfrm>
        </p:grpSpPr>
        <p:sp>
          <p:nvSpPr>
            <p:cNvPr id="8199" name="Line 3"/>
            <p:cNvSpPr>
              <a:spLocks noChangeShapeType="1"/>
            </p:cNvSpPr>
            <p:nvPr/>
          </p:nvSpPr>
          <p:spPr bwMode="auto">
            <a:xfrm>
              <a:off x="1237" y="3345"/>
              <a:ext cx="4274" cy="0"/>
            </a:xfrm>
            <a:prstGeom prst="line">
              <a:avLst/>
            </a:prstGeom>
            <a:noFill/>
            <a:ln w="1016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Rectangle 4"/>
            <p:cNvSpPr>
              <a:spLocks noChangeArrowheads="1"/>
            </p:cNvSpPr>
            <p:nvPr/>
          </p:nvSpPr>
          <p:spPr bwMode="auto">
            <a:xfrm>
              <a:off x="1650" y="3614"/>
              <a:ext cx="336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Market Structure Continuum</a:t>
              </a:r>
            </a:p>
          </p:txBody>
        </p:sp>
        <p:sp>
          <p:nvSpPr>
            <p:cNvPr id="8201" name="Rectangle 5"/>
            <p:cNvSpPr>
              <a:spLocks noChangeArrowheads="1"/>
            </p:cNvSpPr>
            <p:nvPr/>
          </p:nvSpPr>
          <p:spPr bwMode="auto">
            <a:xfrm>
              <a:off x="1209" y="2890"/>
              <a:ext cx="954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Pure</a:t>
              </a:r>
            </a:p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Competition</a:t>
              </a:r>
            </a:p>
          </p:txBody>
        </p:sp>
        <p:sp>
          <p:nvSpPr>
            <p:cNvPr id="8202" name="Rectangle 6"/>
            <p:cNvSpPr>
              <a:spLocks noChangeArrowheads="1"/>
            </p:cNvSpPr>
            <p:nvPr/>
          </p:nvSpPr>
          <p:spPr bwMode="auto">
            <a:xfrm>
              <a:off x="4730" y="2881"/>
              <a:ext cx="794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Pure</a:t>
              </a:r>
            </a:p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Monopoly</a:t>
              </a:r>
            </a:p>
          </p:txBody>
        </p:sp>
        <p:sp>
          <p:nvSpPr>
            <p:cNvPr id="8203" name="Rectangle 7"/>
            <p:cNvSpPr>
              <a:spLocks noChangeArrowheads="1"/>
            </p:cNvSpPr>
            <p:nvPr/>
          </p:nvSpPr>
          <p:spPr bwMode="auto">
            <a:xfrm>
              <a:off x="2386" y="2896"/>
              <a:ext cx="100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Monopolistic</a:t>
              </a:r>
            </a:p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Competition</a:t>
              </a:r>
            </a:p>
          </p:txBody>
        </p:sp>
        <p:sp>
          <p:nvSpPr>
            <p:cNvPr id="8204" name="Rectangle 8"/>
            <p:cNvSpPr>
              <a:spLocks noChangeArrowheads="1"/>
            </p:cNvSpPr>
            <p:nvPr/>
          </p:nvSpPr>
          <p:spPr bwMode="auto">
            <a:xfrm>
              <a:off x="3667" y="3052"/>
              <a:ext cx="77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</a:rPr>
                <a:t>Oligopoly</a:t>
              </a:r>
            </a:p>
          </p:txBody>
        </p:sp>
      </p:grp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7292975" y="4492625"/>
            <a:ext cx="1689100" cy="1089025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1870075" y="90488"/>
            <a:ext cx="71342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5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FOUR MARKET MODELS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1881188" y="719138"/>
            <a:ext cx="40767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>
                <a:latin typeface="Times New Roman" panose="02020603050405020304" pitchFamily="18" charset="0"/>
              </a:rPr>
              <a:t>Pure Monopoly: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941513" y="1281113"/>
            <a:ext cx="583882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Single Seller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No Close Substitutes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Price Maker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Blocked Entry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Nonprice Competition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Four Market Models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8" grpId="0" autoUpdateAnimBg="0"/>
      <p:bldP spid="22539" grpId="0" autoUpdateAnimBg="0"/>
      <p:bldP spid="2254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143000" y="709613"/>
            <a:ext cx="7975600" cy="611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533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3 Basic Assumptions:</a:t>
            </a:r>
          </a:p>
          <a:p>
            <a:pPr lvl="1"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Monopoly Status is Secure</a:t>
            </a:r>
          </a:p>
          <a:p>
            <a:pPr lvl="1"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No Governmental Regulation</a:t>
            </a:r>
          </a:p>
          <a:p>
            <a:pPr lvl="1">
              <a:buFontTx/>
              <a:buChar char="•"/>
            </a:pP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Firm Charges the Same Price for all Units Sold</a:t>
            </a:r>
          </a:p>
          <a:p>
            <a:pPr lvl="1">
              <a:buFontTx/>
              <a:buChar char="•"/>
            </a:pPr>
            <a:endParaRPr lang="en-US" altLang="en-US" sz="4400" b="1">
              <a:solidFill>
                <a:srgbClr val="CC0000"/>
              </a:solidFill>
              <a:latin typeface="Times New Roman" panose="02020603050405020304" pitchFamily="18" charset="0"/>
            </a:endParaRPr>
          </a:p>
          <a:p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Market Demand Curve </a:t>
            </a:r>
            <a:r>
              <a:rPr lang="en-US" altLang="en-US" sz="4400" b="1" u="sng">
                <a:solidFill>
                  <a:srgbClr val="CC0000"/>
                </a:solidFill>
                <a:latin typeface="Times New Roman" panose="02020603050405020304" pitchFamily="18" charset="0"/>
              </a:rPr>
              <a:t>is</a:t>
            </a:r>
            <a:r>
              <a:rPr lang="en-US" altLang="en-US" sz="4400" b="1">
                <a:solidFill>
                  <a:srgbClr val="CC0000"/>
                </a:solidFill>
                <a:latin typeface="Times New Roman" panose="02020603050405020304" pitchFamily="18" charset="0"/>
              </a:rPr>
              <a:t> the Firm’s Demand Curve</a:t>
            </a:r>
          </a:p>
        </p:txBody>
      </p:sp>
      <p:sp>
        <p:nvSpPr>
          <p:cNvPr id="26626" name="Rectangle 69"/>
          <p:cNvSpPr>
            <a:spLocks noChangeArrowheads="1"/>
          </p:cNvSpPr>
          <p:nvPr/>
        </p:nvSpPr>
        <p:spPr bwMode="auto">
          <a:xfrm>
            <a:off x="2390775" y="90488"/>
            <a:ext cx="6792886" cy="78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5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MONOPOLY </a:t>
            </a:r>
            <a:r>
              <a:rPr lang="en-US" altLang="en-US" sz="45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DEMAND-1</a:t>
            </a:r>
            <a:endParaRPr lang="en-US" altLang="en-US" sz="45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Monopoly Demand - 1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/>
      <p:bldP spid="2662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600575" y="2771775"/>
            <a:ext cx="709613" cy="32893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84450" y="2312988"/>
            <a:ext cx="2016125" cy="454025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470275" y="1562100"/>
            <a:ext cx="4094163" cy="2506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617788" y="6167438"/>
            <a:ext cx="46497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</a:rPr>
              <a:t>      1      2      3      4      5      6     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182813" y="660400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45338" y="6011863"/>
            <a:ext cx="4572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692275" y="2146300"/>
            <a:ext cx="91757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/>
              <a:t>$142</a:t>
            </a:r>
          </a:p>
          <a:p>
            <a:r>
              <a:rPr lang="en-US" altLang="en-US" sz="2600" b="1"/>
              <a:t>  132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7610475" y="4070350"/>
            <a:ext cx="6477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27659" name="Group 11"/>
          <p:cNvGrpSpPr>
            <a:grpSpLocks/>
          </p:cNvGrpSpPr>
          <p:nvPr/>
        </p:nvGrpSpPr>
        <p:grpSpPr bwMode="auto">
          <a:xfrm>
            <a:off x="2551113" y="1220788"/>
            <a:ext cx="4354512" cy="4914900"/>
            <a:chOff x="1607" y="769"/>
            <a:chExt cx="2743" cy="3096"/>
          </a:xfrm>
        </p:grpSpPr>
        <p:sp>
          <p:nvSpPr>
            <p:cNvPr id="10260" name="Line 12"/>
            <p:cNvSpPr>
              <a:spLocks noChangeShapeType="1"/>
            </p:cNvSpPr>
            <p:nvPr/>
          </p:nvSpPr>
          <p:spPr bwMode="auto">
            <a:xfrm>
              <a:off x="1630" y="769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3"/>
            <p:cNvSpPr>
              <a:spLocks noChangeShapeType="1"/>
            </p:cNvSpPr>
            <p:nvPr/>
          </p:nvSpPr>
          <p:spPr bwMode="auto">
            <a:xfrm>
              <a:off x="1607" y="3841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4570413" y="968375"/>
            <a:ext cx="4318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As price decreases from</a:t>
            </a:r>
          </a:p>
          <a:p>
            <a:r>
              <a:rPr lang="en-US" altLang="en-US" sz="2800" b="1" i="1"/>
              <a:t>$142 to $132...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2687638" y="2327275"/>
            <a:ext cx="1747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Loss = $30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5605463" y="4584700"/>
            <a:ext cx="1882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Gain = $132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 flipV="1">
            <a:off x="5016500" y="4186238"/>
            <a:ext cx="538163" cy="6651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4513263" y="2163763"/>
            <a:ext cx="227012" cy="22701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5222875" y="2605088"/>
            <a:ext cx="227013" cy="22701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4570413" y="968375"/>
            <a:ext cx="4279900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800" b="1" i="1">
              <a:solidFill>
                <a:srgbClr val="CC0000"/>
              </a:solidFill>
            </a:endParaRPr>
          </a:p>
          <a:p>
            <a:endParaRPr lang="en-US" altLang="en-US" sz="2800" b="1" i="1">
              <a:solidFill>
                <a:srgbClr val="CC0000"/>
              </a:solidFill>
            </a:endParaRPr>
          </a:p>
          <a:p>
            <a:r>
              <a:rPr lang="en-US" altLang="en-US" sz="2800" b="1" i="1">
                <a:solidFill>
                  <a:srgbClr val="CC0000"/>
                </a:solidFill>
              </a:rPr>
              <a:t>	revenue will</a:t>
            </a:r>
          </a:p>
          <a:p>
            <a:r>
              <a:rPr lang="en-US" altLang="en-US" sz="2800" b="1" i="1">
                <a:solidFill>
                  <a:srgbClr val="CC0000"/>
                </a:solidFill>
              </a:rPr>
              <a:t>	   increase with the</a:t>
            </a:r>
          </a:p>
          <a:p>
            <a:r>
              <a:rPr lang="en-US" altLang="en-US" sz="2800" b="1" i="1">
                <a:solidFill>
                  <a:srgbClr val="CC0000"/>
                </a:solidFill>
              </a:rPr>
              <a:t>		additional</a:t>
            </a:r>
          </a:p>
          <a:p>
            <a:r>
              <a:rPr lang="en-US" altLang="en-US" sz="2800" b="1" i="1">
                <a:solidFill>
                  <a:srgbClr val="CC0000"/>
                </a:solidFill>
              </a:rPr>
              <a:t>		       unit sold</a:t>
            </a:r>
            <a:r>
              <a:rPr lang="en-US" altLang="en-US" sz="2800" b="1" i="1"/>
              <a:t>.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4843463" y="2128838"/>
            <a:ext cx="541337" cy="288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Rectangle 69"/>
          <p:cNvSpPr>
            <a:spLocks noChangeArrowheads="1"/>
          </p:cNvSpPr>
          <p:nvPr/>
        </p:nvSpPr>
        <p:spPr bwMode="auto">
          <a:xfrm>
            <a:off x="2286000" y="89880"/>
            <a:ext cx="6792886" cy="78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5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MONOPOLY </a:t>
            </a:r>
            <a:r>
              <a:rPr lang="en-US" altLang="en-US" sz="45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DEMAND-2</a:t>
            </a:r>
            <a:endParaRPr lang="en-US" altLang="en-US" sz="45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Monopoly</a:t>
            </a:r>
            <a:r>
              <a:rPr lang="en-US" baseline="0" dirty="0" smtClean="0"/>
              <a:t> Demand -2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utoUpdateAnimBg="0"/>
      <p:bldP spid="27655" grpId="0" autoUpdateAnimBg="0"/>
      <p:bldP spid="27656" grpId="0" autoUpdateAnimBg="0"/>
      <p:bldP spid="27657" grpId="0" autoUpdateAnimBg="0"/>
      <p:bldP spid="27658" grpId="0" autoUpdateAnimBg="0"/>
      <p:bldP spid="27662" grpId="0" autoUpdateAnimBg="0"/>
      <p:bldP spid="27663" grpId="0" autoUpdateAnimBg="0"/>
      <p:bldP spid="27664" grpId="0" autoUpdateAnimBg="0"/>
      <p:bldP spid="2766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390775" y="90488"/>
            <a:ext cx="6324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500" b="1">
                <a:solidFill>
                  <a:srgbClr val="000099"/>
                </a:solidFill>
                <a:latin typeface="Times New Roman" panose="02020603050405020304" pitchFamily="18" charset="0"/>
              </a:rPr>
              <a:t>MONOPOLY DEMAND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600575" y="2771775"/>
            <a:ext cx="709613" cy="32893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84450" y="2312988"/>
            <a:ext cx="2016125" cy="454025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470275" y="1562100"/>
            <a:ext cx="4094163" cy="2506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617788" y="6167438"/>
            <a:ext cx="46497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0000"/>
                </a:solidFill>
              </a:rPr>
              <a:t>      1      2      3      4      5      6    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182813" y="660400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45338" y="6011863"/>
            <a:ext cx="45720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692275" y="2146300"/>
            <a:ext cx="91757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/>
              <a:t>$142</a:t>
            </a:r>
          </a:p>
          <a:p>
            <a:r>
              <a:rPr lang="en-US" altLang="en-US" sz="2600" b="1"/>
              <a:t>  132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610475" y="4070350"/>
            <a:ext cx="6477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2551113" y="1220788"/>
            <a:ext cx="4354512" cy="4914900"/>
            <a:chOff x="1607" y="769"/>
            <a:chExt cx="2743" cy="3096"/>
          </a:xfrm>
        </p:grpSpPr>
        <p:sp>
          <p:nvSpPr>
            <p:cNvPr id="11287" name="Line 12"/>
            <p:cNvSpPr>
              <a:spLocks noChangeShapeType="1"/>
            </p:cNvSpPr>
            <p:nvPr/>
          </p:nvSpPr>
          <p:spPr bwMode="auto">
            <a:xfrm>
              <a:off x="1630" y="769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13"/>
            <p:cNvSpPr>
              <a:spLocks noChangeShapeType="1"/>
            </p:cNvSpPr>
            <p:nvPr/>
          </p:nvSpPr>
          <p:spPr bwMode="auto">
            <a:xfrm>
              <a:off x="1607" y="3841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6" name="Rectangle 14"/>
          <p:cNvSpPr>
            <a:spLocks noChangeArrowheads="1"/>
          </p:cNvSpPr>
          <p:nvPr/>
        </p:nvSpPr>
        <p:spPr bwMode="auto">
          <a:xfrm>
            <a:off x="4570413" y="968375"/>
            <a:ext cx="4318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As price decreases from</a:t>
            </a:r>
          </a:p>
          <a:p>
            <a:r>
              <a:rPr lang="en-US" altLang="en-US" sz="2800" b="1" i="1"/>
              <a:t>$142 to $132...</a:t>
            </a:r>
          </a:p>
        </p:txBody>
      </p:sp>
      <p:sp>
        <p:nvSpPr>
          <p:cNvPr id="11277" name="Rectangle 15"/>
          <p:cNvSpPr>
            <a:spLocks noChangeArrowheads="1"/>
          </p:cNvSpPr>
          <p:nvPr/>
        </p:nvSpPr>
        <p:spPr bwMode="auto">
          <a:xfrm>
            <a:off x="2687638" y="2327275"/>
            <a:ext cx="1747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Loss = $30</a:t>
            </a:r>
          </a:p>
        </p:txBody>
      </p:sp>
      <p:sp>
        <p:nvSpPr>
          <p:cNvPr id="11278" name="Rectangle 16"/>
          <p:cNvSpPr>
            <a:spLocks noChangeArrowheads="1"/>
          </p:cNvSpPr>
          <p:nvPr/>
        </p:nvSpPr>
        <p:spPr bwMode="auto">
          <a:xfrm>
            <a:off x="5605463" y="4584700"/>
            <a:ext cx="1882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/>
              <a:t>Gain = $132</a:t>
            </a:r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H="1" flipV="1">
            <a:off x="5016500" y="4186238"/>
            <a:ext cx="538163" cy="6651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Oval 18"/>
          <p:cNvSpPr>
            <a:spLocks noChangeArrowheads="1"/>
          </p:cNvSpPr>
          <p:nvPr/>
        </p:nvSpPr>
        <p:spPr bwMode="auto">
          <a:xfrm>
            <a:off x="4513263" y="2163763"/>
            <a:ext cx="227012" cy="22701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1" name="Oval 19"/>
          <p:cNvSpPr>
            <a:spLocks noChangeArrowheads="1"/>
          </p:cNvSpPr>
          <p:nvPr/>
        </p:nvSpPr>
        <p:spPr bwMode="auto">
          <a:xfrm>
            <a:off x="5222875" y="2605088"/>
            <a:ext cx="227013" cy="22701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2" name="Rectangle 20"/>
          <p:cNvSpPr>
            <a:spLocks noChangeArrowheads="1"/>
          </p:cNvSpPr>
          <p:nvPr/>
        </p:nvSpPr>
        <p:spPr bwMode="auto">
          <a:xfrm>
            <a:off x="4570413" y="968375"/>
            <a:ext cx="4279900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800" b="1" i="1">
              <a:solidFill>
                <a:srgbClr val="CC0000"/>
              </a:solidFill>
            </a:endParaRPr>
          </a:p>
          <a:p>
            <a:endParaRPr lang="en-US" altLang="en-US" sz="2800" b="1" i="1">
              <a:solidFill>
                <a:srgbClr val="CC0000"/>
              </a:solidFill>
            </a:endParaRPr>
          </a:p>
          <a:p>
            <a:r>
              <a:rPr lang="en-US" altLang="en-US" sz="2800" b="1" i="1">
                <a:solidFill>
                  <a:srgbClr val="CC0000"/>
                </a:solidFill>
              </a:rPr>
              <a:t>	revenue will</a:t>
            </a:r>
          </a:p>
          <a:p>
            <a:r>
              <a:rPr lang="en-US" altLang="en-US" sz="2800" b="1" i="1">
                <a:solidFill>
                  <a:srgbClr val="CC0000"/>
                </a:solidFill>
              </a:rPr>
              <a:t>	   increase with the</a:t>
            </a:r>
          </a:p>
          <a:p>
            <a:r>
              <a:rPr lang="en-US" altLang="en-US" sz="2800" b="1" i="1">
                <a:solidFill>
                  <a:srgbClr val="CC0000"/>
                </a:solidFill>
              </a:rPr>
              <a:t>		additional</a:t>
            </a:r>
          </a:p>
          <a:p>
            <a:r>
              <a:rPr lang="en-US" altLang="en-US" sz="2800" b="1" i="1">
                <a:solidFill>
                  <a:srgbClr val="CC0000"/>
                </a:solidFill>
              </a:rPr>
              <a:t>		       unit sold</a:t>
            </a:r>
            <a:r>
              <a:rPr lang="en-US" altLang="en-US" sz="2400" b="1" i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283" name="Line 21"/>
          <p:cNvSpPr>
            <a:spLocks noChangeShapeType="1"/>
          </p:cNvSpPr>
          <p:nvPr/>
        </p:nvSpPr>
        <p:spPr bwMode="auto">
          <a:xfrm>
            <a:off x="4843463" y="2128838"/>
            <a:ext cx="541337" cy="288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94" name="Group 22"/>
          <p:cNvGrpSpPr>
            <a:grpSpLocks/>
          </p:cNvGrpSpPr>
          <p:nvPr/>
        </p:nvGrpSpPr>
        <p:grpSpPr bwMode="auto">
          <a:xfrm>
            <a:off x="1619250" y="3768725"/>
            <a:ext cx="6303963" cy="2849563"/>
            <a:chOff x="240" y="2103"/>
            <a:chExt cx="3971" cy="1795"/>
          </a:xfrm>
        </p:grpSpPr>
        <p:sp>
          <p:nvSpPr>
            <p:cNvPr id="11285" name="Oval 23"/>
            <p:cNvSpPr>
              <a:spLocks noChangeArrowheads="1"/>
            </p:cNvSpPr>
            <p:nvPr/>
          </p:nvSpPr>
          <p:spPr bwMode="auto">
            <a:xfrm>
              <a:off x="240" y="2103"/>
              <a:ext cx="3971" cy="1795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6" name="Rectangle 24"/>
            <p:cNvSpPr>
              <a:spLocks noChangeArrowheads="1"/>
            </p:cNvSpPr>
            <p:nvPr/>
          </p:nvSpPr>
          <p:spPr bwMode="auto">
            <a:xfrm>
              <a:off x="786" y="2246"/>
              <a:ext cx="2898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3600" b="1" i="1"/>
                <a:t>Marginal Revenue</a:t>
              </a:r>
            </a:p>
            <a:p>
              <a:pPr algn="ctr"/>
              <a:r>
                <a:rPr lang="en-US" altLang="en-US" sz="3600" b="1" i="1"/>
                <a:t>$132 - $30 = </a:t>
              </a:r>
              <a:r>
                <a:rPr lang="en-US" altLang="en-US" sz="3600" b="1" i="1">
                  <a:solidFill>
                    <a:srgbClr val="CC0000"/>
                  </a:solidFill>
                </a:rPr>
                <a:t>$102</a:t>
              </a:r>
            </a:p>
            <a:p>
              <a:pPr algn="ctr"/>
              <a:r>
                <a:rPr lang="en-US" altLang="en-US" sz="3600" b="1" i="1"/>
                <a:t>must be</a:t>
              </a:r>
            </a:p>
            <a:p>
              <a:pPr algn="ctr"/>
              <a:r>
                <a:rPr lang="en-US" altLang="en-US" sz="3600" b="1" i="1"/>
                <a:t>less than price </a:t>
              </a:r>
              <a:r>
                <a:rPr lang="en-US" altLang="en-US" sz="3600" b="1" i="1">
                  <a:solidFill>
                    <a:srgbClr val="CC0000"/>
                  </a:solidFill>
                </a:rPr>
                <a:t>$132</a:t>
              </a:r>
              <a:r>
                <a:rPr lang="en-US" altLang="en-US" sz="2400" b="1" i="1"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Monopoly</a:t>
            </a:r>
            <a:r>
              <a:rPr lang="en-US" baseline="0" dirty="0" smtClean="0"/>
              <a:t> Demand – 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1940</Words>
  <Application>Microsoft Office PowerPoint</Application>
  <PresentationFormat>On-screen Show (4:3)</PresentationFormat>
  <Paragraphs>1093</Paragraphs>
  <Slides>41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Arial Narrow</vt:lpstr>
      <vt:lpstr>Brush Script MT</vt:lpstr>
      <vt:lpstr>Times</vt:lpstr>
      <vt:lpstr>Times New Roman</vt:lpstr>
      <vt:lpstr>Default Design</vt:lpstr>
      <vt:lpstr>Firm Behavior Under Monopoly</vt:lpstr>
      <vt:lpstr>Monopoly Defined</vt:lpstr>
      <vt:lpstr>Sources of Monopoly</vt:lpstr>
      <vt:lpstr>Natural Monopoly</vt:lpstr>
      <vt:lpstr>The Natural Monopoly Case</vt:lpstr>
      <vt:lpstr>Four Market Models</vt:lpstr>
      <vt:lpstr>Monopoly Demand - 1</vt:lpstr>
      <vt:lpstr>Monopoly Demand -2 </vt:lpstr>
      <vt:lpstr>Monopoly Demand –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 I need to know about monopoly for the AP Exam?</vt:lpstr>
      <vt:lpstr>PowerPoint Presentation</vt:lpstr>
      <vt:lpstr>PowerPoint Presentation</vt:lpstr>
      <vt:lpstr>PowerPoint Presentation</vt:lpstr>
      <vt:lpstr>PowerPoint Presentation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Monopoly</dc:title>
  <dc:creator>teacher</dc:creator>
  <cp:lastModifiedBy>Swerdlow, Greg</cp:lastModifiedBy>
  <cp:revision>32</cp:revision>
  <dcterms:created xsi:type="dcterms:W3CDTF">2007-11-25T15:46:18Z</dcterms:created>
  <dcterms:modified xsi:type="dcterms:W3CDTF">2023-01-19T18:54:21Z</dcterms:modified>
</cp:coreProperties>
</file>