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7" r:id="rId2"/>
    <p:sldId id="280" r:id="rId3"/>
    <p:sldId id="299" r:id="rId4"/>
    <p:sldId id="295" r:id="rId5"/>
    <p:sldId id="297" r:id="rId6"/>
    <p:sldId id="301" r:id="rId7"/>
    <p:sldId id="258" r:id="rId8"/>
    <p:sldId id="300" r:id="rId9"/>
    <p:sldId id="259" r:id="rId10"/>
    <p:sldId id="282" r:id="rId11"/>
    <p:sldId id="260" r:id="rId12"/>
    <p:sldId id="261" r:id="rId13"/>
    <p:sldId id="281" r:id="rId14"/>
    <p:sldId id="262" r:id="rId15"/>
    <p:sldId id="263" r:id="rId16"/>
    <p:sldId id="267" r:id="rId17"/>
    <p:sldId id="265" r:id="rId18"/>
    <p:sldId id="264" r:id="rId19"/>
    <p:sldId id="266" r:id="rId20"/>
    <p:sldId id="296" r:id="rId21"/>
    <p:sldId id="268" r:id="rId22"/>
    <p:sldId id="269" r:id="rId23"/>
    <p:sldId id="271" r:id="rId24"/>
    <p:sldId id="272" r:id="rId25"/>
    <p:sldId id="273" r:id="rId26"/>
    <p:sldId id="274" r:id="rId27"/>
    <p:sldId id="275" r:id="rId28"/>
    <p:sldId id="276" r:id="rId29"/>
    <p:sldId id="277" r:id="rId30"/>
    <p:sldId id="278" r:id="rId31"/>
    <p:sldId id="279" r:id="rId32"/>
    <p:sldId id="284" r:id="rId33"/>
    <p:sldId id="285" r:id="rId34"/>
    <p:sldId id="286" r:id="rId35"/>
    <p:sldId id="287" r:id="rId36"/>
    <p:sldId id="288" r:id="rId37"/>
    <p:sldId id="289" r:id="rId38"/>
    <p:sldId id="290" r:id="rId39"/>
    <p:sldId id="291" r:id="rId40"/>
    <p:sldId id="294" r:id="rId41"/>
    <p:sldId id="293" r:id="rId4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808000"/>
    <a:srgbClr val="800040"/>
    <a:srgbClr val="804000"/>
    <a:srgbClr val="800080"/>
    <a:srgbClr val="FFEFAD"/>
    <a:srgbClr val="0000FF"/>
    <a:srgbClr val="FF0000"/>
    <a:srgbClr val="FFCB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snapToGrid="0">
      <p:cViewPr varScale="1">
        <p:scale>
          <a:sx n="101" d="100"/>
          <a:sy n="101" d="100"/>
        </p:scale>
        <p:origin x="55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E6A97F2-275F-40F7-AD6E-72C566CC11D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120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0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5120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7CE298-26C4-4BEC-A5AE-8D41CE03C85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5585C1-3D02-4E5B-A8F3-8EE9E7043E1D}" type="slidenum">
              <a:rPr lang="en-US" altLang="en-US"/>
              <a:pPr/>
              <a:t>1</a:t>
            </a:fld>
            <a:endParaRPr lang="en-US" alt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676D5E-3A57-40B6-8E00-D9490C54ECA7}" type="slidenum">
              <a:rPr lang="en-US" altLang="en-US"/>
              <a:pPr/>
              <a:t>13</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B78D7F-F0B3-4129-BF0A-8C12460BED7B}" type="slidenum">
              <a:rPr lang="en-US" altLang="en-US"/>
              <a:pPr/>
              <a:t>14</a:t>
            </a:fld>
            <a:endParaRPr lang="en-US" alt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4B58EC-A96D-4B10-8F28-F085170CC7C8}" type="slidenum">
              <a:rPr lang="en-US" altLang="en-US"/>
              <a:pPr/>
              <a:t>15</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99576-831C-4B0B-87C9-79019B391876}" type="slidenum">
              <a:rPr lang="en-US" altLang="en-US"/>
              <a:pPr/>
              <a:t>16</a:t>
            </a:fld>
            <a:endParaRPr lang="en-US" alt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50EB3-DBDF-49A9-871E-9D3632291885}" type="slidenum">
              <a:rPr lang="en-US" altLang="en-US"/>
              <a:pPr/>
              <a:t>17</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2D6532-6401-4FC8-AF27-CC08740FFE7D}" type="slidenum">
              <a:rPr lang="en-US" altLang="en-US"/>
              <a:pPr/>
              <a:t>18</a:t>
            </a:fld>
            <a:endParaRPr lang="en-US"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09BD35-54AA-497F-93FA-B0109BA51FD9}" type="slidenum">
              <a:rPr lang="en-US" altLang="en-US"/>
              <a:pPr/>
              <a:t>19</a:t>
            </a:fld>
            <a:endParaRPr lang="en-US" alt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EA4826-46C7-4171-B4A8-6FED110EBDCD}" type="slidenum">
              <a:rPr lang="en-US" altLang="en-US"/>
              <a:pPr/>
              <a:t>20</a:t>
            </a:fld>
            <a:endParaRPr lang="en-US" alt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8926D-34FD-4EE6-856D-2231A251E63C}" type="slidenum">
              <a:rPr lang="en-US" altLang="en-US"/>
              <a:pPr/>
              <a:t>21</a:t>
            </a:fld>
            <a:endParaRPr lang="en-US" alt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3415FC-FB46-45DF-9CF6-7DE03486351B}" type="slidenum">
              <a:rPr lang="en-US" altLang="en-US"/>
              <a:pPr/>
              <a:t>22</a:t>
            </a:fld>
            <a:endParaRPr lang="en-US" alt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7734D-9418-4AF4-82D2-36585A95E651}" type="slidenum">
              <a:rPr lang="en-US" altLang="en-US"/>
              <a:pPr/>
              <a:t>2</a:t>
            </a:fld>
            <a:endParaRPr lang="en-US" alt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49A381-7537-4837-8B64-D1DC44E12C5D}" type="slidenum">
              <a:rPr lang="en-US" altLang="en-US"/>
              <a:pPr/>
              <a:t>23</a:t>
            </a:fld>
            <a:endParaRPr lang="en-US" alt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1F7BCF-663F-4E9B-BAC0-F07AD2B7ED7C}" type="slidenum">
              <a:rPr lang="en-US" altLang="en-US"/>
              <a:pPr/>
              <a:t>24</a:t>
            </a:fld>
            <a:endParaRPr lang="en-US" alt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EF6A01-AB3C-4601-A12C-0CA55F77C582}" type="slidenum">
              <a:rPr lang="en-US" altLang="en-US"/>
              <a:pPr/>
              <a:t>25</a:t>
            </a:fld>
            <a:endParaRPr lang="en-US" alt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BBFBFC-5B96-4700-97DD-E3A877722E82}" type="slidenum">
              <a:rPr lang="en-US" altLang="en-US"/>
              <a:pPr/>
              <a:t>26</a:t>
            </a:fld>
            <a:endParaRPr lang="en-US" alt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70D94F-8B99-4B81-8A3A-65623AD74B56}" type="slidenum">
              <a:rPr lang="en-US" altLang="en-US"/>
              <a:pPr/>
              <a:t>27</a:t>
            </a:fld>
            <a:endParaRPr lang="en-US" alt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320255-5045-4BFB-B2D5-22421F456FAC}" type="slidenum">
              <a:rPr lang="en-US" altLang="en-US"/>
              <a:pPr/>
              <a:t>28</a:t>
            </a:fld>
            <a:endParaRPr lang="en-US" alt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0611A8-732E-46DB-9BF2-8D8903AE1363}" type="slidenum">
              <a:rPr lang="en-US" altLang="en-US"/>
              <a:pPr/>
              <a:t>29</a:t>
            </a:fld>
            <a:endParaRPr lang="en-US" alt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B9786F-A876-4FFC-B70B-8B43CA66E51B}" type="slidenum">
              <a:rPr lang="en-US" altLang="en-US"/>
              <a:pPr/>
              <a:t>30</a:t>
            </a:fld>
            <a:endParaRPr lang="en-US" alt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C34BE0-72B5-459A-97B0-C7A087C78256}" type="slidenum">
              <a:rPr lang="en-US" altLang="en-US"/>
              <a:pPr/>
              <a:t>31</a:t>
            </a:fld>
            <a:endParaRPr lang="en-US" alt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740857-5015-46A6-A4D8-D806A0A0C8A2}" type="slidenum">
              <a:rPr lang="en-US" altLang="en-US"/>
              <a:pPr/>
              <a:t>32</a:t>
            </a:fld>
            <a:endParaRPr lang="en-US" alt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95D5E4-36CC-4D38-A33B-38B58740A05C}" type="slidenum">
              <a:rPr lang="en-US" altLang="en-US"/>
              <a:pPr/>
              <a:t>4</a:t>
            </a:fld>
            <a:endParaRPr lang="en-US" alt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29AF4B-CC85-4DA4-BDA2-66BAD9457ED1}" type="slidenum">
              <a:rPr lang="en-US" altLang="en-US"/>
              <a:pPr/>
              <a:t>33</a:t>
            </a:fld>
            <a:endParaRPr lang="en-US" alt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A2C4D0-BB33-4B89-9443-755E728BDEFC}" type="slidenum">
              <a:rPr lang="en-US" altLang="en-US"/>
              <a:pPr/>
              <a:t>34</a:t>
            </a:fld>
            <a:endParaRPr lang="en-US" alt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7A099E-8525-4217-A504-71C1CA989158}" type="slidenum">
              <a:rPr lang="en-US" altLang="en-US"/>
              <a:pPr/>
              <a:t>35</a:t>
            </a:fld>
            <a:endParaRPr lang="en-US" alt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356F22-7024-4AA2-A97E-2484EEF34368}" type="slidenum">
              <a:rPr lang="en-US" altLang="en-US"/>
              <a:pPr/>
              <a:t>36</a:t>
            </a:fld>
            <a:endParaRPr lang="en-US" alt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8993EB-A47A-4C65-AC18-A54E11FAD456}" type="slidenum">
              <a:rPr lang="en-US" altLang="en-US"/>
              <a:pPr/>
              <a:t>37</a:t>
            </a:fld>
            <a:endParaRPr lang="en-US" alt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4F5275-12E9-4BC5-895F-067E6DE6BC3F}" type="slidenum">
              <a:rPr lang="en-US" altLang="en-US"/>
              <a:pPr/>
              <a:t>38</a:t>
            </a:fld>
            <a:endParaRPr lang="en-US" alt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3B5369-0EDF-4239-8008-7BD0E4896681}" type="slidenum">
              <a:rPr lang="en-US" altLang="en-US"/>
              <a:pPr/>
              <a:t>39</a:t>
            </a:fld>
            <a:endParaRPr lang="en-US"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58B7EC-320C-421A-B158-DB119F28F743}" type="slidenum">
              <a:rPr lang="en-US" altLang="en-US"/>
              <a:pPr/>
              <a:t>40</a:t>
            </a:fld>
            <a:endParaRPr lang="en-US" alt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5A0DD-7698-4A71-BFC2-CABF3771A35B}" type="slidenum">
              <a:rPr lang="en-US" altLang="en-US"/>
              <a:pPr/>
              <a:t>41</a:t>
            </a:fld>
            <a:endParaRPr lang="en-US"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BB8B71-FCBD-4848-9132-91768A291655}" type="slidenum">
              <a:rPr lang="en-US" altLang="en-US"/>
              <a:pPr/>
              <a:t>5</a:t>
            </a:fld>
            <a:endParaRPr lang="en-US"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551ABE-CE58-491E-9339-02D5AC3BA88D}" type="slidenum">
              <a:rPr lang="en-US" altLang="en-US"/>
              <a:pPr/>
              <a:t>7</a:t>
            </a:fld>
            <a:endParaRPr lang="en-US" alt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0D9AE3-6C0A-4DAD-8482-CE5324B428C1}" type="slidenum">
              <a:rPr lang="en-US" altLang="en-US"/>
              <a:pPr/>
              <a:t>9</a:t>
            </a:fld>
            <a:endParaRPr lang="en-US" alt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B1E487-2D0D-4337-9DC0-EB3ED5A7ABF1}" type="slidenum">
              <a:rPr lang="en-US" altLang="en-US"/>
              <a:pPr/>
              <a:t>10</a:t>
            </a:fld>
            <a:endParaRPr lang="en-US" alt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B2AECB-8D3C-4B54-ADA4-CA725827B066}" type="slidenum">
              <a:rPr lang="en-US" altLang="en-US"/>
              <a:pPr/>
              <a:t>11</a:t>
            </a:fld>
            <a:endParaRPr lang="en-US" alt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15DC2C-7B6B-4D2B-8393-38AA475F3916}" type="slidenum">
              <a:rPr lang="en-US" altLang="en-US"/>
              <a:pPr/>
              <a:t>12</a:t>
            </a:fld>
            <a:endParaRPr lang="en-US" alt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2408100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7467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779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0817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252373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4492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4187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205511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497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770555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846215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FAD"/>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panose="02020603050405020304" pitchFamily="18" charset="0"/>
        </a:defRPr>
      </a:lvl2pPr>
      <a:lvl3pPr algn="ctr" rtl="0" fontAlgn="base">
        <a:spcBef>
          <a:spcPct val="0"/>
        </a:spcBef>
        <a:spcAft>
          <a:spcPct val="0"/>
        </a:spcAft>
        <a:defRPr sz="4400">
          <a:solidFill>
            <a:schemeClr val="tx2"/>
          </a:solidFill>
          <a:latin typeface="Times" panose="02020603050405020304" pitchFamily="18" charset="0"/>
        </a:defRPr>
      </a:lvl3pPr>
      <a:lvl4pPr algn="ctr" rtl="0" fontAlgn="base">
        <a:spcBef>
          <a:spcPct val="0"/>
        </a:spcBef>
        <a:spcAft>
          <a:spcPct val="0"/>
        </a:spcAft>
        <a:defRPr sz="4400">
          <a:solidFill>
            <a:schemeClr val="tx2"/>
          </a:solidFill>
          <a:latin typeface="Times" panose="02020603050405020304" pitchFamily="18" charset="0"/>
        </a:defRPr>
      </a:lvl4pPr>
      <a:lvl5pPr algn="ctr" rtl="0" fontAlgn="base">
        <a:spcBef>
          <a:spcPct val="0"/>
        </a:spcBef>
        <a:spcAft>
          <a:spcPct val="0"/>
        </a:spcAft>
        <a:defRPr sz="4400">
          <a:solidFill>
            <a:schemeClr val="tx2"/>
          </a:solidFill>
          <a:latin typeface="Times" panose="02020603050405020304" pitchFamily="18" charset="0"/>
        </a:defRPr>
      </a:lvl5pPr>
      <a:lvl6pPr marL="457200" algn="ctr" rtl="0" fontAlgn="base">
        <a:spcBef>
          <a:spcPct val="0"/>
        </a:spcBef>
        <a:spcAft>
          <a:spcPct val="0"/>
        </a:spcAft>
        <a:defRPr sz="4400">
          <a:solidFill>
            <a:schemeClr val="tx2"/>
          </a:solidFill>
          <a:latin typeface="Times" panose="02020603050405020304" pitchFamily="18" charset="0"/>
        </a:defRPr>
      </a:lvl6pPr>
      <a:lvl7pPr marL="914400" algn="ctr" rtl="0" fontAlgn="base">
        <a:spcBef>
          <a:spcPct val="0"/>
        </a:spcBef>
        <a:spcAft>
          <a:spcPct val="0"/>
        </a:spcAft>
        <a:defRPr sz="4400">
          <a:solidFill>
            <a:schemeClr val="tx2"/>
          </a:solidFill>
          <a:latin typeface="Times" panose="02020603050405020304" pitchFamily="18" charset="0"/>
        </a:defRPr>
      </a:lvl7pPr>
      <a:lvl8pPr marL="1371600" algn="ctr" rtl="0" fontAlgn="base">
        <a:spcBef>
          <a:spcPct val="0"/>
        </a:spcBef>
        <a:spcAft>
          <a:spcPct val="0"/>
        </a:spcAft>
        <a:defRPr sz="4400">
          <a:solidFill>
            <a:schemeClr val="tx2"/>
          </a:solidFill>
          <a:latin typeface="Times" panose="02020603050405020304" pitchFamily="18" charset="0"/>
        </a:defRPr>
      </a:lvl8pPr>
      <a:lvl9pPr marL="1828800" algn="ctr" rtl="0" fontAlgn="base">
        <a:spcBef>
          <a:spcPct val="0"/>
        </a:spcBef>
        <a:spcAft>
          <a:spcPct val="0"/>
        </a:spcAft>
        <a:defRPr sz="4400">
          <a:solidFill>
            <a:schemeClr val="tx2"/>
          </a:solidFill>
          <a:latin typeface="Times"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9.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emf"/><Relationship Id="rId4" Type="http://schemas.openxmlformats.org/officeDocument/2006/relationships/oleObject" Target="../embeddings/oleObject1.bin"/><Relationship Id="rId9" Type="http://schemas.openxmlformats.org/officeDocument/2006/relationships/image" Target="../media/image7.e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62025" y="846138"/>
            <a:ext cx="7259638" cy="4800600"/>
          </a:xfrm>
          <a:noFill/>
          <a:ln w="76200" cmpd="tri">
            <a:solidFill>
              <a:schemeClr val="bg2"/>
            </a:solidFill>
            <a:miter lim="800000"/>
            <a:headEnd/>
            <a:tailEnd/>
          </a:ln>
          <a:extLst>
            <a:ext uri="{909E8E84-426E-40DD-AFC4-6F175D3DCCD1}">
              <a14:hiddenFill xmlns:a14="http://schemas.microsoft.com/office/drawing/2010/main">
                <a:solidFill>
                  <a:srgbClr val="FFFF66"/>
                </a:solidFill>
              </a14:hiddenFill>
            </a:ext>
          </a:extLst>
        </p:spPr>
        <p:txBody>
          <a:bodyPr vert="horz" wrap="square" lIns="91440" tIns="45720" rIns="91440" bIns="45720" numCol="1" anchor="t" anchorCtr="0" compatLnSpc="1">
            <a:prstTxWarp prst="textNoShape">
              <a:avLst/>
            </a:prstTxWarp>
          </a:bodyPr>
          <a:lstStyle/>
          <a:p>
            <a:pPr>
              <a:lnSpc>
                <a:spcPct val="140000"/>
              </a:lnSpc>
            </a:pPr>
            <a:r>
              <a:rPr lang="en-US" altLang="en-US" sz="7200" b="1">
                <a:solidFill>
                  <a:srgbClr val="FF0000"/>
                </a:solidFill>
                <a:effectLst>
                  <a:outerShdw blurRad="38100" dist="38100" dir="2700000" algn="tl">
                    <a:srgbClr val="000000"/>
                  </a:outerShdw>
                </a:effectLst>
              </a:rPr>
              <a:t>AP MICRO</a:t>
            </a:r>
            <a:br>
              <a:rPr lang="en-US" altLang="en-US" sz="7200" b="1">
                <a:solidFill>
                  <a:srgbClr val="FF0000"/>
                </a:solidFill>
                <a:effectLst>
                  <a:outerShdw blurRad="38100" dist="38100" dir="2700000" algn="tl">
                    <a:srgbClr val="000000"/>
                  </a:outerShdw>
                </a:effectLst>
              </a:rPr>
            </a:br>
            <a:r>
              <a:rPr lang="en-US" altLang="en-US" sz="7200" b="1">
                <a:solidFill>
                  <a:srgbClr val="FF0000"/>
                </a:solidFill>
                <a:effectLst>
                  <a:outerShdw blurRad="38100" dist="38100" dir="2700000" algn="tl">
                    <a:srgbClr val="000000"/>
                  </a:outerShdw>
                </a:effectLst>
              </a:rPr>
              <a:t>ECONOMICS EXAM REVIEW</a:t>
            </a:r>
            <a:endParaRPr lang="en-US" altLang="en-US" sz="7200" b="1">
              <a:effectLst>
                <a:outerShdw blurRad="38100" dist="38100" dir="2700000" algn="tl">
                  <a:srgbClr val="FFFFFF"/>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2"/>
          <p:cNvSpPr>
            <a:spLocks noChangeShapeType="1"/>
          </p:cNvSpPr>
          <p:nvPr/>
        </p:nvSpPr>
        <p:spPr bwMode="auto">
          <a:xfrm>
            <a:off x="3429000" y="950913"/>
            <a:ext cx="0" cy="3990975"/>
          </a:xfrm>
          <a:prstGeom prst="line">
            <a:avLst/>
          </a:prstGeom>
          <a:noFill/>
          <a:ln w="38100">
            <a:solidFill>
              <a:srgbClr val="FF0000"/>
            </a:solidFill>
            <a:prstDash val="sysDot"/>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699" name="Rectangle 3"/>
          <p:cNvSpPr>
            <a:spLocks noChangeArrowheads="1"/>
          </p:cNvSpPr>
          <p:nvPr/>
        </p:nvSpPr>
        <p:spPr bwMode="auto">
          <a:xfrm>
            <a:off x="4313238" y="4087813"/>
            <a:ext cx="3733800" cy="2222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a:r>
              <a:rPr lang="en-US" altLang="en-US" b="1" u="sng">
                <a:solidFill>
                  <a:srgbClr val="800080"/>
                </a:solidFill>
              </a:rPr>
              <a:t>Marginal Utility</a:t>
            </a:r>
            <a:r>
              <a:rPr lang="en-US" altLang="en-US" b="1">
                <a:solidFill>
                  <a:srgbClr val="800080"/>
                </a:solidFill>
              </a:rPr>
              <a:t> diminishes with increased consumption, is zero where total utility is at a maximum, and is negative when Total Utility declines.</a:t>
            </a:r>
          </a:p>
        </p:txBody>
      </p:sp>
      <p:sp>
        <p:nvSpPr>
          <p:cNvPr id="29700" name="Rectangle 4"/>
          <p:cNvSpPr>
            <a:spLocks noChangeArrowheads="1"/>
          </p:cNvSpPr>
          <p:nvPr/>
        </p:nvSpPr>
        <p:spPr bwMode="auto">
          <a:xfrm>
            <a:off x="3735388" y="1182688"/>
            <a:ext cx="4464050" cy="79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a:r>
              <a:rPr lang="en-US" altLang="en-US" b="1" u="sng">
                <a:solidFill>
                  <a:srgbClr val="0000FF"/>
                </a:solidFill>
                <a:effectLst>
                  <a:outerShdw blurRad="38100" dist="38100" dir="2700000" algn="tl">
                    <a:srgbClr val="000000"/>
                  </a:outerShdw>
                </a:effectLst>
              </a:rPr>
              <a:t>When Total Utility is at its peak, Marginal Utility is  zero.</a:t>
            </a:r>
            <a:r>
              <a:rPr lang="en-US" altLang="en-US" b="1">
                <a:solidFill>
                  <a:srgbClr val="0000FF"/>
                </a:solidFill>
              </a:rPr>
              <a:t> </a:t>
            </a:r>
          </a:p>
        </p:txBody>
      </p:sp>
      <p:sp>
        <p:nvSpPr>
          <p:cNvPr id="29702" name="Line 6"/>
          <p:cNvSpPr>
            <a:spLocks noChangeShapeType="1"/>
          </p:cNvSpPr>
          <p:nvPr/>
        </p:nvSpPr>
        <p:spPr bwMode="auto">
          <a:xfrm>
            <a:off x="1512888" y="3352800"/>
            <a:ext cx="2230437" cy="1816100"/>
          </a:xfrm>
          <a:prstGeom prst="line">
            <a:avLst/>
          </a:prstGeom>
          <a:noFill/>
          <a:ln w="57150">
            <a:solidFill>
              <a:srgbClr val="0000FF"/>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704" name="Rectangle 8"/>
          <p:cNvSpPr>
            <a:spLocks noChangeArrowheads="1"/>
          </p:cNvSpPr>
          <p:nvPr/>
        </p:nvSpPr>
        <p:spPr bwMode="auto">
          <a:xfrm>
            <a:off x="685800" y="2800350"/>
            <a:ext cx="239713" cy="317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a:r>
              <a:rPr lang="en-US" altLang="en-US" sz="1000" b="1"/>
              <a:t>M</a:t>
            </a:r>
          </a:p>
          <a:p>
            <a:pPr algn="ctr"/>
            <a:r>
              <a:rPr lang="en-US" altLang="en-US" sz="1000" b="1"/>
              <a:t>a</a:t>
            </a:r>
          </a:p>
          <a:p>
            <a:pPr algn="ctr"/>
            <a:r>
              <a:rPr lang="en-US" altLang="en-US" sz="1000" b="1"/>
              <a:t>r</a:t>
            </a:r>
          </a:p>
          <a:p>
            <a:pPr algn="ctr"/>
            <a:r>
              <a:rPr lang="en-US" altLang="en-US" sz="1000" b="1"/>
              <a:t>g</a:t>
            </a:r>
          </a:p>
          <a:p>
            <a:pPr algn="ctr"/>
            <a:r>
              <a:rPr lang="en-US" altLang="en-US" sz="1000" b="1"/>
              <a:t>I</a:t>
            </a:r>
          </a:p>
          <a:p>
            <a:pPr algn="ctr"/>
            <a:r>
              <a:rPr lang="en-US" altLang="en-US" sz="1000" b="1"/>
              <a:t>n</a:t>
            </a:r>
          </a:p>
          <a:p>
            <a:pPr algn="ctr"/>
            <a:r>
              <a:rPr lang="en-US" altLang="en-US" sz="1000" b="1"/>
              <a:t>a</a:t>
            </a:r>
          </a:p>
          <a:p>
            <a:pPr algn="ctr"/>
            <a:r>
              <a:rPr lang="en-US" altLang="en-US" sz="1000" b="1"/>
              <a:t>l</a:t>
            </a:r>
          </a:p>
          <a:p>
            <a:pPr algn="ctr"/>
            <a:endParaRPr lang="en-US" altLang="en-US" sz="1000" b="1"/>
          </a:p>
          <a:p>
            <a:pPr algn="ctr"/>
            <a:r>
              <a:rPr lang="en-US" altLang="en-US" sz="1000" b="1"/>
              <a:t>U</a:t>
            </a:r>
          </a:p>
          <a:p>
            <a:pPr algn="ctr"/>
            <a:r>
              <a:rPr lang="en-US" altLang="en-US" sz="1000" b="1"/>
              <a:t>t</a:t>
            </a:r>
          </a:p>
          <a:p>
            <a:pPr algn="ctr"/>
            <a:r>
              <a:rPr lang="en-US" altLang="en-US" sz="1000" b="1"/>
              <a:t>I</a:t>
            </a:r>
          </a:p>
          <a:p>
            <a:pPr algn="ctr"/>
            <a:r>
              <a:rPr lang="en-US" altLang="en-US" sz="1000" b="1"/>
              <a:t>l</a:t>
            </a:r>
          </a:p>
          <a:p>
            <a:pPr algn="ctr"/>
            <a:r>
              <a:rPr lang="en-US" altLang="en-US" sz="1000" b="1"/>
              <a:t>I</a:t>
            </a:r>
          </a:p>
          <a:p>
            <a:pPr algn="ctr"/>
            <a:r>
              <a:rPr lang="en-US" altLang="en-US" sz="1000" b="1"/>
              <a:t>t</a:t>
            </a:r>
          </a:p>
          <a:p>
            <a:pPr algn="ctr"/>
            <a:r>
              <a:rPr lang="en-US" altLang="en-US" sz="1000" b="1"/>
              <a:t>y</a:t>
            </a:r>
          </a:p>
        </p:txBody>
      </p:sp>
      <p:grpSp>
        <p:nvGrpSpPr>
          <p:cNvPr id="29705" name="Group 9"/>
          <p:cNvGrpSpPr>
            <a:grpSpLocks/>
          </p:cNvGrpSpPr>
          <p:nvPr/>
        </p:nvGrpSpPr>
        <p:grpSpPr bwMode="auto">
          <a:xfrm>
            <a:off x="1058863" y="2800350"/>
            <a:ext cx="3209925" cy="2155825"/>
            <a:chOff x="0" y="0"/>
            <a:chExt cx="19159" cy="20000"/>
          </a:xfrm>
        </p:grpSpPr>
        <p:sp>
          <p:nvSpPr>
            <p:cNvPr id="29706" name="Line 10"/>
            <p:cNvSpPr>
              <a:spLocks noChangeShapeType="1"/>
            </p:cNvSpPr>
            <p:nvPr/>
          </p:nvSpPr>
          <p:spPr bwMode="auto">
            <a:xfrm>
              <a:off x="0" y="0"/>
              <a:ext cx="7" cy="20000"/>
            </a:xfrm>
            <a:prstGeom prst="line">
              <a:avLst/>
            </a:prstGeom>
            <a:noFill/>
            <a:ln w="38100">
              <a:solidFill>
                <a:schemeClr val="bg2"/>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707" name="Line 11"/>
            <p:cNvSpPr>
              <a:spLocks noChangeShapeType="1"/>
            </p:cNvSpPr>
            <p:nvPr/>
          </p:nvSpPr>
          <p:spPr bwMode="auto">
            <a:xfrm>
              <a:off x="0" y="19991"/>
              <a:ext cx="19159" cy="9"/>
            </a:xfrm>
            <a:prstGeom prst="line">
              <a:avLst/>
            </a:prstGeom>
            <a:noFill/>
            <a:ln w="38100">
              <a:solidFill>
                <a:schemeClr val="bg2"/>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29708" name="Rectangle 12"/>
          <p:cNvSpPr>
            <a:spLocks noChangeArrowheads="1"/>
          </p:cNvSpPr>
          <p:nvPr/>
        </p:nvSpPr>
        <p:spPr bwMode="auto">
          <a:xfrm>
            <a:off x="3822700" y="4614863"/>
            <a:ext cx="595313" cy="34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b="1">
                <a:solidFill>
                  <a:srgbClr val="0000FF"/>
                </a:solidFill>
              </a:rPr>
              <a:t>MU</a:t>
            </a:r>
          </a:p>
        </p:txBody>
      </p:sp>
      <p:sp>
        <p:nvSpPr>
          <p:cNvPr id="29709" name="Rectangle 13"/>
          <p:cNvSpPr>
            <a:spLocks noChangeArrowheads="1"/>
          </p:cNvSpPr>
          <p:nvPr/>
        </p:nvSpPr>
        <p:spPr bwMode="auto">
          <a:xfrm>
            <a:off x="2593975" y="5168900"/>
            <a:ext cx="1149350" cy="223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1200"/>
              <a:t>Unit Consumed</a:t>
            </a:r>
          </a:p>
        </p:txBody>
      </p:sp>
      <p:sp>
        <p:nvSpPr>
          <p:cNvPr id="29711" name="Rectangle 15"/>
          <p:cNvSpPr>
            <a:spLocks noChangeArrowheads="1"/>
          </p:cNvSpPr>
          <p:nvPr/>
        </p:nvSpPr>
        <p:spPr bwMode="auto">
          <a:xfrm>
            <a:off x="1960563" y="2533650"/>
            <a:ext cx="1149350" cy="223838"/>
          </a:xfrm>
          <a:prstGeom prst="rect">
            <a:avLst/>
          </a:prstGeom>
          <a:noFill/>
          <a:ln w="25400">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1200"/>
              <a:t>Unit Consumed</a:t>
            </a:r>
          </a:p>
        </p:txBody>
      </p:sp>
      <p:sp>
        <p:nvSpPr>
          <p:cNvPr id="29714" name="Arc 18"/>
          <p:cNvSpPr>
            <a:spLocks/>
          </p:cNvSpPr>
          <p:nvPr/>
        </p:nvSpPr>
        <p:spPr bwMode="auto">
          <a:xfrm flipH="1">
            <a:off x="1147763" y="919163"/>
            <a:ext cx="2281237" cy="1574800"/>
          </a:xfrm>
          <a:custGeom>
            <a:avLst/>
            <a:gdLst>
              <a:gd name="G0" fmla="+- 2386 0 0"/>
              <a:gd name="G1" fmla="+- 21600 0 0"/>
              <a:gd name="G2" fmla="+- 21600 0 0"/>
              <a:gd name="T0" fmla="*/ 0 w 23986"/>
              <a:gd name="T1" fmla="*/ 133 h 21600"/>
              <a:gd name="T2" fmla="*/ 23986 w 23986"/>
              <a:gd name="T3" fmla="*/ 21600 h 21600"/>
              <a:gd name="T4" fmla="*/ 2386 w 23986"/>
              <a:gd name="T5" fmla="*/ 21600 h 21600"/>
            </a:gdLst>
            <a:ahLst/>
            <a:cxnLst>
              <a:cxn ang="0">
                <a:pos x="T0" y="T1"/>
              </a:cxn>
              <a:cxn ang="0">
                <a:pos x="T2" y="T3"/>
              </a:cxn>
              <a:cxn ang="0">
                <a:pos x="T4" y="T5"/>
              </a:cxn>
            </a:cxnLst>
            <a:rect l="0" t="0" r="r" b="b"/>
            <a:pathLst>
              <a:path w="23986" h="21600" fill="none" extrusionOk="0">
                <a:moveTo>
                  <a:pt x="-1" y="132"/>
                </a:moveTo>
                <a:cubicBezTo>
                  <a:pt x="792" y="44"/>
                  <a:pt x="1588" y="0"/>
                  <a:pt x="2386" y="0"/>
                </a:cubicBezTo>
                <a:cubicBezTo>
                  <a:pt x="14315" y="0"/>
                  <a:pt x="23986" y="9670"/>
                  <a:pt x="23986" y="21600"/>
                </a:cubicBezTo>
              </a:path>
              <a:path w="23986" h="21600" stroke="0" extrusionOk="0">
                <a:moveTo>
                  <a:pt x="-1" y="132"/>
                </a:moveTo>
                <a:cubicBezTo>
                  <a:pt x="792" y="44"/>
                  <a:pt x="1588" y="0"/>
                  <a:pt x="2386" y="0"/>
                </a:cubicBezTo>
                <a:cubicBezTo>
                  <a:pt x="14315" y="0"/>
                  <a:pt x="23986" y="9670"/>
                  <a:pt x="23986" y="21600"/>
                </a:cubicBezTo>
                <a:lnTo>
                  <a:pt x="2386" y="21600"/>
                </a:lnTo>
                <a:close/>
              </a:path>
            </a:pathLst>
          </a:custGeom>
          <a:noFill/>
          <a:ln w="57150">
            <a:solidFill>
              <a:srgbClr val="FF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715" name="Rectangle 19"/>
          <p:cNvSpPr>
            <a:spLocks noChangeArrowheads="1"/>
          </p:cNvSpPr>
          <p:nvPr/>
        </p:nvSpPr>
        <p:spPr bwMode="auto">
          <a:xfrm>
            <a:off x="776288" y="225425"/>
            <a:ext cx="149225" cy="2268538"/>
          </a:xfrm>
          <a:prstGeom prst="rect">
            <a:avLst/>
          </a:prstGeom>
          <a:noFill/>
          <a:ln w="25400">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a:r>
              <a:rPr lang="en-US" altLang="en-US" sz="1200" b="1"/>
              <a:t>To</a:t>
            </a:r>
          </a:p>
          <a:p>
            <a:pPr algn="ctr"/>
            <a:r>
              <a:rPr lang="en-US" altLang="en-US" sz="1200" b="1"/>
              <a:t>t</a:t>
            </a:r>
          </a:p>
          <a:p>
            <a:pPr algn="ctr"/>
            <a:r>
              <a:rPr lang="en-US" altLang="en-US" sz="1200" b="1"/>
              <a:t>a</a:t>
            </a:r>
          </a:p>
          <a:p>
            <a:pPr algn="ctr"/>
            <a:r>
              <a:rPr lang="en-US" altLang="en-US" sz="1200" b="1"/>
              <a:t>l </a:t>
            </a:r>
          </a:p>
          <a:p>
            <a:pPr algn="ctr"/>
            <a:endParaRPr lang="en-US" altLang="en-US" sz="1200" b="1"/>
          </a:p>
          <a:p>
            <a:pPr algn="ctr"/>
            <a:r>
              <a:rPr lang="en-US" altLang="en-US" sz="1200" b="1"/>
              <a:t>U</a:t>
            </a:r>
          </a:p>
          <a:p>
            <a:pPr algn="ctr"/>
            <a:r>
              <a:rPr lang="en-US" altLang="en-US" sz="1200" b="1"/>
              <a:t>t</a:t>
            </a:r>
          </a:p>
          <a:p>
            <a:pPr algn="ctr"/>
            <a:r>
              <a:rPr lang="en-US" altLang="en-US" sz="1200" b="1"/>
              <a:t>i </a:t>
            </a:r>
          </a:p>
          <a:p>
            <a:pPr algn="ctr"/>
            <a:r>
              <a:rPr lang="en-US" altLang="en-US" sz="1200" b="1"/>
              <a:t>l</a:t>
            </a:r>
          </a:p>
          <a:p>
            <a:pPr algn="ctr"/>
            <a:r>
              <a:rPr lang="en-US" altLang="en-US" sz="1200" b="1"/>
              <a:t>i</a:t>
            </a:r>
          </a:p>
          <a:p>
            <a:pPr algn="ctr"/>
            <a:r>
              <a:rPr lang="en-US" altLang="en-US" sz="1200" b="1"/>
              <a:t>t</a:t>
            </a:r>
          </a:p>
          <a:p>
            <a:pPr algn="ctr"/>
            <a:r>
              <a:rPr lang="en-US" altLang="en-US" sz="1200" b="1"/>
              <a:t>y</a:t>
            </a:r>
          </a:p>
        </p:txBody>
      </p:sp>
      <p:sp>
        <p:nvSpPr>
          <p:cNvPr id="29716" name="Rectangle 20"/>
          <p:cNvSpPr>
            <a:spLocks noChangeArrowheads="1"/>
          </p:cNvSpPr>
          <p:nvPr/>
        </p:nvSpPr>
        <p:spPr bwMode="auto">
          <a:xfrm>
            <a:off x="3487738" y="644525"/>
            <a:ext cx="495300" cy="274638"/>
          </a:xfrm>
          <a:prstGeom prst="rect">
            <a:avLst/>
          </a:prstGeom>
          <a:noFill/>
          <a:ln w="25400">
            <a:solidFill>
              <a:schemeClr val="accent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b="1">
                <a:solidFill>
                  <a:srgbClr val="FF0000"/>
                </a:solidFill>
                <a:effectLst>
                  <a:outerShdw blurRad="38100" dist="38100" dir="2700000" algn="tl">
                    <a:srgbClr val="000000"/>
                  </a:outerShdw>
                </a:effectLst>
              </a:rPr>
              <a:t>TU</a:t>
            </a:r>
          </a:p>
        </p:txBody>
      </p:sp>
      <p:sp>
        <p:nvSpPr>
          <p:cNvPr id="29717" name="Line 21"/>
          <p:cNvSpPr>
            <a:spLocks noChangeShapeType="1"/>
          </p:cNvSpPr>
          <p:nvPr/>
        </p:nvSpPr>
        <p:spPr bwMode="auto">
          <a:xfrm>
            <a:off x="1095375" y="381000"/>
            <a:ext cx="0" cy="2112963"/>
          </a:xfrm>
          <a:prstGeom prst="line">
            <a:avLst/>
          </a:prstGeom>
          <a:noFill/>
          <a:ln w="38100">
            <a:solidFill>
              <a:schemeClr val="bg2"/>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718" name="Line 22"/>
          <p:cNvSpPr>
            <a:spLocks noChangeShapeType="1"/>
          </p:cNvSpPr>
          <p:nvPr/>
        </p:nvSpPr>
        <p:spPr bwMode="auto">
          <a:xfrm>
            <a:off x="1095375" y="2493963"/>
            <a:ext cx="1738313" cy="0"/>
          </a:xfrm>
          <a:prstGeom prst="line">
            <a:avLst/>
          </a:prstGeom>
          <a:noFill/>
          <a:ln w="38100">
            <a:solidFill>
              <a:schemeClr val="bg2"/>
            </a:solidFill>
            <a:round/>
            <a:headEnd type="none" w="med" len="sm"/>
            <a:tailEnd type="none" w="med"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9719" name="Arc 23"/>
          <p:cNvSpPr>
            <a:spLocks/>
          </p:cNvSpPr>
          <p:nvPr/>
        </p:nvSpPr>
        <p:spPr bwMode="auto">
          <a:xfrm>
            <a:off x="3360738" y="919163"/>
            <a:ext cx="254000" cy="1111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28575">
            <a:solidFill>
              <a:schemeClr val="accent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Text Box 24"/>
          <p:cNvSpPr txBox="1">
            <a:spLocks noChangeArrowheads="1"/>
          </p:cNvSpPr>
          <p:nvPr/>
        </p:nvSpPr>
        <p:spPr bwMode="auto">
          <a:xfrm>
            <a:off x="3983038" y="2286000"/>
            <a:ext cx="4064000" cy="155257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solidFill>
                  <a:schemeClr val="hlink"/>
                </a:solidFill>
                <a:effectLst>
                  <a:outerShdw blurRad="38100" dist="38100" dir="2700000" algn="tl">
                    <a:srgbClr val="000000"/>
                  </a:outerShdw>
                </a:effectLst>
              </a:rPr>
              <a:t>Marginal Utility reflects the change in total utility </a:t>
            </a:r>
            <a:r>
              <a:rPr lang="en-US" altLang="en-US" b="1" u="sng">
                <a:solidFill>
                  <a:schemeClr val="hlink"/>
                </a:solidFill>
                <a:effectLst>
                  <a:outerShdw blurRad="38100" dist="38100" dir="2700000" algn="tl">
                    <a:srgbClr val="000000"/>
                  </a:outerShdw>
                </a:effectLst>
              </a:rPr>
              <a:t>so it is negative when Total Utility declines.</a:t>
            </a:r>
            <a:endParaRPr lang="en-US" altLang="en-US" sz="4800">
              <a:latin typeface="Times New Roman" panose="02020603050405020304" pitchFamily="18" charset="0"/>
            </a:endParaRPr>
          </a:p>
        </p:txBody>
      </p:sp>
      <p:sp>
        <p:nvSpPr>
          <p:cNvPr id="29721" name="Text Box 25"/>
          <p:cNvSpPr txBox="1">
            <a:spLocks noChangeArrowheads="1"/>
          </p:cNvSpPr>
          <p:nvPr/>
        </p:nvSpPr>
        <p:spPr bwMode="auto">
          <a:xfrm>
            <a:off x="4087813" y="219075"/>
            <a:ext cx="44656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rgbClr val="FF0000"/>
                </a:solidFill>
                <a:effectLst>
                  <a:outerShdw blurRad="38100" dist="38100" dir="2700000" algn="tl">
                    <a:srgbClr val="000000"/>
                  </a:outerShdw>
                </a:effectLst>
              </a:rPr>
              <a:t>Marginal Utility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752600" y="381000"/>
            <a:ext cx="52403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3200" b="1">
                <a:solidFill>
                  <a:srgbClr val="FF0000"/>
                </a:solidFill>
                <a:effectLst>
                  <a:outerShdw blurRad="38100" dist="38100" dir="2700000" algn="tl">
                    <a:srgbClr val="000000"/>
                  </a:outerShdw>
                </a:effectLst>
              </a:rPr>
              <a:t>Price Floor and Price Ceiling</a:t>
            </a:r>
          </a:p>
        </p:txBody>
      </p:sp>
      <p:sp>
        <p:nvSpPr>
          <p:cNvPr id="6147" name="Line 3"/>
          <p:cNvSpPr>
            <a:spLocks noChangeShapeType="1"/>
          </p:cNvSpPr>
          <p:nvPr/>
        </p:nvSpPr>
        <p:spPr bwMode="auto">
          <a:xfrm>
            <a:off x="1981200" y="1520825"/>
            <a:ext cx="4648200" cy="3200400"/>
          </a:xfrm>
          <a:prstGeom prst="line">
            <a:avLst/>
          </a:prstGeom>
          <a:noFill/>
          <a:ln w="76200">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ChangeArrowheads="1"/>
          </p:cNvSpPr>
          <p:nvPr/>
        </p:nvSpPr>
        <p:spPr bwMode="auto">
          <a:xfrm>
            <a:off x="6781800" y="4419600"/>
            <a:ext cx="838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5400" b="1">
                <a:solidFill>
                  <a:srgbClr val="0000FF"/>
                </a:solidFill>
                <a:effectLst>
                  <a:outerShdw blurRad="38100" dist="38100" dir="2700000" algn="tl">
                    <a:srgbClr val="000000"/>
                  </a:outerShdw>
                </a:effectLst>
                <a:latin typeface="Times New Roman" panose="02020603050405020304" pitchFamily="18" charset="0"/>
              </a:rPr>
              <a:t>D</a:t>
            </a:r>
            <a:endParaRPr lang="en-US" altLang="en-US" sz="8800" b="1">
              <a:solidFill>
                <a:srgbClr val="0000FF"/>
              </a:solidFill>
              <a:effectLst>
                <a:outerShdw blurRad="38100" dist="38100" dir="2700000" algn="tl">
                  <a:srgbClr val="000000"/>
                </a:outerShdw>
              </a:effectLst>
              <a:latin typeface="Times New Roman" panose="02020603050405020304" pitchFamily="18" charset="0"/>
            </a:endParaRPr>
          </a:p>
        </p:txBody>
      </p:sp>
      <p:sp>
        <p:nvSpPr>
          <p:cNvPr id="6149" name="Line 5"/>
          <p:cNvSpPr>
            <a:spLocks noChangeShapeType="1"/>
          </p:cNvSpPr>
          <p:nvPr/>
        </p:nvSpPr>
        <p:spPr bwMode="auto">
          <a:xfrm flipH="1">
            <a:off x="1905000" y="1676400"/>
            <a:ext cx="4572000" cy="3200400"/>
          </a:xfrm>
          <a:prstGeom prst="line">
            <a:avLst/>
          </a:prstGeom>
          <a:noFill/>
          <a:ln w="762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Line 6"/>
          <p:cNvSpPr>
            <a:spLocks noChangeShapeType="1"/>
          </p:cNvSpPr>
          <p:nvPr/>
        </p:nvSpPr>
        <p:spPr bwMode="auto">
          <a:xfrm>
            <a:off x="1524000" y="987425"/>
            <a:ext cx="0" cy="464820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p:cNvSpPr>
            <a:spLocks noChangeShapeType="1"/>
          </p:cNvSpPr>
          <p:nvPr/>
        </p:nvSpPr>
        <p:spPr bwMode="auto">
          <a:xfrm>
            <a:off x="1524000" y="5635625"/>
            <a:ext cx="7239000"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2" name="Rectangle 8"/>
          <p:cNvSpPr>
            <a:spLocks noChangeArrowheads="1"/>
          </p:cNvSpPr>
          <p:nvPr/>
        </p:nvSpPr>
        <p:spPr bwMode="auto">
          <a:xfrm>
            <a:off x="6553200" y="1219200"/>
            <a:ext cx="685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5400" b="1">
                <a:solidFill>
                  <a:srgbClr val="0000FF"/>
                </a:solidFill>
                <a:effectLst>
                  <a:outerShdw blurRad="38100" dist="38100" dir="2700000" algn="tl">
                    <a:srgbClr val="000000"/>
                  </a:outerShdw>
                </a:effectLst>
                <a:latin typeface="Times New Roman" panose="02020603050405020304" pitchFamily="18" charset="0"/>
              </a:rPr>
              <a:t>S</a:t>
            </a:r>
          </a:p>
        </p:txBody>
      </p:sp>
      <p:sp>
        <p:nvSpPr>
          <p:cNvPr id="6153" name="Rectangle 9"/>
          <p:cNvSpPr>
            <a:spLocks noChangeArrowheads="1"/>
          </p:cNvSpPr>
          <p:nvPr/>
        </p:nvSpPr>
        <p:spPr bwMode="auto">
          <a:xfrm>
            <a:off x="717550" y="3783013"/>
            <a:ext cx="7429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4400" b="1">
                <a:solidFill>
                  <a:srgbClr val="008000"/>
                </a:solidFill>
                <a:effectLst>
                  <a:outerShdw blurRad="38100" dist="38100" dir="2700000" algn="tl">
                    <a:srgbClr val="000000"/>
                  </a:outerShdw>
                </a:effectLst>
                <a:latin typeface="Times New Roman" panose="02020603050405020304" pitchFamily="18" charset="0"/>
              </a:rPr>
              <a:t>P</a:t>
            </a:r>
            <a:r>
              <a:rPr lang="en-US" altLang="en-US" sz="4400" b="1" baseline="-25000">
                <a:solidFill>
                  <a:srgbClr val="008000"/>
                </a:solidFill>
                <a:effectLst>
                  <a:outerShdw blurRad="38100" dist="38100" dir="2700000" algn="tl">
                    <a:srgbClr val="000000"/>
                  </a:outerShdw>
                </a:effectLst>
                <a:latin typeface="Times New Roman" panose="02020603050405020304" pitchFamily="18" charset="0"/>
              </a:rPr>
              <a:t>c</a:t>
            </a:r>
            <a:endParaRPr lang="en-US" altLang="en-US" sz="9600" b="1">
              <a:solidFill>
                <a:srgbClr val="008000"/>
              </a:solidFill>
              <a:effectLst>
                <a:outerShdw blurRad="38100" dist="38100" dir="2700000" algn="tl">
                  <a:srgbClr val="000000"/>
                </a:outerShdw>
              </a:effectLst>
              <a:latin typeface="Times New Roman" panose="02020603050405020304" pitchFamily="18" charset="0"/>
            </a:endParaRPr>
          </a:p>
        </p:txBody>
      </p:sp>
      <p:sp>
        <p:nvSpPr>
          <p:cNvPr id="6154" name="Line 10"/>
          <p:cNvSpPr>
            <a:spLocks noChangeShapeType="1"/>
          </p:cNvSpPr>
          <p:nvPr/>
        </p:nvSpPr>
        <p:spPr bwMode="auto">
          <a:xfrm>
            <a:off x="1565275" y="4202113"/>
            <a:ext cx="5419725" cy="0"/>
          </a:xfrm>
          <a:prstGeom prst="line">
            <a:avLst/>
          </a:prstGeom>
          <a:noFill/>
          <a:ln w="50800">
            <a:solidFill>
              <a:srgbClr val="008000"/>
            </a:solidFill>
            <a:prstDash val="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5" name="Rectangle 11"/>
          <p:cNvSpPr>
            <a:spLocks noChangeArrowheads="1"/>
          </p:cNvSpPr>
          <p:nvPr/>
        </p:nvSpPr>
        <p:spPr bwMode="auto">
          <a:xfrm>
            <a:off x="2514600" y="4035425"/>
            <a:ext cx="3657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5400" b="1">
                <a:solidFill>
                  <a:srgbClr val="008000"/>
                </a:solidFill>
                <a:effectLst>
                  <a:outerShdw blurRad="38100" dist="38100" dir="2700000" algn="tl">
                    <a:srgbClr val="000000"/>
                  </a:outerShdw>
                </a:effectLst>
                <a:latin typeface="Times New Roman" panose="02020603050405020304" pitchFamily="18" charset="0"/>
              </a:rPr>
              <a:t>Shortage</a:t>
            </a:r>
          </a:p>
        </p:txBody>
      </p:sp>
      <p:sp>
        <p:nvSpPr>
          <p:cNvPr id="6156" name="Line 12"/>
          <p:cNvSpPr>
            <a:spLocks noChangeShapeType="1"/>
          </p:cNvSpPr>
          <p:nvPr/>
        </p:nvSpPr>
        <p:spPr bwMode="auto">
          <a:xfrm flipH="1">
            <a:off x="1514475" y="3167063"/>
            <a:ext cx="2819400" cy="0"/>
          </a:xfrm>
          <a:prstGeom prst="line">
            <a:avLst/>
          </a:prstGeom>
          <a:noFill/>
          <a:ln w="19050">
            <a:solidFill>
              <a:schemeClr val="tx1"/>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Rectangle 13"/>
          <p:cNvSpPr>
            <a:spLocks noChangeArrowheads="1"/>
          </p:cNvSpPr>
          <p:nvPr/>
        </p:nvSpPr>
        <p:spPr bwMode="auto">
          <a:xfrm>
            <a:off x="609600" y="2743200"/>
            <a:ext cx="914400" cy="77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4400" b="1" dirty="0">
                <a:latin typeface="Times New Roman" panose="02020603050405020304" pitchFamily="18" charset="0"/>
              </a:rPr>
              <a:t>P</a:t>
            </a:r>
            <a:r>
              <a:rPr lang="en-US" altLang="en-US" sz="4400" b="1" baseline="-25000" dirty="0">
                <a:latin typeface="Times New Roman" panose="02020603050405020304" pitchFamily="18" charset="0"/>
              </a:rPr>
              <a:t>1</a:t>
            </a:r>
            <a:endParaRPr lang="en-US" altLang="en-US" sz="9600" b="1" dirty="0">
              <a:latin typeface="Times New Roman" panose="02020603050405020304" pitchFamily="18" charset="0"/>
            </a:endParaRPr>
          </a:p>
        </p:txBody>
      </p:sp>
      <p:grpSp>
        <p:nvGrpSpPr>
          <p:cNvPr id="6158" name="Group 14"/>
          <p:cNvGrpSpPr>
            <a:grpSpLocks/>
          </p:cNvGrpSpPr>
          <p:nvPr/>
        </p:nvGrpSpPr>
        <p:grpSpPr bwMode="auto">
          <a:xfrm>
            <a:off x="4008438" y="3121025"/>
            <a:ext cx="696912" cy="3205163"/>
            <a:chOff x="2525" y="1968"/>
            <a:chExt cx="439" cy="2019"/>
          </a:xfrm>
        </p:grpSpPr>
        <p:sp>
          <p:nvSpPr>
            <p:cNvPr id="6159" name="Line 15"/>
            <p:cNvSpPr>
              <a:spLocks noChangeShapeType="1"/>
            </p:cNvSpPr>
            <p:nvPr/>
          </p:nvSpPr>
          <p:spPr bwMode="auto">
            <a:xfrm>
              <a:off x="2736" y="1968"/>
              <a:ext cx="0" cy="1584"/>
            </a:xfrm>
            <a:prstGeom prst="line">
              <a:avLst/>
            </a:prstGeom>
            <a:noFill/>
            <a:ln w="19050">
              <a:solidFill>
                <a:schemeClr val="tx1"/>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0" name="Text Box 16"/>
            <p:cNvSpPr txBox="1">
              <a:spLocks noChangeArrowheads="1"/>
            </p:cNvSpPr>
            <p:nvPr/>
          </p:nvSpPr>
          <p:spPr bwMode="auto">
            <a:xfrm>
              <a:off x="2525" y="3622"/>
              <a:ext cx="439" cy="36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rgbClr val="FF0000"/>
                  </a:solidFill>
                  <a:latin typeface="Times New Roman" panose="02020603050405020304" pitchFamily="18" charset="0"/>
                </a:rPr>
                <a:t>Q</a:t>
              </a:r>
              <a:r>
                <a:rPr lang="en-US" altLang="en-US" sz="3200" baseline="-25000">
                  <a:solidFill>
                    <a:srgbClr val="FF0000"/>
                  </a:solidFill>
                  <a:latin typeface="Times New Roman" panose="02020603050405020304" pitchFamily="18" charset="0"/>
                </a:rPr>
                <a:t>e</a:t>
              </a:r>
              <a:endParaRPr lang="en-US" altLang="en-US" sz="3200">
                <a:latin typeface="Times New Roman" panose="02020603050405020304" pitchFamily="18" charset="0"/>
              </a:endParaRPr>
            </a:p>
          </p:txBody>
        </p:sp>
      </p:grpSp>
      <p:sp>
        <p:nvSpPr>
          <p:cNvPr id="6161" name="Text Box 17"/>
          <p:cNvSpPr txBox="1">
            <a:spLocks noChangeArrowheads="1"/>
          </p:cNvSpPr>
          <p:nvPr/>
        </p:nvSpPr>
        <p:spPr bwMode="auto">
          <a:xfrm>
            <a:off x="989013" y="714375"/>
            <a:ext cx="357187"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2"/>
                </a:solidFill>
                <a:effectLst>
                  <a:outerShdw blurRad="38100" dist="38100" dir="2700000" algn="tl">
                    <a:srgbClr val="000000"/>
                  </a:outerShdw>
                </a:effectLst>
                <a:latin typeface="Times New Roman" panose="02020603050405020304" pitchFamily="18" charset="0"/>
              </a:rPr>
              <a:t>P</a:t>
            </a:r>
          </a:p>
        </p:txBody>
      </p:sp>
      <p:sp>
        <p:nvSpPr>
          <p:cNvPr id="6162" name="Text Box 18"/>
          <p:cNvSpPr txBox="1">
            <a:spLocks noChangeArrowheads="1"/>
          </p:cNvSpPr>
          <p:nvPr/>
        </p:nvSpPr>
        <p:spPr bwMode="auto">
          <a:xfrm>
            <a:off x="8229600" y="5715000"/>
            <a:ext cx="357188"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2"/>
                </a:solidFill>
                <a:effectLst>
                  <a:outerShdw blurRad="38100" dist="38100" dir="2700000" algn="tl">
                    <a:srgbClr val="000000"/>
                  </a:outerShdw>
                </a:effectLst>
                <a:latin typeface="Times New Roman" panose="02020603050405020304" pitchFamily="18" charset="0"/>
              </a:rPr>
              <a:t>Q</a:t>
            </a:r>
          </a:p>
        </p:txBody>
      </p:sp>
      <p:sp>
        <p:nvSpPr>
          <p:cNvPr id="6163" name="Rectangle 19"/>
          <p:cNvSpPr>
            <a:spLocks noChangeArrowheads="1"/>
          </p:cNvSpPr>
          <p:nvPr/>
        </p:nvSpPr>
        <p:spPr bwMode="auto">
          <a:xfrm>
            <a:off x="762000" y="1828800"/>
            <a:ext cx="7429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4400" b="1">
                <a:solidFill>
                  <a:srgbClr val="FF0000"/>
                </a:solidFill>
                <a:effectLst>
                  <a:outerShdw blurRad="38100" dist="38100" dir="2700000" algn="tl">
                    <a:srgbClr val="000000"/>
                  </a:outerShdw>
                </a:effectLst>
                <a:latin typeface="Times New Roman" panose="02020603050405020304" pitchFamily="18" charset="0"/>
              </a:rPr>
              <a:t>P</a:t>
            </a:r>
            <a:r>
              <a:rPr lang="en-US" altLang="en-US" sz="4400" b="1" baseline="-25000">
                <a:solidFill>
                  <a:srgbClr val="FF0000"/>
                </a:solidFill>
                <a:effectLst>
                  <a:outerShdw blurRad="38100" dist="38100" dir="2700000" algn="tl">
                    <a:srgbClr val="000000"/>
                  </a:outerShdw>
                </a:effectLst>
                <a:latin typeface="Times New Roman" panose="02020603050405020304" pitchFamily="18" charset="0"/>
              </a:rPr>
              <a:t>f</a:t>
            </a:r>
            <a:endParaRPr lang="en-US" altLang="en-US" sz="9600" b="1">
              <a:solidFill>
                <a:srgbClr val="FF0000"/>
              </a:solidFill>
              <a:effectLst>
                <a:outerShdw blurRad="38100" dist="38100" dir="2700000" algn="tl">
                  <a:srgbClr val="000000"/>
                </a:outerShdw>
              </a:effectLst>
              <a:latin typeface="Times New Roman" panose="02020603050405020304" pitchFamily="18" charset="0"/>
            </a:endParaRPr>
          </a:p>
        </p:txBody>
      </p:sp>
      <p:sp>
        <p:nvSpPr>
          <p:cNvPr id="6164" name="Line 20"/>
          <p:cNvSpPr>
            <a:spLocks noChangeShapeType="1"/>
          </p:cNvSpPr>
          <p:nvPr/>
        </p:nvSpPr>
        <p:spPr bwMode="auto">
          <a:xfrm>
            <a:off x="1609725" y="2239963"/>
            <a:ext cx="5419725" cy="0"/>
          </a:xfrm>
          <a:prstGeom prst="line">
            <a:avLst/>
          </a:prstGeom>
          <a:noFill/>
          <a:ln w="50800">
            <a:solidFill>
              <a:srgbClr val="FF0000"/>
            </a:solidFill>
            <a:prstDash val="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Rectangle 21"/>
          <p:cNvSpPr>
            <a:spLocks noChangeArrowheads="1"/>
          </p:cNvSpPr>
          <p:nvPr/>
        </p:nvSpPr>
        <p:spPr bwMode="auto">
          <a:xfrm>
            <a:off x="2590800" y="1371600"/>
            <a:ext cx="3657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5400" b="1">
                <a:solidFill>
                  <a:srgbClr val="FF0000"/>
                </a:solidFill>
                <a:effectLst>
                  <a:outerShdw blurRad="38100" dist="38100" dir="2700000" algn="tl">
                    <a:srgbClr val="000000"/>
                  </a:outerShdw>
                </a:effectLst>
                <a:latin typeface="Times New Roman" panose="02020603050405020304" pitchFamily="18" charset="0"/>
              </a:rPr>
              <a:t>Surplus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nvSpPr>
        <p:spPr bwMode="auto">
          <a:xfrm>
            <a:off x="2438400" y="838200"/>
            <a:ext cx="426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r>
              <a:rPr lang="en-US" altLang="en-US" sz="3200" b="1">
                <a:solidFill>
                  <a:srgbClr val="0000FF"/>
                </a:solidFill>
                <a:effectLst>
                  <a:outerShdw blurRad="38100" dist="38100" dir="2700000" algn="tl">
                    <a:srgbClr val="000000"/>
                  </a:outerShdw>
                </a:effectLst>
                <a:latin typeface="Times New Roman" panose="02020603050405020304" pitchFamily="18" charset="0"/>
              </a:rPr>
              <a:t>E</a:t>
            </a:r>
            <a:r>
              <a:rPr lang="en-US" altLang="en-US" sz="3200" b="1" baseline="-25000">
                <a:solidFill>
                  <a:srgbClr val="0000FF"/>
                </a:solidFill>
                <a:effectLst>
                  <a:outerShdw blurRad="38100" dist="38100" dir="2700000" algn="tl">
                    <a:srgbClr val="000000"/>
                  </a:outerShdw>
                </a:effectLst>
                <a:latin typeface="Times New Roman" panose="02020603050405020304" pitchFamily="18" charset="0"/>
              </a:rPr>
              <a:t>d  =     </a:t>
            </a:r>
            <a:r>
              <a:rPr lang="en-US" altLang="en-US" sz="3200" b="1" u="sng">
                <a:solidFill>
                  <a:srgbClr val="0000FF"/>
                </a:solidFill>
                <a:effectLst>
                  <a:outerShdw blurRad="38100" dist="38100" dir="2700000" algn="tl">
                    <a:srgbClr val="000000"/>
                  </a:outerShdw>
                </a:effectLst>
                <a:latin typeface="Times New Roman" panose="02020603050405020304" pitchFamily="18" charset="0"/>
              </a:rPr>
              <a:t> % change in Q</a:t>
            </a:r>
            <a:r>
              <a:rPr lang="en-US" altLang="en-US" sz="3200" b="1" baseline="-25000">
                <a:solidFill>
                  <a:srgbClr val="0000FF"/>
                </a:solidFill>
                <a:effectLst>
                  <a:outerShdw blurRad="38100" dist="38100" dir="2700000" algn="tl">
                    <a:srgbClr val="000000"/>
                  </a:outerShdw>
                </a:effectLst>
                <a:latin typeface="Times New Roman" panose="02020603050405020304" pitchFamily="18" charset="0"/>
              </a:rPr>
              <a:t>d</a:t>
            </a:r>
            <a:endParaRPr lang="en-US" altLang="en-US" sz="3200" b="1" u="sng">
              <a:solidFill>
                <a:srgbClr val="0000FF"/>
              </a:solidFill>
              <a:effectLst>
                <a:outerShdw blurRad="38100" dist="38100" dir="2700000" algn="tl">
                  <a:srgbClr val="000000"/>
                </a:outerShdw>
              </a:effectLst>
              <a:latin typeface="Times New Roman" panose="02020603050405020304" pitchFamily="18" charset="0"/>
            </a:endParaRPr>
          </a:p>
          <a:p>
            <a:r>
              <a:rPr lang="en-US" altLang="en-US" sz="3200" b="1">
                <a:solidFill>
                  <a:srgbClr val="0000FF"/>
                </a:solidFill>
                <a:effectLst>
                  <a:outerShdw blurRad="38100" dist="38100" dir="2700000" algn="tl">
                    <a:srgbClr val="000000"/>
                  </a:outerShdw>
                </a:effectLst>
                <a:latin typeface="Times New Roman" panose="02020603050405020304" pitchFamily="18" charset="0"/>
              </a:rPr>
              <a:t>          % change in P </a:t>
            </a:r>
            <a:r>
              <a:rPr lang="en-US" altLang="en-US" sz="3200" b="1" baseline="-25000">
                <a:solidFill>
                  <a:srgbClr val="0000FF"/>
                </a:solidFill>
                <a:effectLst>
                  <a:outerShdw blurRad="38100" dist="38100" dir="2700000" algn="tl">
                    <a:srgbClr val="000000"/>
                  </a:outerShdw>
                </a:effectLst>
                <a:latin typeface="Times New Roman" panose="02020603050405020304" pitchFamily="18" charset="0"/>
              </a:rPr>
              <a:t> </a:t>
            </a:r>
            <a:endParaRPr lang="en-US" altLang="en-US" sz="3200" b="1">
              <a:solidFill>
                <a:srgbClr val="0000FF"/>
              </a:solidFill>
              <a:effectLst>
                <a:outerShdw blurRad="38100" dist="38100" dir="2700000" algn="tl">
                  <a:srgbClr val="000000"/>
                </a:outerShdw>
              </a:effectLst>
              <a:latin typeface="Times New Roman" panose="02020603050405020304" pitchFamily="18" charset="0"/>
            </a:endParaRPr>
          </a:p>
        </p:txBody>
      </p:sp>
      <p:sp>
        <p:nvSpPr>
          <p:cNvPr id="7171" name="Text Box 3"/>
          <p:cNvSpPr txBox="1">
            <a:spLocks noChangeArrowheads="1"/>
          </p:cNvSpPr>
          <p:nvPr/>
        </p:nvSpPr>
        <p:spPr bwMode="auto">
          <a:xfrm>
            <a:off x="357188" y="973138"/>
            <a:ext cx="20145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3200" b="1">
                <a:solidFill>
                  <a:srgbClr val="0000FF"/>
                </a:solidFill>
                <a:effectLst>
                  <a:outerShdw blurRad="38100" dist="38100" dir="2700000" algn="tl">
                    <a:srgbClr val="000000"/>
                  </a:outerShdw>
                </a:effectLst>
                <a:latin typeface="Times New Roman" panose="02020603050405020304" pitchFamily="18" charset="0"/>
              </a:rPr>
              <a:t>DEMAND</a:t>
            </a:r>
          </a:p>
        </p:txBody>
      </p:sp>
      <p:sp>
        <p:nvSpPr>
          <p:cNvPr id="7172" name="Text Box 4"/>
          <p:cNvSpPr txBox="1">
            <a:spLocks noChangeArrowheads="1"/>
          </p:cNvSpPr>
          <p:nvPr/>
        </p:nvSpPr>
        <p:spPr bwMode="auto">
          <a:xfrm>
            <a:off x="381000" y="160338"/>
            <a:ext cx="22177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Elasticity</a:t>
            </a:r>
          </a:p>
        </p:txBody>
      </p:sp>
      <p:sp>
        <p:nvSpPr>
          <p:cNvPr id="7173" name="Rectangle 5"/>
          <p:cNvSpPr>
            <a:spLocks noChangeArrowheads="1"/>
          </p:cNvSpPr>
          <p:nvPr/>
        </p:nvSpPr>
        <p:spPr bwMode="auto">
          <a:xfrm>
            <a:off x="2667000" y="2438400"/>
            <a:ext cx="487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2075" tIns="46038" rIns="92075" bIns="46038" anchor="ctr"/>
          <a:lstStyle>
            <a:lvl1pPr algn="ctr">
              <a:defRPr sz="4400">
                <a:solidFill>
                  <a:schemeClr val="tx2"/>
                </a:solidFill>
                <a:latin typeface="Times" panose="02020603050405020304" pitchFamily="18" charset="0"/>
              </a:defRPr>
            </a:lvl1pPr>
            <a:lvl2pPr algn="ctr">
              <a:defRPr sz="4400">
                <a:solidFill>
                  <a:schemeClr val="tx2"/>
                </a:solidFill>
                <a:latin typeface="Times" panose="02020603050405020304" pitchFamily="18" charset="0"/>
              </a:defRPr>
            </a:lvl2pPr>
            <a:lvl3pPr algn="ctr">
              <a:defRPr sz="4400">
                <a:solidFill>
                  <a:schemeClr val="tx2"/>
                </a:solidFill>
                <a:latin typeface="Times" panose="02020603050405020304" pitchFamily="18" charset="0"/>
              </a:defRPr>
            </a:lvl3pPr>
            <a:lvl4pPr algn="ctr">
              <a:defRPr sz="4400">
                <a:solidFill>
                  <a:schemeClr val="tx2"/>
                </a:solidFill>
                <a:latin typeface="Times" panose="02020603050405020304" pitchFamily="18" charset="0"/>
              </a:defRPr>
            </a:lvl4pPr>
            <a:lvl5pPr algn="ctr">
              <a:defRPr sz="4400">
                <a:solidFill>
                  <a:schemeClr val="tx2"/>
                </a:solidFill>
                <a:latin typeface="Times" panose="02020603050405020304" pitchFamily="18" charset="0"/>
              </a:defRPr>
            </a:lvl5pPr>
            <a:lvl6pPr marL="457200" algn="ctr" fontAlgn="base">
              <a:spcBef>
                <a:spcPct val="0"/>
              </a:spcBef>
              <a:spcAft>
                <a:spcPct val="0"/>
              </a:spcAft>
              <a:defRPr sz="4400">
                <a:solidFill>
                  <a:schemeClr val="tx2"/>
                </a:solidFill>
                <a:latin typeface="Times" panose="02020603050405020304" pitchFamily="18" charset="0"/>
              </a:defRPr>
            </a:lvl6pPr>
            <a:lvl7pPr marL="914400" algn="ctr" fontAlgn="base">
              <a:spcBef>
                <a:spcPct val="0"/>
              </a:spcBef>
              <a:spcAft>
                <a:spcPct val="0"/>
              </a:spcAft>
              <a:defRPr sz="4400">
                <a:solidFill>
                  <a:schemeClr val="tx2"/>
                </a:solidFill>
                <a:latin typeface="Times" panose="02020603050405020304" pitchFamily="18" charset="0"/>
              </a:defRPr>
            </a:lvl7pPr>
            <a:lvl8pPr marL="1371600" algn="ctr" fontAlgn="base">
              <a:spcBef>
                <a:spcPct val="0"/>
              </a:spcBef>
              <a:spcAft>
                <a:spcPct val="0"/>
              </a:spcAft>
              <a:defRPr sz="4400">
                <a:solidFill>
                  <a:schemeClr val="tx2"/>
                </a:solidFill>
                <a:latin typeface="Times" panose="02020603050405020304" pitchFamily="18" charset="0"/>
              </a:defRPr>
            </a:lvl8pPr>
            <a:lvl9pPr marL="1828800" algn="ctr" fontAlgn="base">
              <a:spcBef>
                <a:spcPct val="0"/>
              </a:spcBef>
              <a:spcAft>
                <a:spcPct val="0"/>
              </a:spcAft>
              <a:defRPr sz="4400">
                <a:solidFill>
                  <a:schemeClr val="tx2"/>
                </a:solidFill>
                <a:latin typeface="Times" panose="02020603050405020304" pitchFamily="18" charset="0"/>
              </a:defRPr>
            </a:lvl9pPr>
          </a:lstStyle>
          <a:p>
            <a:pPr algn="l" eaLnBrk="1" hangingPunct="1"/>
            <a:r>
              <a:rPr lang="en-US" altLang="en-US" sz="3200" b="1">
                <a:solidFill>
                  <a:srgbClr val="008000"/>
                </a:solidFill>
                <a:effectLst>
                  <a:outerShdw blurRad="38100" dist="38100" dir="2700000" algn="tl">
                    <a:srgbClr val="000000"/>
                  </a:outerShdw>
                </a:effectLst>
              </a:rPr>
              <a:t>E </a:t>
            </a:r>
            <a:r>
              <a:rPr lang="en-US" altLang="en-US" sz="3200" b="1" baseline="-25000">
                <a:solidFill>
                  <a:srgbClr val="008000"/>
                </a:solidFill>
                <a:effectLst>
                  <a:outerShdw blurRad="38100" dist="38100" dir="2700000" algn="tl">
                    <a:srgbClr val="000000"/>
                  </a:outerShdw>
                </a:effectLst>
              </a:rPr>
              <a:t>c</a:t>
            </a:r>
            <a:r>
              <a:rPr lang="en-US" altLang="en-US" sz="3200" b="1">
                <a:solidFill>
                  <a:srgbClr val="008000"/>
                </a:solidFill>
                <a:effectLst>
                  <a:outerShdw blurRad="38100" dist="38100" dir="2700000" algn="tl">
                    <a:srgbClr val="000000"/>
                  </a:outerShdw>
                </a:effectLst>
              </a:rPr>
              <a:t> = </a:t>
            </a:r>
            <a:r>
              <a:rPr lang="en-US" altLang="en-US" sz="3200" b="1" u="sng">
                <a:solidFill>
                  <a:srgbClr val="008000"/>
                </a:solidFill>
                <a:effectLst>
                  <a:outerShdw blurRad="38100" dist="38100" dir="2700000" algn="tl">
                    <a:srgbClr val="000000"/>
                  </a:outerShdw>
                </a:effectLst>
              </a:rPr>
              <a:t> % </a:t>
            </a:r>
            <a:r>
              <a:rPr lang="en-US" altLang="en-US" sz="3200" b="1" u="sng">
                <a:solidFill>
                  <a:srgbClr val="008000"/>
                </a:solidFill>
                <a:effectLst>
                  <a:outerShdw blurRad="38100" dist="38100" dir="2700000" algn="tl">
                    <a:srgbClr val="000000"/>
                  </a:outerShdw>
                </a:effectLst>
                <a:sym typeface="Symbol" panose="05050102010706020507" pitchFamily="18" charset="2"/>
              </a:rPr>
              <a:t> Quantity of X</a:t>
            </a:r>
            <a:r>
              <a:rPr lang="en-US" altLang="en-US" sz="3200" b="1">
                <a:solidFill>
                  <a:srgbClr val="008000"/>
                </a:solidFill>
                <a:effectLst>
                  <a:outerShdw blurRad="38100" dist="38100" dir="2700000" algn="tl">
                    <a:srgbClr val="000000"/>
                  </a:outerShdw>
                </a:effectLst>
                <a:sym typeface="Symbol" panose="05050102010706020507" pitchFamily="18" charset="2"/>
              </a:rPr>
              <a:t>                                </a:t>
            </a:r>
            <a:br>
              <a:rPr lang="en-US" altLang="en-US" sz="3200" b="1">
                <a:solidFill>
                  <a:srgbClr val="008000"/>
                </a:solidFill>
                <a:effectLst>
                  <a:outerShdw blurRad="38100" dist="38100" dir="2700000" algn="tl">
                    <a:srgbClr val="000000"/>
                  </a:outerShdw>
                </a:effectLst>
                <a:sym typeface="Symbol" panose="05050102010706020507" pitchFamily="18" charset="2"/>
              </a:rPr>
            </a:br>
            <a:r>
              <a:rPr lang="en-US" altLang="en-US" sz="3200" b="1">
                <a:solidFill>
                  <a:srgbClr val="008000"/>
                </a:solidFill>
                <a:effectLst>
                  <a:outerShdw blurRad="38100" dist="38100" dir="2700000" algn="tl">
                    <a:srgbClr val="000000"/>
                  </a:outerShdw>
                </a:effectLst>
                <a:sym typeface="Symbol" panose="05050102010706020507" pitchFamily="18" charset="2"/>
              </a:rPr>
              <a:t>	% Price of Y</a:t>
            </a:r>
            <a:endParaRPr lang="en-US" altLang="en-US" sz="3200" b="1">
              <a:solidFill>
                <a:srgbClr val="008000"/>
              </a:solidFill>
              <a:effectLst>
                <a:outerShdw blurRad="38100" dist="38100" dir="2700000" algn="tl">
                  <a:srgbClr val="000000"/>
                </a:outerShdw>
              </a:effectLst>
            </a:endParaRPr>
          </a:p>
        </p:txBody>
      </p:sp>
      <p:sp>
        <p:nvSpPr>
          <p:cNvPr id="7174" name="Text Box 6"/>
          <p:cNvSpPr txBox="1">
            <a:spLocks noChangeArrowheads="1"/>
          </p:cNvSpPr>
          <p:nvPr/>
        </p:nvSpPr>
        <p:spPr bwMode="auto">
          <a:xfrm>
            <a:off x="533400" y="2514600"/>
            <a:ext cx="15382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3200" b="1">
                <a:solidFill>
                  <a:srgbClr val="008000"/>
                </a:solidFill>
                <a:effectLst>
                  <a:outerShdw blurRad="38100" dist="38100" dir="2700000" algn="tl">
                    <a:srgbClr val="000000"/>
                  </a:outerShdw>
                </a:effectLst>
                <a:latin typeface="Times New Roman" panose="02020603050405020304" pitchFamily="18" charset="0"/>
              </a:rPr>
              <a:t>CROSS</a:t>
            </a:r>
          </a:p>
        </p:txBody>
      </p:sp>
      <p:sp>
        <p:nvSpPr>
          <p:cNvPr id="7175" name="Text Box 7"/>
          <p:cNvSpPr txBox="1">
            <a:spLocks noChangeArrowheads="1"/>
          </p:cNvSpPr>
          <p:nvPr/>
        </p:nvSpPr>
        <p:spPr bwMode="auto">
          <a:xfrm>
            <a:off x="533400" y="4343400"/>
            <a:ext cx="1901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3200" b="1">
                <a:solidFill>
                  <a:schemeClr val="accent2"/>
                </a:solidFill>
                <a:effectLst>
                  <a:outerShdw blurRad="38100" dist="38100" dir="2700000" algn="tl">
                    <a:srgbClr val="000000"/>
                  </a:outerShdw>
                </a:effectLst>
                <a:latin typeface="Times New Roman" panose="02020603050405020304" pitchFamily="18" charset="0"/>
              </a:rPr>
              <a:t>INCOME</a:t>
            </a:r>
          </a:p>
        </p:txBody>
      </p:sp>
      <p:sp>
        <p:nvSpPr>
          <p:cNvPr id="7176" name="Rectangle 8"/>
          <p:cNvSpPr>
            <a:spLocks noGrp="1" noChangeArrowheads="1"/>
          </p:cNvSpPr>
          <p:nvPr>
            <p:ph type="title"/>
          </p:nvPr>
        </p:nvSpPr>
        <p:spPr bwMode="auto">
          <a:xfrm>
            <a:off x="2819400" y="3733800"/>
            <a:ext cx="4648200" cy="20574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algn="l"/>
            <a:r>
              <a:rPr lang="en-US" altLang="en-US" sz="3200" b="1">
                <a:solidFill>
                  <a:schemeClr val="accent2"/>
                </a:solidFill>
                <a:effectLst>
                  <a:outerShdw blurRad="38100" dist="38100" dir="2700000" algn="tl">
                    <a:srgbClr val="000000"/>
                  </a:outerShdw>
                </a:effectLst>
              </a:rPr>
              <a:t>E </a:t>
            </a:r>
            <a:r>
              <a:rPr lang="en-US" altLang="en-US" sz="3200" b="1" baseline="-25000">
                <a:solidFill>
                  <a:schemeClr val="accent2"/>
                </a:solidFill>
                <a:effectLst>
                  <a:outerShdw blurRad="38100" dist="38100" dir="2700000" algn="tl">
                    <a:srgbClr val="000000"/>
                  </a:outerShdw>
                </a:effectLst>
              </a:rPr>
              <a:t>i</a:t>
            </a:r>
            <a:r>
              <a:rPr lang="en-US" altLang="en-US" sz="3200" b="1">
                <a:solidFill>
                  <a:schemeClr val="accent2"/>
                </a:solidFill>
                <a:effectLst>
                  <a:outerShdw blurRad="38100" dist="38100" dir="2700000" algn="tl">
                    <a:srgbClr val="000000"/>
                  </a:outerShdw>
                </a:effectLst>
              </a:rPr>
              <a:t> = </a:t>
            </a:r>
            <a:r>
              <a:rPr lang="en-US" altLang="en-US" sz="3200" b="1" u="sng">
                <a:solidFill>
                  <a:schemeClr val="accent2"/>
                </a:solidFill>
                <a:effectLst>
                  <a:outerShdw blurRad="38100" dist="38100" dir="2700000" algn="tl">
                    <a:srgbClr val="000000"/>
                  </a:outerShdw>
                </a:effectLst>
              </a:rPr>
              <a:t>% </a:t>
            </a:r>
            <a:r>
              <a:rPr lang="en-US" altLang="en-US" sz="3200" b="1" u="sng">
                <a:solidFill>
                  <a:schemeClr val="accent2"/>
                </a:solidFill>
                <a:effectLst>
                  <a:outerShdw blurRad="38100" dist="38100" dir="2700000" algn="tl">
                    <a:srgbClr val="000000"/>
                  </a:outerShdw>
                </a:effectLst>
                <a:sym typeface="Symbol" panose="05050102010706020507" pitchFamily="18" charset="2"/>
              </a:rPr>
              <a:t> Quantity</a:t>
            </a:r>
            <a:br>
              <a:rPr lang="en-US" altLang="en-US" sz="3200" b="1" u="sng">
                <a:solidFill>
                  <a:schemeClr val="accent2"/>
                </a:solidFill>
                <a:effectLst>
                  <a:outerShdw blurRad="38100" dist="38100" dir="2700000" algn="tl">
                    <a:srgbClr val="000000"/>
                  </a:outerShdw>
                </a:effectLst>
                <a:sym typeface="Symbol" panose="05050102010706020507" pitchFamily="18" charset="2"/>
              </a:rPr>
            </a:br>
            <a:r>
              <a:rPr lang="en-US" altLang="en-US" sz="3200" b="1">
                <a:solidFill>
                  <a:schemeClr val="accent2"/>
                </a:solidFill>
                <a:effectLst>
                  <a:outerShdw blurRad="38100" dist="38100" dir="2700000" algn="tl">
                    <a:srgbClr val="000000"/>
                  </a:outerShdw>
                </a:effectLst>
                <a:sym typeface="Symbol" panose="05050102010706020507" pitchFamily="18" charset="2"/>
              </a:rPr>
              <a:t>       % Income</a:t>
            </a:r>
            <a:endParaRPr lang="en-US" altLang="en-US" sz="3200" b="1">
              <a:solidFill>
                <a:schemeClr val="accent2"/>
              </a:solidFill>
              <a:effectLst>
                <a:outerShdw blurRad="38100" dist="38100" dir="2700000" algn="tl">
                  <a:srgbClr val="000000"/>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1828800" y="1600200"/>
            <a:ext cx="814388" cy="4211638"/>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0" name="Rectangle 8"/>
          <p:cNvSpPr>
            <a:spLocks noChangeArrowheads="1"/>
          </p:cNvSpPr>
          <p:nvPr/>
        </p:nvSpPr>
        <p:spPr bwMode="auto">
          <a:xfrm>
            <a:off x="2667000" y="1600200"/>
            <a:ext cx="1960563" cy="4211638"/>
          </a:xfrm>
          <a:prstGeom prst="rect">
            <a:avLst/>
          </a:prstGeom>
          <a:solidFill>
            <a:srgbClr val="FFFF99"/>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4" name="Rectangle 12"/>
          <p:cNvSpPr>
            <a:spLocks noChangeArrowheads="1"/>
          </p:cNvSpPr>
          <p:nvPr/>
        </p:nvSpPr>
        <p:spPr bwMode="auto">
          <a:xfrm>
            <a:off x="4597400" y="1608138"/>
            <a:ext cx="947738" cy="4211637"/>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7" name="Rectangle 15"/>
          <p:cNvSpPr>
            <a:spLocks noChangeArrowheads="1"/>
          </p:cNvSpPr>
          <p:nvPr/>
        </p:nvSpPr>
        <p:spPr bwMode="auto">
          <a:xfrm>
            <a:off x="990600" y="381000"/>
            <a:ext cx="6965950" cy="758825"/>
          </a:xfrm>
          <a:prstGeom prst="rect">
            <a:avLst/>
          </a:prstGeom>
          <a:solidFill>
            <a:srgbClr val="66FFCC"/>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4400" b="1">
                <a:solidFill>
                  <a:srgbClr val="CC0000"/>
                </a:solidFill>
                <a:effectLst>
                  <a:outerShdw blurRad="38100" dist="38100" dir="2700000" algn="tl">
                    <a:srgbClr val="000000"/>
                  </a:outerShdw>
                </a:effectLst>
              </a:rPr>
              <a:t>Law of Diminishing Returns</a:t>
            </a:r>
          </a:p>
        </p:txBody>
      </p:sp>
      <p:sp>
        <p:nvSpPr>
          <p:cNvPr id="28688" name="Freeform 16"/>
          <p:cNvSpPr>
            <a:spLocks/>
          </p:cNvSpPr>
          <p:nvPr/>
        </p:nvSpPr>
        <p:spPr bwMode="auto">
          <a:xfrm>
            <a:off x="1911350" y="1738313"/>
            <a:ext cx="3635375" cy="1736725"/>
          </a:xfrm>
          <a:custGeom>
            <a:avLst/>
            <a:gdLst>
              <a:gd name="T0" fmla="*/ 0 w 2290"/>
              <a:gd name="T1" fmla="*/ 1094 h 1094"/>
              <a:gd name="T2" fmla="*/ 91 w 2290"/>
              <a:gd name="T3" fmla="*/ 1063 h 1094"/>
              <a:gd name="T4" fmla="*/ 245 w 2290"/>
              <a:gd name="T5" fmla="*/ 987 h 1094"/>
              <a:gd name="T6" fmla="*/ 348 w 2290"/>
              <a:gd name="T7" fmla="*/ 908 h 1094"/>
              <a:gd name="T8" fmla="*/ 439 w 2290"/>
              <a:gd name="T9" fmla="*/ 826 h 1094"/>
              <a:gd name="T10" fmla="*/ 622 w 2290"/>
              <a:gd name="T11" fmla="*/ 634 h 1094"/>
              <a:gd name="T12" fmla="*/ 738 w 2290"/>
              <a:gd name="T13" fmla="*/ 480 h 1094"/>
              <a:gd name="T14" fmla="*/ 880 w 2290"/>
              <a:gd name="T15" fmla="*/ 342 h 1094"/>
              <a:gd name="T16" fmla="*/ 1036 w 2290"/>
              <a:gd name="T17" fmla="*/ 228 h 1094"/>
              <a:gd name="T18" fmla="*/ 1134 w 2290"/>
              <a:gd name="T19" fmla="*/ 168 h 1094"/>
              <a:gd name="T20" fmla="*/ 1209 w 2290"/>
              <a:gd name="T21" fmla="*/ 123 h 1094"/>
              <a:gd name="T22" fmla="*/ 1293 w 2290"/>
              <a:gd name="T23" fmla="*/ 90 h 1094"/>
              <a:gd name="T24" fmla="*/ 1470 w 2290"/>
              <a:gd name="T25" fmla="*/ 39 h 1094"/>
              <a:gd name="T26" fmla="*/ 1734 w 2290"/>
              <a:gd name="T27" fmla="*/ 9 h 1094"/>
              <a:gd name="T28" fmla="*/ 2046 w 2290"/>
              <a:gd name="T29" fmla="*/ 90 h 1094"/>
              <a:gd name="T30" fmla="*/ 2192 w 2290"/>
              <a:gd name="T31" fmla="*/ 140 h 1094"/>
              <a:gd name="T32" fmla="*/ 2290 w 2290"/>
              <a:gd name="T33" fmla="*/ 174 h 1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90" h="1094">
                <a:moveTo>
                  <a:pt x="0" y="1094"/>
                </a:moveTo>
                <a:lnTo>
                  <a:pt x="91" y="1063"/>
                </a:lnTo>
                <a:lnTo>
                  <a:pt x="245" y="987"/>
                </a:lnTo>
                <a:lnTo>
                  <a:pt x="348" y="908"/>
                </a:lnTo>
                <a:lnTo>
                  <a:pt x="439" y="826"/>
                </a:lnTo>
                <a:lnTo>
                  <a:pt x="622" y="634"/>
                </a:lnTo>
                <a:lnTo>
                  <a:pt x="738" y="480"/>
                </a:lnTo>
                <a:lnTo>
                  <a:pt x="880" y="342"/>
                </a:lnTo>
                <a:lnTo>
                  <a:pt x="1036" y="228"/>
                </a:lnTo>
                <a:lnTo>
                  <a:pt x="1134" y="168"/>
                </a:lnTo>
                <a:lnTo>
                  <a:pt x="1209" y="123"/>
                </a:lnTo>
                <a:cubicBezTo>
                  <a:pt x="1236" y="117"/>
                  <a:pt x="1209" y="123"/>
                  <a:pt x="1293" y="90"/>
                </a:cubicBezTo>
                <a:cubicBezTo>
                  <a:pt x="1377" y="57"/>
                  <a:pt x="1397" y="52"/>
                  <a:pt x="1470" y="39"/>
                </a:cubicBezTo>
                <a:cubicBezTo>
                  <a:pt x="1543" y="26"/>
                  <a:pt x="1638" y="0"/>
                  <a:pt x="1734" y="9"/>
                </a:cubicBezTo>
                <a:cubicBezTo>
                  <a:pt x="1856" y="8"/>
                  <a:pt x="1970" y="68"/>
                  <a:pt x="2046" y="90"/>
                </a:cubicBezTo>
                <a:lnTo>
                  <a:pt x="2192" y="140"/>
                </a:lnTo>
                <a:lnTo>
                  <a:pt x="2290" y="174"/>
                </a:lnTo>
              </a:path>
            </a:pathLst>
          </a:custGeom>
          <a:noFill/>
          <a:ln w="762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9" name="Freeform 17"/>
          <p:cNvSpPr>
            <a:spLocks/>
          </p:cNvSpPr>
          <p:nvPr/>
        </p:nvSpPr>
        <p:spPr bwMode="auto">
          <a:xfrm>
            <a:off x="2303463" y="4300538"/>
            <a:ext cx="2930525" cy="1377950"/>
          </a:xfrm>
          <a:custGeom>
            <a:avLst/>
            <a:gdLst>
              <a:gd name="T0" fmla="*/ 0 w 1612"/>
              <a:gd name="T1" fmla="*/ 390 h 959"/>
              <a:gd name="T2" fmla="*/ 77 w 1612"/>
              <a:gd name="T3" fmla="*/ 162 h 959"/>
              <a:gd name="T4" fmla="*/ 121 w 1612"/>
              <a:gd name="T5" fmla="*/ 76 h 959"/>
              <a:gd name="T6" fmla="*/ 150 w 1612"/>
              <a:gd name="T7" fmla="*/ 33 h 959"/>
              <a:gd name="T8" fmla="*/ 179 w 1612"/>
              <a:gd name="T9" fmla="*/ 7 h 959"/>
              <a:gd name="T10" fmla="*/ 215 w 1612"/>
              <a:gd name="T11" fmla="*/ 0 h 959"/>
              <a:gd name="T12" fmla="*/ 238 w 1612"/>
              <a:gd name="T13" fmla="*/ 1 h 959"/>
              <a:gd name="T14" fmla="*/ 262 w 1612"/>
              <a:gd name="T15" fmla="*/ 4 h 959"/>
              <a:gd name="T16" fmla="*/ 348 w 1612"/>
              <a:gd name="T17" fmla="*/ 28 h 959"/>
              <a:gd name="T18" fmla="*/ 461 w 1612"/>
              <a:gd name="T19" fmla="*/ 77 h 959"/>
              <a:gd name="T20" fmla="*/ 595 w 1612"/>
              <a:gd name="T21" fmla="*/ 152 h 959"/>
              <a:gd name="T22" fmla="*/ 831 w 1612"/>
              <a:gd name="T23" fmla="*/ 307 h 959"/>
              <a:gd name="T24" fmla="*/ 1036 w 1612"/>
              <a:gd name="T25" fmla="*/ 490 h 959"/>
              <a:gd name="T26" fmla="*/ 1238 w 1612"/>
              <a:gd name="T27" fmla="*/ 679 h 959"/>
              <a:gd name="T28" fmla="*/ 1611 w 1612"/>
              <a:gd name="T29" fmla="*/ 958 h 9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12" h="959">
                <a:moveTo>
                  <a:pt x="0" y="390"/>
                </a:moveTo>
                <a:lnTo>
                  <a:pt x="77" y="162"/>
                </a:lnTo>
                <a:lnTo>
                  <a:pt x="121" y="76"/>
                </a:lnTo>
                <a:lnTo>
                  <a:pt x="150" y="33"/>
                </a:lnTo>
                <a:lnTo>
                  <a:pt x="179" y="7"/>
                </a:lnTo>
                <a:lnTo>
                  <a:pt x="215" y="0"/>
                </a:lnTo>
                <a:lnTo>
                  <a:pt x="238" y="1"/>
                </a:lnTo>
                <a:lnTo>
                  <a:pt x="262" y="4"/>
                </a:lnTo>
                <a:lnTo>
                  <a:pt x="348" y="28"/>
                </a:lnTo>
                <a:lnTo>
                  <a:pt x="461" y="77"/>
                </a:lnTo>
                <a:lnTo>
                  <a:pt x="595" y="152"/>
                </a:lnTo>
                <a:lnTo>
                  <a:pt x="831" y="307"/>
                </a:lnTo>
                <a:lnTo>
                  <a:pt x="1036" y="490"/>
                </a:lnTo>
                <a:lnTo>
                  <a:pt x="1238" y="679"/>
                </a:lnTo>
                <a:lnTo>
                  <a:pt x="1611" y="958"/>
                </a:lnTo>
              </a:path>
            </a:pathLst>
          </a:custGeom>
          <a:noFill/>
          <a:ln w="508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0" name="Freeform 18"/>
          <p:cNvSpPr>
            <a:spLocks/>
          </p:cNvSpPr>
          <p:nvPr/>
        </p:nvSpPr>
        <p:spPr bwMode="auto">
          <a:xfrm>
            <a:off x="2393950" y="4749800"/>
            <a:ext cx="3213100" cy="458788"/>
          </a:xfrm>
          <a:custGeom>
            <a:avLst/>
            <a:gdLst>
              <a:gd name="T0" fmla="*/ 0 w 1677"/>
              <a:gd name="T1" fmla="*/ 197 h 294"/>
              <a:gd name="T2" fmla="*/ 185 w 1677"/>
              <a:gd name="T3" fmla="*/ 110 h 294"/>
              <a:gd name="T4" fmla="*/ 334 w 1677"/>
              <a:gd name="T5" fmla="*/ 49 h 294"/>
              <a:gd name="T6" fmla="*/ 487 w 1677"/>
              <a:gd name="T7" fmla="*/ 4 h 294"/>
              <a:gd name="T8" fmla="*/ 549 w 1677"/>
              <a:gd name="T9" fmla="*/ 0 h 294"/>
              <a:gd name="T10" fmla="*/ 583 w 1677"/>
              <a:gd name="T11" fmla="*/ 0 h 294"/>
              <a:gd name="T12" fmla="*/ 602 w 1677"/>
              <a:gd name="T13" fmla="*/ 0 h 294"/>
              <a:gd name="T14" fmla="*/ 622 w 1677"/>
              <a:gd name="T15" fmla="*/ 0 h 294"/>
              <a:gd name="T16" fmla="*/ 785 w 1677"/>
              <a:gd name="T17" fmla="*/ 13 h 294"/>
              <a:gd name="T18" fmla="*/ 1082 w 1677"/>
              <a:gd name="T19" fmla="*/ 62 h 294"/>
              <a:gd name="T20" fmla="*/ 1239 w 1677"/>
              <a:gd name="T21" fmla="*/ 113 h 294"/>
              <a:gd name="T22" fmla="*/ 1437 w 1677"/>
              <a:gd name="T23" fmla="*/ 191 h 294"/>
              <a:gd name="T24" fmla="*/ 1676 w 1677"/>
              <a:gd name="T25" fmla="*/ 293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7" h="294">
                <a:moveTo>
                  <a:pt x="0" y="197"/>
                </a:moveTo>
                <a:lnTo>
                  <a:pt x="185" y="110"/>
                </a:lnTo>
                <a:lnTo>
                  <a:pt x="334" y="49"/>
                </a:lnTo>
                <a:lnTo>
                  <a:pt x="487" y="4"/>
                </a:lnTo>
                <a:lnTo>
                  <a:pt x="549" y="0"/>
                </a:lnTo>
                <a:lnTo>
                  <a:pt x="583" y="0"/>
                </a:lnTo>
                <a:lnTo>
                  <a:pt x="602" y="0"/>
                </a:lnTo>
                <a:lnTo>
                  <a:pt x="622" y="0"/>
                </a:lnTo>
                <a:lnTo>
                  <a:pt x="785" y="13"/>
                </a:lnTo>
                <a:lnTo>
                  <a:pt x="1082" y="62"/>
                </a:lnTo>
                <a:lnTo>
                  <a:pt x="1239" y="113"/>
                </a:lnTo>
                <a:lnTo>
                  <a:pt x="1437" y="191"/>
                </a:lnTo>
                <a:lnTo>
                  <a:pt x="1676" y="293"/>
                </a:lnTo>
              </a:path>
            </a:pathLst>
          </a:custGeom>
          <a:noFill/>
          <a:ln w="5715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1" name="Rectangle 19"/>
          <p:cNvSpPr>
            <a:spLocks noChangeArrowheads="1"/>
          </p:cNvSpPr>
          <p:nvPr/>
        </p:nvSpPr>
        <p:spPr bwMode="auto">
          <a:xfrm rot="16200000">
            <a:off x="654050" y="2246313"/>
            <a:ext cx="175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solidFill>
                  <a:srgbClr val="000000"/>
                </a:solidFill>
              </a:rPr>
              <a:t>Total Product, TP</a:t>
            </a:r>
          </a:p>
        </p:txBody>
      </p:sp>
      <p:grpSp>
        <p:nvGrpSpPr>
          <p:cNvPr id="28692" name="Group 20"/>
          <p:cNvGrpSpPr>
            <a:grpSpLocks/>
          </p:cNvGrpSpPr>
          <p:nvPr/>
        </p:nvGrpSpPr>
        <p:grpSpPr bwMode="auto">
          <a:xfrm>
            <a:off x="1828800" y="3581400"/>
            <a:ext cx="3997325" cy="396875"/>
            <a:chOff x="1200" y="2544"/>
            <a:chExt cx="2518" cy="250"/>
          </a:xfrm>
        </p:grpSpPr>
        <p:sp>
          <p:nvSpPr>
            <p:cNvPr id="28693" name="Rectangle 21"/>
            <p:cNvSpPr>
              <a:spLocks noChangeArrowheads="1"/>
            </p:cNvSpPr>
            <p:nvPr/>
          </p:nvSpPr>
          <p:spPr bwMode="auto">
            <a:xfrm>
              <a:off x="1200" y="2544"/>
              <a:ext cx="2518" cy="214"/>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4" name="Rectangle 22"/>
            <p:cNvSpPr>
              <a:spLocks noChangeArrowheads="1"/>
            </p:cNvSpPr>
            <p:nvPr/>
          </p:nvSpPr>
          <p:spPr bwMode="auto">
            <a:xfrm>
              <a:off x="1512" y="2546"/>
              <a:ext cx="1366"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000000"/>
                  </a:solidFill>
                </a:rPr>
                <a:t>Quantity of Labor</a:t>
              </a:r>
            </a:p>
          </p:txBody>
        </p:sp>
      </p:grpSp>
      <p:sp>
        <p:nvSpPr>
          <p:cNvPr id="28695" name="Rectangle 23"/>
          <p:cNvSpPr>
            <a:spLocks noChangeArrowheads="1"/>
          </p:cNvSpPr>
          <p:nvPr/>
        </p:nvSpPr>
        <p:spPr bwMode="auto">
          <a:xfrm rot="16200000">
            <a:off x="209550" y="4491038"/>
            <a:ext cx="2454275"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solidFill>
                  <a:srgbClr val="000000"/>
                </a:solidFill>
              </a:rPr>
              <a:t>Average Product, AP, and</a:t>
            </a:r>
          </a:p>
          <a:p>
            <a:pPr algn="ctr"/>
            <a:r>
              <a:rPr lang="en-US" altLang="en-US" sz="1600" b="1">
                <a:solidFill>
                  <a:srgbClr val="000000"/>
                </a:solidFill>
              </a:rPr>
              <a:t>Marginal Product, MP</a:t>
            </a:r>
          </a:p>
        </p:txBody>
      </p:sp>
      <p:sp>
        <p:nvSpPr>
          <p:cNvPr id="28696" name="Rectangle 24"/>
          <p:cNvSpPr>
            <a:spLocks noChangeArrowheads="1"/>
          </p:cNvSpPr>
          <p:nvPr/>
        </p:nvSpPr>
        <p:spPr bwMode="auto">
          <a:xfrm>
            <a:off x="2409825" y="5754688"/>
            <a:ext cx="2168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000000"/>
                </a:solidFill>
              </a:rPr>
              <a:t>Quantity of Labor</a:t>
            </a:r>
          </a:p>
        </p:txBody>
      </p:sp>
      <p:sp>
        <p:nvSpPr>
          <p:cNvPr id="28697" name="Rectangle 25"/>
          <p:cNvSpPr>
            <a:spLocks noChangeArrowheads="1"/>
          </p:cNvSpPr>
          <p:nvPr/>
        </p:nvSpPr>
        <p:spPr bwMode="auto">
          <a:xfrm>
            <a:off x="5549900" y="1841500"/>
            <a:ext cx="169703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chemeClr val="tx2"/>
                </a:solidFill>
              </a:rPr>
              <a:t>Total Product</a:t>
            </a:r>
          </a:p>
        </p:txBody>
      </p:sp>
      <p:sp>
        <p:nvSpPr>
          <p:cNvPr id="28698" name="Rectangle 26"/>
          <p:cNvSpPr>
            <a:spLocks noChangeArrowheads="1"/>
          </p:cNvSpPr>
          <p:nvPr/>
        </p:nvSpPr>
        <p:spPr bwMode="auto">
          <a:xfrm>
            <a:off x="5276850" y="5630863"/>
            <a:ext cx="119538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2000" b="1">
                <a:solidFill>
                  <a:srgbClr val="000099"/>
                </a:solidFill>
              </a:rPr>
              <a:t>Marginal</a:t>
            </a:r>
          </a:p>
          <a:p>
            <a:pPr algn="ctr"/>
            <a:r>
              <a:rPr lang="en-US" altLang="en-US" sz="2000" b="1">
                <a:solidFill>
                  <a:srgbClr val="000099"/>
                </a:solidFill>
              </a:rPr>
              <a:t>Product</a:t>
            </a:r>
          </a:p>
        </p:txBody>
      </p:sp>
      <p:sp>
        <p:nvSpPr>
          <p:cNvPr id="28699" name="Rectangle 27"/>
          <p:cNvSpPr>
            <a:spLocks noChangeArrowheads="1"/>
          </p:cNvSpPr>
          <p:nvPr/>
        </p:nvSpPr>
        <p:spPr bwMode="auto">
          <a:xfrm>
            <a:off x="5664200" y="4733925"/>
            <a:ext cx="1084263"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2000" b="1">
                <a:solidFill>
                  <a:srgbClr val="CC0000"/>
                </a:solidFill>
              </a:rPr>
              <a:t>Average</a:t>
            </a:r>
          </a:p>
          <a:p>
            <a:pPr algn="ctr"/>
            <a:r>
              <a:rPr lang="en-US" altLang="en-US" sz="2000" b="1">
                <a:solidFill>
                  <a:srgbClr val="CC0000"/>
                </a:solidFill>
              </a:rPr>
              <a:t>Product</a:t>
            </a:r>
          </a:p>
        </p:txBody>
      </p:sp>
      <p:grpSp>
        <p:nvGrpSpPr>
          <p:cNvPr id="28700" name="Group 28"/>
          <p:cNvGrpSpPr>
            <a:grpSpLocks/>
          </p:cNvGrpSpPr>
          <p:nvPr/>
        </p:nvGrpSpPr>
        <p:grpSpPr bwMode="auto">
          <a:xfrm>
            <a:off x="1830388" y="1571625"/>
            <a:ext cx="3757612" cy="2033588"/>
            <a:chOff x="1719" y="1329"/>
            <a:chExt cx="2367" cy="1281"/>
          </a:xfrm>
        </p:grpSpPr>
        <p:sp>
          <p:nvSpPr>
            <p:cNvPr id="28701" name="Line 29"/>
            <p:cNvSpPr>
              <a:spLocks noChangeShapeType="1"/>
            </p:cNvSpPr>
            <p:nvPr/>
          </p:nvSpPr>
          <p:spPr bwMode="auto">
            <a:xfrm>
              <a:off x="1719" y="2597"/>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Line 30"/>
            <p:cNvSpPr>
              <a:spLocks noChangeShapeType="1"/>
            </p:cNvSpPr>
            <p:nvPr/>
          </p:nvSpPr>
          <p:spPr bwMode="auto">
            <a:xfrm flipV="1">
              <a:off x="1740" y="1329"/>
              <a:ext cx="0" cy="128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703" name="Group 31"/>
          <p:cNvGrpSpPr>
            <a:grpSpLocks/>
          </p:cNvGrpSpPr>
          <p:nvPr/>
        </p:nvGrpSpPr>
        <p:grpSpPr bwMode="auto">
          <a:xfrm>
            <a:off x="1854200" y="3933825"/>
            <a:ext cx="3757613" cy="1897063"/>
            <a:chOff x="1734" y="2817"/>
            <a:chExt cx="2367" cy="1195"/>
          </a:xfrm>
        </p:grpSpPr>
        <p:sp>
          <p:nvSpPr>
            <p:cNvPr id="28704" name="Line 32"/>
            <p:cNvSpPr>
              <a:spLocks noChangeShapeType="1"/>
            </p:cNvSpPr>
            <p:nvPr/>
          </p:nvSpPr>
          <p:spPr bwMode="auto">
            <a:xfrm>
              <a:off x="1734" y="3700"/>
              <a:ext cx="2367" cy="0"/>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Line 33"/>
            <p:cNvSpPr>
              <a:spLocks noChangeShapeType="1"/>
            </p:cNvSpPr>
            <p:nvPr/>
          </p:nvSpPr>
          <p:spPr bwMode="auto">
            <a:xfrm>
              <a:off x="1740" y="2817"/>
              <a:ext cx="0" cy="119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46" name="Group 54"/>
          <p:cNvGrpSpPr>
            <a:grpSpLocks/>
          </p:cNvGrpSpPr>
          <p:nvPr/>
        </p:nvGrpSpPr>
        <p:grpSpPr bwMode="auto">
          <a:xfrm>
            <a:off x="304800" y="381000"/>
            <a:ext cx="8382000" cy="5791200"/>
            <a:chOff x="192" y="240"/>
            <a:chExt cx="5280" cy="3360"/>
          </a:xfrm>
        </p:grpSpPr>
        <p:sp>
          <p:nvSpPr>
            <p:cNvPr id="8245" name="Rectangle 53"/>
            <p:cNvSpPr>
              <a:spLocks noChangeArrowheads="1"/>
            </p:cNvSpPr>
            <p:nvPr/>
          </p:nvSpPr>
          <p:spPr bwMode="auto">
            <a:xfrm>
              <a:off x="192" y="240"/>
              <a:ext cx="5280" cy="3360"/>
            </a:xfrm>
            <a:prstGeom prst="rect">
              <a:avLst/>
            </a:prstGeom>
            <a:solidFill>
              <a:srgbClr val="FFEFAD"/>
            </a:solidFill>
            <a:ln w="9525">
              <a:solidFill>
                <a:srgbClr val="A0A0A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tLang="en-US">
                <a:solidFill>
                  <a:srgbClr val="0000FF"/>
                </a:solidFill>
              </a:endParaRPr>
            </a:p>
          </p:txBody>
        </p:sp>
        <p:grpSp>
          <p:nvGrpSpPr>
            <p:cNvPr id="8197" name="Group 5"/>
            <p:cNvGrpSpPr>
              <a:grpSpLocks/>
            </p:cNvGrpSpPr>
            <p:nvPr/>
          </p:nvGrpSpPr>
          <p:grpSpPr bwMode="auto">
            <a:xfrm>
              <a:off x="196" y="243"/>
              <a:ext cx="1921" cy="414"/>
              <a:chOff x="0" y="422"/>
              <a:chExt cx="1353" cy="403"/>
            </a:xfrm>
          </p:grpSpPr>
          <p:sp>
            <p:nvSpPr>
              <p:cNvPr id="8198" name="Rectangle 6"/>
              <p:cNvSpPr>
                <a:spLocks noChangeArrowheads="1"/>
              </p:cNvSpPr>
              <p:nvPr/>
            </p:nvSpPr>
            <p:spPr bwMode="auto">
              <a:xfrm>
                <a:off x="43" y="422"/>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FF0000"/>
                    </a:solidFill>
                    <a:effectLst>
                      <a:outerShdw blurRad="38100" dist="38100" dir="2700000" algn="tl">
                        <a:srgbClr val="000000"/>
                      </a:outerShdw>
                    </a:effectLst>
                    <a:cs typeface="Times New Roman" panose="02020603050405020304" pitchFamily="18" charset="0"/>
                  </a:rPr>
                  <a:t>RELATIONSHIP</a:t>
                </a:r>
              </a:p>
              <a:p>
                <a:pPr algn="ctr"/>
                <a:endParaRPr lang="en-US" altLang="en-US">
                  <a:effectLst>
                    <a:outerShdw blurRad="38100" dist="38100" dir="2700000" algn="tl">
                      <a:srgbClr val="FFFFFF"/>
                    </a:outerShdw>
                  </a:effectLst>
                </a:endParaRPr>
              </a:p>
            </p:txBody>
          </p:sp>
          <p:sp>
            <p:nvSpPr>
              <p:cNvPr id="8199" name="Rectangle 7"/>
              <p:cNvSpPr>
                <a:spLocks noChangeArrowheads="1"/>
              </p:cNvSpPr>
              <p:nvPr/>
            </p:nvSpPr>
            <p:spPr bwMode="auto">
              <a:xfrm>
                <a:off x="0" y="422"/>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00" name="Group 8"/>
            <p:cNvGrpSpPr>
              <a:grpSpLocks/>
            </p:cNvGrpSpPr>
            <p:nvPr/>
          </p:nvGrpSpPr>
          <p:grpSpPr bwMode="auto">
            <a:xfrm>
              <a:off x="2117" y="243"/>
              <a:ext cx="3351" cy="414"/>
              <a:chOff x="1353" y="422"/>
              <a:chExt cx="2361" cy="403"/>
            </a:xfrm>
          </p:grpSpPr>
          <p:sp>
            <p:nvSpPr>
              <p:cNvPr id="8201" name="Rectangle 9"/>
              <p:cNvSpPr>
                <a:spLocks noChangeArrowheads="1"/>
              </p:cNvSpPr>
              <p:nvPr/>
            </p:nvSpPr>
            <p:spPr bwMode="auto">
              <a:xfrm>
                <a:off x="1396" y="422"/>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0000FF"/>
                    </a:solidFill>
                    <a:effectLst>
                      <a:outerShdw blurRad="38100" dist="38100" dir="2700000" algn="tl">
                        <a:srgbClr val="000000"/>
                      </a:outerShdw>
                    </a:effectLst>
                    <a:cs typeface="Times New Roman" panose="02020603050405020304" pitchFamily="18" charset="0"/>
                  </a:rPr>
                  <a:t>ECONOMIC INTERPRETATION</a:t>
                </a:r>
                <a:endParaRPr lang="en-US" altLang="en-US">
                  <a:effectLst>
                    <a:outerShdw blurRad="38100" dist="38100" dir="2700000" algn="tl">
                      <a:srgbClr val="FFFFFF"/>
                    </a:outerShdw>
                  </a:effectLst>
                  <a:cs typeface="Times New Roman" panose="02020603050405020304" pitchFamily="18" charset="0"/>
                </a:endParaRPr>
              </a:p>
              <a:p>
                <a:pPr algn="ctr"/>
                <a:endParaRPr lang="en-US" altLang="en-US">
                  <a:effectLst>
                    <a:outerShdw blurRad="38100" dist="38100" dir="2700000" algn="tl">
                      <a:srgbClr val="FFFFFF"/>
                    </a:outerShdw>
                  </a:effectLst>
                </a:endParaRPr>
              </a:p>
            </p:txBody>
          </p:sp>
          <p:sp>
            <p:nvSpPr>
              <p:cNvPr id="8202" name="Rectangle 10"/>
              <p:cNvSpPr>
                <a:spLocks noChangeArrowheads="1"/>
              </p:cNvSpPr>
              <p:nvPr/>
            </p:nvSpPr>
            <p:spPr bwMode="auto">
              <a:xfrm>
                <a:off x="1353" y="422"/>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03" name="Group 11"/>
            <p:cNvGrpSpPr>
              <a:grpSpLocks/>
            </p:cNvGrpSpPr>
            <p:nvPr/>
          </p:nvGrpSpPr>
          <p:grpSpPr bwMode="auto">
            <a:xfrm>
              <a:off x="196" y="657"/>
              <a:ext cx="1921" cy="533"/>
              <a:chOff x="0" y="825"/>
              <a:chExt cx="1353" cy="518"/>
            </a:xfrm>
          </p:grpSpPr>
          <p:sp>
            <p:nvSpPr>
              <p:cNvPr id="8204" name="Rectangle 12"/>
              <p:cNvSpPr>
                <a:spLocks noChangeArrowheads="1"/>
              </p:cNvSpPr>
              <p:nvPr/>
            </p:nvSpPr>
            <p:spPr bwMode="auto">
              <a:xfrm>
                <a:off x="43" y="825"/>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008040"/>
                    </a:solidFill>
                    <a:effectLst>
                      <a:outerShdw blurRad="38100" dist="38100" dir="2700000" algn="tl">
                        <a:srgbClr val="000000"/>
                      </a:outerShdw>
                    </a:effectLst>
                    <a:cs typeface="Times New Roman" panose="02020603050405020304" pitchFamily="18" charset="0"/>
                  </a:rPr>
                  <a:t>MR = MC</a:t>
                </a:r>
                <a:endParaRPr lang="en-US" altLang="en-US">
                  <a:effectLst>
                    <a:outerShdw blurRad="38100" dist="38100" dir="2700000" algn="tl">
                      <a:srgbClr val="FFFFFF"/>
                    </a:outerShdw>
                  </a:effectLst>
                </a:endParaRPr>
              </a:p>
            </p:txBody>
          </p:sp>
          <p:sp>
            <p:nvSpPr>
              <p:cNvPr id="8205" name="Rectangle 13"/>
              <p:cNvSpPr>
                <a:spLocks noChangeArrowheads="1"/>
              </p:cNvSpPr>
              <p:nvPr/>
            </p:nvSpPr>
            <p:spPr bwMode="auto">
              <a:xfrm>
                <a:off x="0" y="825"/>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06" name="Group 14"/>
            <p:cNvGrpSpPr>
              <a:grpSpLocks/>
            </p:cNvGrpSpPr>
            <p:nvPr/>
          </p:nvGrpSpPr>
          <p:grpSpPr bwMode="auto">
            <a:xfrm>
              <a:off x="2117" y="657"/>
              <a:ext cx="3351" cy="533"/>
              <a:chOff x="1353" y="825"/>
              <a:chExt cx="2361" cy="518"/>
            </a:xfrm>
          </p:grpSpPr>
          <p:sp>
            <p:nvSpPr>
              <p:cNvPr id="8207" name="Rectangle 15"/>
              <p:cNvSpPr>
                <a:spLocks noChangeArrowheads="1"/>
              </p:cNvSpPr>
              <p:nvPr/>
            </p:nvSpPr>
            <p:spPr bwMode="auto">
              <a:xfrm>
                <a:off x="1396" y="825"/>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rgbClr val="008040"/>
                    </a:solidFill>
                    <a:effectLst>
                      <a:outerShdw blurRad="38100" dist="38100" dir="2700000" algn="tl">
                        <a:srgbClr val="000000"/>
                      </a:outerShdw>
                    </a:effectLst>
                    <a:cs typeface="Times New Roman" panose="02020603050405020304" pitchFamily="18" charset="0"/>
                  </a:rPr>
                  <a:t>The firm has chosen the output that maximizes profits.</a:t>
                </a:r>
                <a:endParaRPr lang="en-US" altLang="en-US" b="1">
                  <a:effectLst>
                    <a:outerShdw blurRad="38100" dist="38100" dir="2700000" algn="tl">
                      <a:srgbClr val="FFFFFF"/>
                    </a:outerShdw>
                  </a:effectLst>
                </a:endParaRPr>
              </a:p>
            </p:txBody>
          </p:sp>
          <p:sp>
            <p:nvSpPr>
              <p:cNvPr id="8208" name="Rectangle 16"/>
              <p:cNvSpPr>
                <a:spLocks noChangeArrowheads="1"/>
              </p:cNvSpPr>
              <p:nvPr/>
            </p:nvSpPr>
            <p:spPr bwMode="auto">
              <a:xfrm>
                <a:off x="1353" y="825"/>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09" name="Group 17"/>
            <p:cNvGrpSpPr>
              <a:grpSpLocks/>
            </p:cNvGrpSpPr>
            <p:nvPr/>
          </p:nvGrpSpPr>
          <p:grpSpPr bwMode="auto">
            <a:xfrm>
              <a:off x="196" y="1190"/>
              <a:ext cx="1921" cy="414"/>
              <a:chOff x="0" y="1343"/>
              <a:chExt cx="1353" cy="403"/>
            </a:xfrm>
          </p:grpSpPr>
          <p:sp>
            <p:nvSpPr>
              <p:cNvPr id="8210" name="Rectangle 18"/>
              <p:cNvSpPr>
                <a:spLocks noChangeArrowheads="1"/>
              </p:cNvSpPr>
              <p:nvPr/>
            </p:nvSpPr>
            <p:spPr bwMode="auto">
              <a:xfrm>
                <a:off x="43" y="1343"/>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a:effectLst>
                      <a:outerShdw blurRad="38100" dist="38100" dir="2700000" algn="tl">
                        <a:srgbClr val="FFFFFF"/>
                      </a:outerShdw>
                    </a:effectLst>
                    <a:cs typeface="Times New Roman" panose="02020603050405020304" pitchFamily="18" charset="0"/>
                  </a:rPr>
                  <a:t> </a:t>
                </a:r>
              </a:p>
              <a:p>
                <a:pPr algn="ctr"/>
                <a:endParaRPr lang="en-US" altLang="en-US">
                  <a:effectLst>
                    <a:outerShdw blurRad="38100" dist="38100" dir="2700000" algn="tl">
                      <a:srgbClr val="FFFFFF"/>
                    </a:outerShdw>
                  </a:effectLst>
                </a:endParaRPr>
              </a:p>
            </p:txBody>
          </p:sp>
          <p:sp>
            <p:nvSpPr>
              <p:cNvPr id="8211" name="Rectangle 19"/>
              <p:cNvSpPr>
                <a:spLocks noChangeArrowheads="1"/>
              </p:cNvSpPr>
              <p:nvPr/>
            </p:nvSpPr>
            <p:spPr bwMode="auto">
              <a:xfrm>
                <a:off x="0" y="1343"/>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12" name="Group 20"/>
            <p:cNvGrpSpPr>
              <a:grpSpLocks/>
            </p:cNvGrpSpPr>
            <p:nvPr/>
          </p:nvGrpSpPr>
          <p:grpSpPr bwMode="auto">
            <a:xfrm>
              <a:off x="2117" y="1190"/>
              <a:ext cx="3351" cy="414"/>
              <a:chOff x="1353" y="1343"/>
              <a:chExt cx="2361" cy="403"/>
            </a:xfrm>
          </p:grpSpPr>
          <p:sp>
            <p:nvSpPr>
              <p:cNvPr id="8213" name="Rectangle 21"/>
              <p:cNvSpPr>
                <a:spLocks noChangeArrowheads="1"/>
              </p:cNvSpPr>
              <p:nvPr/>
            </p:nvSpPr>
            <p:spPr bwMode="auto">
              <a:xfrm>
                <a:off x="1396" y="1343"/>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effectLst>
                      <a:outerShdw blurRad="38100" dist="38100" dir="2700000" algn="tl">
                        <a:srgbClr val="FFFFFF"/>
                      </a:outerShdw>
                    </a:effectLst>
                    <a:cs typeface="Times New Roman" panose="02020603050405020304" pitchFamily="18" charset="0"/>
                  </a:rPr>
                  <a:t> </a:t>
                </a:r>
              </a:p>
              <a:p>
                <a:endParaRPr lang="en-US" altLang="en-US">
                  <a:effectLst>
                    <a:outerShdw blurRad="38100" dist="38100" dir="2700000" algn="tl">
                      <a:srgbClr val="FFFFFF"/>
                    </a:outerShdw>
                  </a:effectLst>
                </a:endParaRPr>
              </a:p>
            </p:txBody>
          </p:sp>
          <p:sp>
            <p:nvSpPr>
              <p:cNvPr id="8214" name="Rectangle 22"/>
              <p:cNvSpPr>
                <a:spLocks noChangeArrowheads="1"/>
              </p:cNvSpPr>
              <p:nvPr/>
            </p:nvSpPr>
            <p:spPr bwMode="auto">
              <a:xfrm>
                <a:off x="1353" y="1343"/>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15" name="Group 23"/>
            <p:cNvGrpSpPr>
              <a:grpSpLocks/>
            </p:cNvGrpSpPr>
            <p:nvPr/>
          </p:nvGrpSpPr>
          <p:grpSpPr bwMode="auto">
            <a:xfrm>
              <a:off x="192" y="1200"/>
              <a:ext cx="1921" cy="414"/>
              <a:chOff x="0" y="1746"/>
              <a:chExt cx="1353" cy="403"/>
            </a:xfrm>
          </p:grpSpPr>
          <p:sp>
            <p:nvSpPr>
              <p:cNvPr id="8216" name="Rectangle 24"/>
              <p:cNvSpPr>
                <a:spLocks noChangeArrowheads="1"/>
              </p:cNvSpPr>
              <p:nvPr/>
            </p:nvSpPr>
            <p:spPr bwMode="auto">
              <a:xfrm>
                <a:off x="43" y="1746"/>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chemeClr val="accent2"/>
                    </a:solidFill>
                    <a:effectLst>
                      <a:outerShdw blurRad="38100" dist="38100" dir="2700000" algn="tl">
                        <a:srgbClr val="000000"/>
                      </a:outerShdw>
                    </a:effectLst>
                    <a:cs typeface="Times New Roman" panose="02020603050405020304" pitchFamily="18" charset="0"/>
                  </a:rPr>
                  <a:t>P  &gt;  ATC</a:t>
                </a:r>
                <a:endParaRPr lang="en-US" altLang="en-US">
                  <a:solidFill>
                    <a:schemeClr val="accent2"/>
                  </a:solidFill>
                  <a:effectLst>
                    <a:outerShdw blurRad="38100" dist="38100" dir="2700000" algn="tl">
                      <a:srgbClr val="000000"/>
                    </a:outerShdw>
                  </a:effectLst>
                  <a:cs typeface="Times New Roman" panose="02020603050405020304" pitchFamily="18" charset="0"/>
                </a:endParaRPr>
              </a:p>
              <a:p>
                <a:pPr algn="ctr"/>
                <a:endParaRPr lang="en-US" altLang="en-US">
                  <a:effectLst>
                    <a:outerShdw blurRad="38100" dist="38100" dir="2700000" algn="tl">
                      <a:srgbClr val="FFFFFF"/>
                    </a:outerShdw>
                  </a:effectLst>
                </a:endParaRPr>
              </a:p>
            </p:txBody>
          </p:sp>
          <p:sp>
            <p:nvSpPr>
              <p:cNvPr id="8217" name="Rectangle 25"/>
              <p:cNvSpPr>
                <a:spLocks noChangeArrowheads="1"/>
              </p:cNvSpPr>
              <p:nvPr/>
            </p:nvSpPr>
            <p:spPr bwMode="auto">
              <a:xfrm>
                <a:off x="0" y="1746"/>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18" name="Group 26"/>
            <p:cNvGrpSpPr>
              <a:grpSpLocks/>
            </p:cNvGrpSpPr>
            <p:nvPr/>
          </p:nvGrpSpPr>
          <p:grpSpPr bwMode="auto">
            <a:xfrm>
              <a:off x="2112" y="1200"/>
              <a:ext cx="3351" cy="414"/>
              <a:chOff x="1353" y="1746"/>
              <a:chExt cx="2361" cy="403"/>
            </a:xfrm>
          </p:grpSpPr>
          <p:sp>
            <p:nvSpPr>
              <p:cNvPr id="8219" name="Rectangle 27"/>
              <p:cNvSpPr>
                <a:spLocks noChangeArrowheads="1"/>
              </p:cNvSpPr>
              <p:nvPr/>
            </p:nvSpPr>
            <p:spPr bwMode="auto">
              <a:xfrm>
                <a:off x="1396" y="1746"/>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chemeClr val="accent2"/>
                    </a:solidFill>
                    <a:effectLst>
                      <a:outerShdw blurRad="38100" dist="38100" dir="2700000" algn="tl">
                        <a:srgbClr val="000000"/>
                      </a:outerShdw>
                    </a:effectLst>
                    <a:cs typeface="Times New Roman" panose="02020603050405020304" pitchFamily="18" charset="0"/>
                  </a:rPr>
                  <a:t>Firm is earning Economic Profits</a:t>
                </a:r>
                <a:endParaRPr lang="en-US" altLang="en-US">
                  <a:effectLst>
                    <a:outerShdw blurRad="38100" dist="38100" dir="2700000" algn="tl">
                      <a:srgbClr val="FFFFFF"/>
                    </a:outerShdw>
                  </a:effectLst>
                  <a:cs typeface="Times New Roman" panose="02020603050405020304" pitchFamily="18" charset="0"/>
                </a:endParaRPr>
              </a:p>
              <a:p>
                <a:endParaRPr lang="en-US" altLang="en-US">
                  <a:effectLst>
                    <a:outerShdw blurRad="38100" dist="38100" dir="2700000" algn="tl">
                      <a:srgbClr val="FFFFFF"/>
                    </a:outerShdw>
                  </a:effectLst>
                </a:endParaRPr>
              </a:p>
            </p:txBody>
          </p:sp>
          <p:sp>
            <p:nvSpPr>
              <p:cNvPr id="8220" name="Rectangle 28"/>
              <p:cNvSpPr>
                <a:spLocks noChangeArrowheads="1"/>
              </p:cNvSpPr>
              <p:nvPr/>
            </p:nvSpPr>
            <p:spPr bwMode="auto">
              <a:xfrm>
                <a:off x="1353" y="1746"/>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21" name="Group 29"/>
            <p:cNvGrpSpPr>
              <a:grpSpLocks/>
            </p:cNvGrpSpPr>
            <p:nvPr/>
          </p:nvGrpSpPr>
          <p:grpSpPr bwMode="auto">
            <a:xfrm>
              <a:off x="192" y="1632"/>
              <a:ext cx="1921" cy="480"/>
              <a:chOff x="0" y="2149"/>
              <a:chExt cx="1353" cy="518"/>
            </a:xfrm>
          </p:grpSpPr>
          <p:sp>
            <p:nvSpPr>
              <p:cNvPr id="8222" name="Rectangle 30"/>
              <p:cNvSpPr>
                <a:spLocks noChangeArrowheads="1"/>
              </p:cNvSpPr>
              <p:nvPr/>
            </p:nvSpPr>
            <p:spPr bwMode="auto">
              <a:xfrm>
                <a:off x="43" y="2149"/>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0000FF"/>
                    </a:solidFill>
                    <a:effectLst>
                      <a:outerShdw blurRad="38100" dist="38100" dir="2700000" algn="tl">
                        <a:srgbClr val="000000"/>
                      </a:outerShdw>
                    </a:effectLst>
                    <a:cs typeface="Times New Roman" panose="02020603050405020304" pitchFamily="18" charset="0"/>
                  </a:rPr>
                  <a:t>P  =  ATC</a:t>
                </a:r>
                <a:endParaRPr lang="en-US" altLang="en-US" b="1">
                  <a:solidFill>
                    <a:srgbClr val="0000FF"/>
                  </a:solidFill>
                  <a:effectLst>
                    <a:outerShdw blurRad="38100" dist="38100" dir="2700000" algn="tl">
                      <a:srgbClr val="000000"/>
                    </a:outerShdw>
                  </a:effectLst>
                </a:endParaRPr>
              </a:p>
            </p:txBody>
          </p:sp>
          <p:sp>
            <p:nvSpPr>
              <p:cNvPr id="8223" name="Rectangle 31"/>
              <p:cNvSpPr>
                <a:spLocks noChangeArrowheads="1"/>
              </p:cNvSpPr>
              <p:nvPr/>
            </p:nvSpPr>
            <p:spPr bwMode="auto">
              <a:xfrm>
                <a:off x="0" y="2149"/>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24" name="Group 32"/>
            <p:cNvGrpSpPr>
              <a:grpSpLocks/>
            </p:cNvGrpSpPr>
            <p:nvPr/>
          </p:nvGrpSpPr>
          <p:grpSpPr bwMode="auto">
            <a:xfrm>
              <a:off x="2112" y="1632"/>
              <a:ext cx="3351" cy="480"/>
              <a:chOff x="1353" y="2149"/>
              <a:chExt cx="2361" cy="518"/>
            </a:xfrm>
          </p:grpSpPr>
          <p:sp>
            <p:nvSpPr>
              <p:cNvPr id="8225" name="Rectangle 33"/>
              <p:cNvSpPr>
                <a:spLocks noChangeArrowheads="1"/>
              </p:cNvSpPr>
              <p:nvPr/>
            </p:nvSpPr>
            <p:spPr bwMode="auto">
              <a:xfrm>
                <a:off x="1396" y="2149"/>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rgbClr val="0000FF"/>
                    </a:solidFill>
                    <a:effectLst>
                      <a:outerShdw blurRad="38100" dist="38100" dir="2700000" algn="tl">
                        <a:srgbClr val="000000"/>
                      </a:outerShdw>
                    </a:effectLst>
                    <a:cs typeface="Times New Roman" panose="02020603050405020304" pitchFamily="18" charset="0"/>
                  </a:rPr>
                  <a:t>Firm is earning NORMAL PROFIT                                                                                                                    (Break-Even Point) (EP = 0)</a:t>
                </a:r>
              </a:p>
              <a:p>
                <a:endParaRPr lang="en-US" altLang="en-US">
                  <a:effectLst>
                    <a:outerShdw blurRad="38100" dist="38100" dir="2700000" algn="tl">
                      <a:srgbClr val="FFFFFF"/>
                    </a:outerShdw>
                  </a:effectLst>
                </a:endParaRPr>
              </a:p>
            </p:txBody>
          </p:sp>
          <p:sp>
            <p:nvSpPr>
              <p:cNvPr id="8226" name="Rectangle 34"/>
              <p:cNvSpPr>
                <a:spLocks noChangeArrowheads="1"/>
              </p:cNvSpPr>
              <p:nvPr/>
            </p:nvSpPr>
            <p:spPr bwMode="auto">
              <a:xfrm>
                <a:off x="1353" y="2149"/>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27" name="Group 35"/>
            <p:cNvGrpSpPr>
              <a:grpSpLocks/>
            </p:cNvGrpSpPr>
            <p:nvPr/>
          </p:nvGrpSpPr>
          <p:grpSpPr bwMode="auto">
            <a:xfrm>
              <a:off x="192" y="2112"/>
              <a:ext cx="1921" cy="533"/>
              <a:chOff x="0" y="2667"/>
              <a:chExt cx="1353" cy="518"/>
            </a:xfrm>
          </p:grpSpPr>
          <p:sp>
            <p:nvSpPr>
              <p:cNvPr id="8228" name="Rectangle 36"/>
              <p:cNvSpPr>
                <a:spLocks noChangeArrowheads="1"/>
              </p:cNvSpPr>
              <p:nvPr/>
            </p:nvSpPr>
            <p:spPr bwMode="auto">
              <a:xfrm>
                <a:off x="43" y="2667"/>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800080"/>
                    </a:solidFill>
                    <a:effectLst>
                      <a:outerShdw blurRad="38100" dist="38100" dir="2700000" algn="tl">
                        <a:srgbClr val="000000"/>
                      </a:outerShdw>
                    </a:effectLst>
                    <a:cs typeface="Times New Roman" panose="02020603050405020304" pitchFamily="18" charset="0"/>
                  </a:rPr>
                  <a:t>P  &lt;  ATC;</a:t>
                </a:r>
              </a:p>
              <a:p>
                <a:pPr algn="ctr"/>
                <a:r>
                  <a:rPr lang="en-US" altLang="en-US" b="1">
                    <a:solidFill>
                      <a:srgbClr val="800080"/>
                    </a:solidFill>
                    <a:effectLst>
                      <a:outerShdw blurRad="38100" dist="38100" dir="2700000" algn="tl">
                        <a:srgbClr val="000000"/>
                      </a:outerShdw>
                    </a:effectLst>
                    <a:cs typeface="Times New Roman" panose="02020603050405020304" pitchFamily="18" charset="0"/>
                  </a:rPr>
                  <a:t>P  &gt;  AVC</a:t>
                </a:r>
                <a:endParaRPr lang="en-US" altLang="en-US" b="1">
                  <a:solidFill>
                    <a:srgbClr val="800080"/>
                  </a:solidFill>
                  <a:effectLst>
                    <a:outerShdw blurRad="38100" dist="38100" dir="2700000" algn="tl">
                      <a:srgbClr val="000000"/>
                    </a:outerShdw>
                  </a:effectLst>
                </a:endParaRPr>
              </a:p>
            </p:txBody>
          </p:sp>
          <p:sp>
            <p:nvSpPr>
              <p:cNvPr id="8229" name="Rectangle 37"/>
              <p:cNvSpPr>
                <a:spLocks noChangeArrowheads="1"/>
              </p:cNvSpPr>
              <p:nvPr/>
            </p:nvSpPr>
            <p:spPr bwMode="auto">
              <a:xfrm>
                <a:off x="0" y="2667"/>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30" name="Group 38"/>
            <p:cNvGrpSpPr>
              <a:grpSpLocks/>
            </p:cNvGrpSpPr>
            <p:nvPr/>
          </p:nvGrpSpPr>
          <p:grpSpPr bwMode="auto">
            <a:xfrm>
              <a:off x="2112" y="2112"/>
              <a:ext cx="3351" cy="533"/>
              <a:chOff x="1353" y="2667"/>
              <a:chExt cx="2361" cy="518"/>
            </a:xfrm>
          </p:grpSpPr>
          <p:sp>
            <p:nvSpPr>
              <p:cNvPr id="8231" name="Rectangle 39"/>
              <p:cNvSpPr>
                <a:spLocks noChangeArrowheads="1"/>
              </p:cNvSpPr>
              <p:nvPr/>
            </p:nvSpPr>
            <p:spPr bwMode="auto">
              <a:xfrm>
                <a:off x="1396" y="2667"/>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rgbClr val="800080"/>
                    </a:solidFill>
                    <a:effectLst>
                      <a:outerShdw blurRad="38100" dist="38100" dir="2700000" algn="tl">
                        <a:srgbClr val="000000"/>
                      </a:outerShdw>
                    </a:effectLst>
                    <a:cs typeface="Times New Roman" panose="02020603050405020304" pitchFamily="18" charset="0"/>
                  </a:rPr>
                  <a:t>Loss Minimization</a:t>
                </a:r>
                <a:r>
                  <a:rPr lang="en-US" altLang="en-US">
                    <a:effectLst>
                      <a:outerShdw blurRad="38100" dist="38100" dir="2700000" algn="tl">
                        <a:srgbClr val="FFFFFF"/>
                      </a:outerShdw>
                    </a:effectLst>
                    <a:cs typeface="Times New Roman" panose="02020603050405020304" pitchFamily="18" charset="0"/>
                  </a:rPr>
                  <a:t> </a:t>
                </a:r>
              </a:p>
              <a:p>
                <a:endParaRPr lang="en-US" altLang="en-US">
                  <a:effectLst>
                    <a:outerShdw blurRad="38100" dist="38100" dir="2700000" algn="tl">
                      <a:srgbClr val="FFFFFF"/>
                    </a:outerShdw>
                  </a:effectLst>
                </a:endParaRPr>
              </a:p>
            </p:txBody>
          </p:sp>
          <p:sp>
            <p:nvSpPr>
              <p:cNvPr id="8232" name="Rectangle 40"/>
              <p:cNvSpPr>
                <a:spLocks noChangeArrowheads="1"/>
              </p:cNvSpPr>
              <p:nvPr/>
            </p:nvSpPr>
            <p:spPr bwMode="auto">
              <a:xfrm>
                <a:off x="1353" y="2667"/>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33" name="Group 41"/>
            <p:cNvGrpSpPr>
              <a:grpSpLocks/>
            </p:cNvGrpSpPr>
            <p:nvPr/>
          </p:nvGrpSpPr>
          <p:grpSpPr bwMode="auto">
            <a:xfrm>
              <a:off x="192" y="2640"/>
              <a:ext cx="1921" cy="532"/>
              <a:chOff x="0" y="3185"/>
              <a:chExt cx="1353" cy="518"/>
            </a:xfrm>
          </p:grpSpPr>
          <p:sp>
            <p:nvSpPr>
              <p:cNvPr id="8234" name="Rectangle 42"/>
              <p:cNvSpPr>
                <a:spLocks noChangeArrowheads="1"/>
              </p:cNvSpPr>
              <p:nvPr/>
            </p:nvSpPr>
            <p:spPr bwMode="auto">
              <a:xfrm>
                <a:off x="43" y="3185"/>
                <a:ext cx="1267"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804000"/>
                    </a:solidFill>
                    <a:effectLst>
                      <a:outerShdw blurRad="38100" dist="38100" dir="2700000" algn="tl">
                        <a:srgbClr val="000000"/>
                      </a:outerShdw>
                    </a:effectLst>
                    <a:cs typeface="Times New Roman" panose="02020603050405020304" pitchFamily="18" charset="0"/>
                  </a:rPr>
                  <a:t>P  =  AVC</a:t>
                </a:r>
                <a:endParaRPr lang="en-US" altLang="en-US">
                  <a:effectLst>
                    <a:outerShdw blurRad="38100" dist="38100" dir="2700000" algn="tl">
                      <a:srgbClr val="FFFFFF"/>
                    </a:outerShdw>
                  </a:effectLst>
                </a:endParaRPr>
              </a:p>
            </p:txBody>
          </p:sp>
          <p:sp>
            <p:nvSpPr>
              <p:cNvPr id="8235" name="Rectangle 43"/>
              <p:cNvSpPr>
                <a:spLocks noChangeArrowheads="1"/>
              </p:cNvSpPr>
              <p:nvPr/>
            </p:nvSpPr>
            <p:spPr bwMode="auto">
              <a:xfrm>
                <a:off x="0" y="3185"/>
                <a:ext cx="1353"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36" name="Group 44"/>
            <p:cNvGrpSpPr>
              <a:grpSpLocks/>
            </p:cNvGrpSpPr>
            <p:nvPr/>
          </p:nvGrpSpPr>
          <p:grpSpPr bwMode="auto">
            <a:xfrm>
              <a:off x="2112" y="2640"/>
              <a:ext cx="3351" cy="532"/>
              <a:chOff x="1353" y="3185"/>
              <a:chExt cx="2361" cy="518"/>
            </a:xfrm>
          </p:grpSpPr>
          <p:sp>
            <p:nvSpPr>
              <p:cNvPr id="8237" name="Rectangle 45"/>
              <p:cNvSpPr>
                <a:spLocks noChangeArrowheads="1"/>
              </p:cNvSpPr>
              <p:nvPr/>
            </p:nvSpPr>
            <p:spPr bwMode="auto">
              <a:xfrm>
                <a:off x="1396" y="3185"/>
                <a:ext cx="2275" cy="51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rgbClr val="804000"/>
                    </a:solidFill>
                    <a:effectLst>
                      <a:outerShdw blurRad="38100" dist="38100" dir="2700000" algn="tl">
                        <a:srgbClr val="000000"/>
                      </a:outerShdw>
                    </a:effectLst>
                    <a:cs typeface="Times New Roman" panose="02020603050405020304" pitchFamily="18" charset="0"/>
                  </a:rPr>
                  <a:t>SHUTDOWN POINT (firm cannot cover its AVC</a:t>
                </a:r>
                <a:endParaRPr lang="en-US" altLang="en-US">
                  <a:effectLst>
                    <a:outerShdw blurRad="38100" dist="38100" dir="2700000" algn="tl">
                      <a:srgbClr val="FFFFFF"/>
                    </a:outerShdw>
                  </a:effectLst>
                </a:endParaRPr>
              </a:p>
            </p:txBody>
          </p:sp>
          <p:sp>
            <p:nvSpPr>
              <p:cNvPr id="8238" name="Rectangle 46"/>
              <p:cNvSpPr>
                <a:spLocks noChangeArrowheads="1"/>
              </p:cNvSpPr>
              <p:nvPr/>
            </p:nvSpPr>
            <p:spPr bwMode="auto">
              <a:xfrm>
                <a:off x="1353" y="3185"/>
                <a:ext cx="2361" cy="518"/>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39" name="Group 47"/>
            <p:cNvGrpSpPr>
              <a:grpSpLocks/>
            </p:cNvGrpSpPr>
            <p:nvPr/>
          </p:nvGrpSpPr>
          <p:grpSpPr bwMode="auto">
            <a:xfrm>
              <a:off x="192" y="3168"/>
              <a:ext cx="1921" cy="414"/>
              <a:chOff x="0" y="3703"/>
              <a:chExt cx="1353" cy="403"/>
            </a:xfrm>
          </p:grpSpPr>
          <p:sp>
            <p:nvSpPr>
              <p:cNvPr id="8240" name="Rectangle 48"/>
              <p:cNvSpPr>
                <a:spLocks noChangeArrowheads="1"/>
              </p:cNvSpPr>
              <p:nvPr/>
            </p:nvSpPr>
            <p:spPr bwMode="auto">
              <a:xfrm>
                <a:off x="43" y="3703"/>
                <a:ext cx="1267"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r>
                  <a:rPr lang="en-US" altLang="en-US" b="1">
                    <a:solidFill>
                      <a:srgbClr val="808000"/>
                    </a:solidFill>
                    <a:effectLst>
                      <a:outerShdw blurRad="38100" dist="38100" dir="2700000" algn="tl">
                        <a:srgbClr val="000000"/>
                      </a:outerShdw>
                    </a:effectLst>
                    <a:cs typeface="Times New Roman" panose="02020603050405020304" pitchFamily="18" charset="0"/>
                  </a:rPr>
                  <a:t>P &lt; AVC</a:t>
                </a:r>
                <a:endParaRPr lang="en-US" altLang="en-US" b="1">
                  <a:solidFill>
                    <a:srgbClr val="800040"/>
                  </a:solidFill>
                  <a:effectLst>
                    <a:outerShdw blurRad="38100" dist="38100" dir="2700000" algn="tl">
                      <a:srgbClr val="000000"/>
                    </a:outerShdw>
                  </a:effectLst>
                  <a:cs typeface="Times New Roman" panose="02020603050405020304" pitchFamily="18" charset="0"/>
                </a:endParaRPr>
              </a:p>
              <a:p>
                <a:pPr algn="ctr"/>
                <a:endParaRPr lang="en-US" altLang="en-US">
                  <a:effectLst>
                    <a:outerShdw blurRad="38100" dist="38100" dir="2700000" algn="tl">
                      <a:srgbClr val="FFFFFF"/>
                    </a:outerShdw>
                  </a:effectLst>
                </a:endParaRPr>
              </a:p>
            </p:txBody>
          </p:sp>
          <p:sp>
            <p:nvSpPr>
              <p:cNvPr id="8241" name="Rectangle 49"/>
              <p:cNvSpPr>
                <a:spLocks noChangeArrowheads="1"/>
              </p:cNvSpPr>
              <p:nvPr/>
            </p:nvSpPr>
            <p:spPr bwMode="auto">
              <a:xfrm>
                <a:off x="0" y="3703"/>
                <a:ext cx="1353"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8242" name="Group 50"/>
            <p:cNvGrpSpPr>
              <a:grpSpLocks/>
            </p:cNvGrpSpPr>
            <p:nvPr/>
          </p:nvGrpSpPr>
          <p:grpSpPr bwMode="auto">
            <a:xfrm>
              <a:off x="2112" y="3168"/>
              <a:ext cx="3351" cy="414"/>
              <a:chOff x="1353" y="3703"/>
              <a:chExt cx="2361" cy="403"/>
            </a:xfrm>
          </p:grpSpPr>
          <p:sp>
            <p:nvSpPr>
              <p:cNvPr id="8243" name="Rectangle 51"/>
              <p:cNvSpPr>
                <a:spLocks noChangeArrowheads="1"/>
              </p:cNvSpPr>
              <p:nvPr/>
            </p:nvSpPr>
            <p:spPr bwMode="auto">
              <a:xfrm>
                <a:off x="1396" y="3703"/>
                <a:ext cx="2275" cy="403"/>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solidFill>
                      <a:srgbClr val="808000"/>
                    </a:solidFill>
                    <a:effectLst>
                      <a:outerShdw blurRad="38100" dist="38100" dir="2700000" algn="tl">
                        <a:srgbClr val="000000"/>
                      </a:outerShdw>
                    </a:effectLst>
                    <a:cs typeface="Times New Roman" panose="02020603050405020304" pitchFamily="18" charset="0"/>
                  </a:rPr>
                  <a:t>Firm does not produce</a:t>
                </a:r>
                <a:endParaRPr lang="en-US" altLang="en-US">
                  <a:effectLst>
                    <a:outerShdw blurRad="38100" dist="38100" dir="2700000" algn="tl">
                      <a:srgbClr val="FFFFFF"/>
                    </a:outerShdw>
                  </a:effectLst>
                </a:endParaRPr>
              </a:p>
            </p:txBody>
          </p:sp>
          <p:sp>
            <p:nvSpPr>
              <p:cNvPr id="8244" name="Rectangle 52"/>
              <p:cNvSpPr>
                <a:spLocks noChangeArrowheads="1"/>
              </p:cNvSpPr>
              <p:nvPr/>
            </p:nvSpPr>
            <p:spPr bwMode="auto">
              <a:xfrm>
                <a:off x="1353" y="3703"/>
                <a:ext cx="2361" cy="403"/>
              </a:xfrm>
              <a:prstGeom prst="rect">
                <a:avLst/>
              </a:prstGeom>
              <a:noFill/>
              <a:ln w="7">
                <a:solidFill>
                  <a:srgbClr val="A0A0A0"/>
                </a:solidFill>
                <a:miter lim="800000"/>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52400" y="152400"/>
            <a:ext cx="4343400" cy="615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40161" dir="20493903" algn="ctr" rotWithShape="0">
                    <a:schemeClr val="bg2"/>
                  </a:outerShdw>
                </a:effectLst>
              </a14:hiddenEffects>
            </a:ext>
          </a:extLst>
        </p:spPr>
        <p:txBody>
          <a:bodyPr>
            <a:spAutoFit/>
          </a:bodyPr>
          <a:lstStyle/>
          <a:p>
            <a:pPr algn="ctr" eaLnBrk="1" hangingPunct="1"/>
            <a:r>
              <a:rPr lang="en-US" altLang="en-US" b="1">
                <a:solidFill>
                  <a:srgbClr val="FF0000"/>
                </a:solidFill>
                <a:effectLst>
                  <a:outerShdw blurRad="38100" dist="38100" dir="2700000" algn="tl">
                    <a:srgbClr val="000000"/>
                  </a:outerShdw>
                </a:effectLst>
                <a:cs typeface="Times New Roman" panose="02020603050405020304" pitchFamily="18" charset="0"/>
              </a:rPr>
              <a:t>PURE COMPETITION</a:t>
            </a:r>
            <a:endParaRPr lang="en-US" altLang="en-US" sz="1800" b="1">
              <a:effectLst>
                <a:outerShdw blurRad="38100" dist="38100" dir="2700000" algn="tl">
                  <a:srgbClr val="FFFFFF"/>
                </a:outerShdw>
              </a:effectLst>
              <a:cs typeface="Times New Roman" panose="02020603050405020304" pitchFamily="18" charset="0"/>
            </a:endParaRPr>
          </a:p>
          <a:p>
            <a:pPr algn="ctr" eaLnBrk="1" hangingPunct="1"/>
            <a:r>
              <a:rPr lang="en-US" altLang="en-US" sz="2200" b="1">
                <a:solidFill>
                  <a:schemeClr val="accent2"/>
                </a:solidFill>
                <a:effectLst>
                  <a:outerShdw blurRad="38100" dist="38100" dir="2700000" algn="tl">
                    <a:srgbClr val="000000"/>
                  </a:outerShdw>
                </a:effectLst>
                <a:cs typeface="Times New Roman" panose="02020603050405020304" pitchFamily="18" charset="0"/>
              </a:rPr>
              <a:t>P  =  MR</a:t>
            </a:r>
          </a:p>
          <a:p>
            <a:pPr algn="ctr" eaLnBrk="1" hangingPunct="1"/>
            <a:r>
              <a:rPr lang="en-US" altLang="en-US" sz="2200" b="1">
                <a:solidFill>
                  <a:schemeClr val="accent2"/>
                </a:solidFill>
                <a:effectLst>
                  <a:outerShdw blurRad="38100" dist="38100" dir="2700000" algn="tl">
                    <a:srgbClr val="000000"/>
                  </a:outerShdw>
                </a:effectLst>
                <a:cs typeface="Times New Roman" panose="02020603050405020304" pitchFamily="18" charset="0"/>
              </a:rPr>
              <a:t>The firm’s DEMAND CURVE is infinitely ELASTIC </a:t>
            </a:r>
            <a:endParaRPr lang="en-US" altLang="en-US" sz="2200" b="1">
              <a:effectLst>
                <a:outerShdw blurRad="38100" dist="38100" dir="2700000" algn="tl">
                  <a:srgbClr val="FFFFFF"/>
                </a:outerShdw>
              </a:effectLst>
              <a:cs typeface="Times New Roman" panose="02020603050405020304" pitchFamily="18" charset="0"/>
            </a:endParaRPr>
          </a:p>
          <a:p>
            <a:pPr algn="ctr" eaLnBrk="1" hangingPunct="1"/>
            <a:r>
              <a:rPr lang="en-US" altLang="en-US" sz="2200" b="1">
                <a:solidFill>
                  <a:srgbClr val="0000FF"/>
                </a:solidFill>
                <a:effectLst>
                  <a:outerShdw blurRad="38100" dist="38100" dir="2700000" algn="tl">
                    <a:srgbClr val="000000"/>
                  </a:outerShdw>
                </a:effectLst>
                <a:cs typeface="Times New Roman" panose="02020603050405020304" pitchFamily="18" charset="0"/>
              </a:rPr>
              <a:t>MR  =  MC </a:t>
            </a:r>
          </a:p>
          <a:p>
            <a:pPr algn="ctr"/>
            <a:r>
              <a:rPr lang="en-US" altLang="en-US" sz="2200" b="1">
                <a:solidFill>
                  <a:srgbClr val="0000FF"/>
                </a:solidFill>
                <a:effectLst>
                  <a:outerShdw blurRad="38100" dist="38100" dir="2700000" algn="tl">
                    <a:srgbClr val="000000"/>
                  </a:outerShdw>
                </a:effectLst>
                <a:cs typeface="Times New Roman" panose="02020603050405020304" pitchFamily="18" charset="0"/>
              </a:rPr>
              <a:t>The firms maximizes profit.</a:t>
            </a:r>
          </a:p>
          <a:p>
            <a:pPr algn="ctr"/>
            <a:r>
              <a:rPr lang="en-US" altLang="en-US" sz="2200" b="1">
                <a:solidFill>
                  <a:srgbClr val="008040"/>
                </a:solidFill>
                <a:effectLst>
                  <a:outerShdw blurRad="38100" dist="38100" dir="2700000" algn="tl">
                    <a:srgbClr val="000000"/>
                  </a:outerShdw>
                </a:effectLst>
                <a:cs typeface="Times New Roman" panose="02020603050405020304" pitchFamily="18" charset="0"/>
              </a:rPr>
              <a:t>P= ATC</a:t>
            </a:r>
            <a:endParaRPr lang="en-US" altLang="en-US" sz="2200" b="1">
              <a:solidFill>
                <a:srgbClr val="008040"/>
              </a:solidFill>
              <a:effectLst>
                <a:outerShdw blurRad="38100" dist="38100" dir="2700000" algn="tl">
                  <a:srgbClr val="000000"/>
                </a:outerShdw>
              </a:effectLst>
            </a:endParaRPr>
          </a:p>
          <a:p>
            <a:pPr algn="ctr" eaLnBrk="1" hangingPunct="1"/>
            <a:r>
              <a:rPr lang="en-US" altLang="en-US" sz="2200" b="1">
                <a:solidFill>
                  <a:srgbClr val="008040"/>
                </a:solidFill>
                <a:effectLst>
                  <a:outerShdw blurRad="38100" dist="38100" dir="2700000" algn="tl">
                    <a:srgbClr val="000000"/>
                  </a:outerShdw>
                </a:effectLst>
                <a:cs typeface="Times New Roman" panose="02020603050405020304" pitchFamily="18" charset="0"/>
              </a:rPr>
              <a:t>Long Run (NORMAL PROFITS)</a:t>
            </a:r>
            <a:endParaRPr lang="en-US" altLang="en-US" sz="2200" b="1">
              <a:effectLst>
                <a:outerShdw blurRad="38100" dist="38100" dir="2700000" algn="tl">
                  <a:srgbClr val="FFFFFF"/>
                </a:outerShdw>
              </a:effectLst>
              <a:cs typeface="Times New Roman" panose="02020603050405020304" pitchFamily="18" charset="0"/>
            </a:endParaRPr>
          </a:p>
          <a:p>
            <a:pPr algn="ctr" eaLnBrk="1" hangingPunct="1"/>
            <a:r>
              <a:rPr lang="en-US" altLang="en-US" sz="2200" b="1">
                <a:solidFill>
                  <a:srgbClr val="800080"/>
                </a:solidFill>
                <a:effectLst>
                  <a:outerShdw blurRad="38100" dist="38100" dir="2700000" algn="tl">
                    <a:srgbClr val="000000"/>
                  </a:outerShdw>
                </a:effectLst>
                <a:cs typeface="Times New Roman" panose="02020603050405020304" pitchFamily="18" charset="0"/>
              </a:rPr>
              <a:t>PRODUCTIVE EFFICIENCY </a:t>
            </a:r>
          </a:p>
          <a:p>
            <a:pPr algn="ctr" eaLnBrk="1" hangingPunct="1"/>
            <a:r>
              <a:rPr lang="en-US" altLang="en-US" sz="2200" b="1">
                <a:solidFill>
                  <a:srgbClr val="800080"/>
                </a:solidFill>
                <a:effectLst>
                  <a:outerShdw blurRad="38100" dist="38100" dir="2700000" algn="tl">
                    <a:srgbClr val="000000"/>
                  </a:outerShdw>
                </a:effectLst>
                <a:cs typeface="Times New Roman" panose="02020603050405020304" pitchFamily="18" charset="0"/>
              </a:rPr>
              <a:t>P  = min ATC </a:t>
            </a:r>
          </a:p>
          <a:p>
            <a:pPr algn="ctr"/>
            <a:r>
              <a:rPr lang="en-US" altLang="en-US" sz="2200" b="1">
                <a:solidFill>
                  <a:srgbClr val="800080"/>
                </a:solidFill>
                <a:effectLst>
                  <a:outerShdw blurRad="38100" dist="38100" dir="2700000" algn="tl">
                    <a:srgbClr val="000000"/>
                  </a:outerShdw>
                </a:effectLst>
                <a:cs typeface="Times New Roman" panose="02020603050405020304" pitchFamily="18" charset="0"/>
              </a:rPr>
              <a:t>Firm is forced to operate with maximum productive efficiency.</a:t>
            </a:r>
          </a:p>
          <a:p>
            <a:pPr algn="ctr" eaLnBrk="1" hangingPunct="1"/>
            <a:r>
              <a:rPr lang="en-US" altLang="en-US" sz="2200" b="1">
                <a:solidFill>
                  <a:srgbClr val="800080"/>
                </a:solidFill>
                <a:effectLst>
                  <a:outerShdw blurRad="38100" dist="38100" dir="2700000" algn="tl">
                    <a:srgbClr val="000000"/>
                  </a:outerShdw>
                </a:effectLst>
                <a:cs typeface="Times New Roman" panose="02020603050405020304" pitchFamily="18" charset="0"/>
              </a:rPr>
              <a:t>(Least-Cost Method Production)</a:t>
            </a:r>
          </a:p>
          <a:p>
            <a:pPr algn="ctr" eaLnBrk="1" hangingPunct="1"/>
            <a:endParaRPr lang="en-US" altLang="en-US" sz="2200" b="1">
              <a:solidFill>
                <a:srgbClr val="800080"/>
              </a:solidFill>
              <a:effectLst>
                <a:outerShdw blurRad="38100" dist="38100" dir="2700000" algn="tl">
                  <a:srgbClr val="000000"/>
                </a:outerShdw>
              </a:effectLst>
              <a:cs typeface="Times New Roman" panose="02020603050405020304" pitchFamily="18" charset="0"/>
            </a:endParaRPr>
          </a:p>
          <a:p>
            <a:pPr algn="ctr"/>
            <a:r>
              <a:rPr lang="en-US" altLang="en-US" sz="2200" b="1">
                <a:solidFill>
                  <a:srgbClr val="000080"/>
                </a:solidFill>
                <a:effectLst>
                  <a:outerShdw blurRad="38100" dist="38100" dir="2700000" algn="tl">
                    <a:srgbClr val="000000"/>
                  </a:outerShdw>
                </a:effectLst>
                <a:cs typeface="Times New Roman" panose="02020603050405020304" pitchFamily="18" charset="0"/>
              </a:rPr>
              <a:t>ALLOCATIVE EFFICIENCY</a:t>
            </a:r>
          </a:p>
          <a:p>
            <a:pPr algn="ctr" eaLnBrk="1" hangingPunct="1"/>
            <a:r>
              <a:rPr lang="en-US" altLang="en-US" sz="2200" b="1">
                <a:solidFill>
                  <a:srgbClr val="000080"/>
                </a:solidFill>
                <a:effectLst>
                  <a:outerShdw blurRad="38100" dist="38100" dir="2700000" algn="tl">
                    <a:srgbClr val="000000"/>
                  </a:outerShdw>
                </a:effectLst>
                <a:cs typeface="Times New Roman" panose="02020603050405020304" pitchFamily="18" charset="0"/>
              </a:rPr>
              <a:t>P  =  MC</a:t>
            </a:r>
          </a:p>
          <a:p>
            <a:pPr algn="ctr"/>
            <a:r>
              <a:rPr lang="en-US" altLang="en-US" sz="2200" b="1">
                <a:solidFill>
                  <a:srgbClr val="000080"/>
                </a:solidFill>
                <a:effectLst>
                  <a:outerShdw blurRad="38100" dist="38100" dir="2700000" algn="tl">
                    <a:srgbClr val="000000"/>
                  </a:outerShdw>
                </a:effectLst>
                <a:cs typeface="Times New Roman" panose="02020603050405020304" pitchFamily="18" charset="0"/>
              </a:rPr>
              <a:t>There is an optimal allocation of resources.</a:t>
            </a:r>
          </a:p>
        </p:txBody>
      </p:sp>
      <p:sp>
        <p:nvSpPr>
          <p:cNvPr id="10243" name="Text Box 3"/>
          <p:cNvSpPr txBox="1">
            <a:spLocks noChangeArrowheads="1"/>
          </p:cNvSpPr>
          <p:nvPr/>
        </p:nvSpPr>
        <p:spPr bwMode="auto">
          <a:xfrm>
            <a:off x="4511675" y="142875"/>
            <a:ext cx="4495800" cy="648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b="1">
                <a:solidFill>
                  <a:srgbClr val="FF0000"/>
                </a:solidFill>
                <a:effectLst>
                  <a:outerShdw blurRad="38100" dist="38100" dir="2700000" algn="tl">
                    <a:srgbClr val="000000"/>
                  </a:outerShdw>
                </a:effectLst>
                <a:cs typeface="Times New Roman" panose="02020603050405020304" pitchFamily="18" charset="0"/>
              </a:rPr>
              <a:t>MONOPOLY</a:t>
            </a:r>
          </a:p>
          <a:p>
            <a:pPr algn="ctr" eaLnBrk="1" hangingPunct="1"/>
            <a:r>
              <a:rPr lang="en-US" altLang="en-US" sz="2200" b="1">
                <a:solidFill>
                  <a:schemeClr val="accent2"/>
                </a:solidFill>
                <a:effectLst>
                  <a:outerShdw blurRad="38100" dist="38100" dir="2700000" algn="tl">
                    <a:srgbClr val="000000"/>
                  </a:outerShdw>
                </a:effectLst>
                <a:cs typeface="Times New Roman" panose="02020603050405020304" pitchFamily="18" charset="0"/>
              </a:rPr>
              <a:t>P  &gt;  MR</a:t>
            </a:r>
          </a:p>
          <a:p>
            <a:pPr algn="ctr" eaLnBrk="1" hangingPunct="1"/>
            <a:r>
              <a:rPr lang="en-US" altLang="en-US" sz="2200" b="1">
                <a:solidFill>
                  <a:schemeClr val="accent2"/>
                </a:solidFill>
                <a:effectLst>
                  <a:outerShdw blurRad="38100" dist="38100" dir="2700000" algn="tl">
                    <a:srgbClr val="000000"/>
                  </a:outerShdw>
                </a:effectLst>
                <a:cs typeface="Times New Roman" panose="02020603050405020304" pitchFamily="18" charset="0"/>
              </a:rPr>
              <a:t>The firm’s DEMAND CURVE is relatively  INELASTIC.</a:t>
            </a:r>
          </a:p>
          <a:p>
            <a:pPr algn="ctr" eaLnBrk="1" hangingPunct="1"/>
            <a:r>
              <a:rPr lang="en-US" altLang="en-US" sz="2200" b="1">
                <a:solidFill>
                  <a:srgbClr val="0000FF"/>
                </a:solidFill>
                <a:effectLst>
                  <a:outerShdw blurRad="38100" dist="38100" dir="2700000" algn="tl">
                    <a:srgbClr val="000000"/>
                  </a:outerShdw>
                </a:effectLst>
                <a:cs typeface="Times New Roman" panose="02020603050405020304" pitchFamily="18" charset="0"/>
              </a:rPr>
              <a:t>MR  =  MC </a:t>
            </a:r>
          </a:p>
          <a:p>
            <a:pPr algn="ctr"/>
            <a:r>
              <a:rPr lang="en-US" altLang="en-US" sz="2200" b="1">
                <a:solidFill>
                  <a:srgbClr val="0000FF"/>
                </a:solidFill>
                <a:effectLst>
                  <a:outerShdw blurRad="38100" dist="38100" dir="2700000" algn="tl">
                    <a:srgbClr val="000000"/>
                  </a:outerShdw>
                </a:effectLst>
                <a:cs typeface="Times New Roman" panose="02020603050405020304" pitchFamily="18" charset="0"/>
              </a:rPr>
              <a:t>The firms maximizes profit.</a:t>
            </a:r>
            <a:endParaRPr lang="en-US" altLang="en-US" sz="2200" b="1">
              <a:effectLst>
                <a:outerShdw blurRad="38100" dist="38100" dir="2700000" algn="tl">
                  <a:srgbClr val="FFFFFF"/>
                </a:outerShdw>
              </a:effectLst>
              <a:cs typeface="Times New Roman" panose="02020603050405020304" pitchFamily="18" charset="0"/>
            </a:endParaRPr>
          </a:p>
          <a:p>
            <a:pPr algn="ctr" eaLnBrk="1" hangingPunct="1"/>
            <a:r>
              <a:rPr lang="en-US" altLang="en-US" sz="2200" b="1">
                <a:solidFill>
                  <a:srgbClr val="008040"/>
                </a:solidFill>
                <a:effectLst>
                  <a:outerShdw blurRad="38100" dist="38100" dir="2700000" algn="tl">
                    <a:srgbClr val="000000"/>
                  </a:outerShdw>
                </a:effectLst>
                <a:cs typeface="Times New Roman" panose="02020603050405020304" pitchFamily="18" charset="0"/>
              </a:rPr>
              <a:t>P  </a:t>
            </a:r>
            <a:r>
              <a:rPr lang="en-US" altLang="en-US" sz="2200" b="1" u="sng">
                <a:solidFill>
                  <a:srgbClr val="008040"/>
                </a:solidFill>
                <a:effectLst>
                  <a:outerShdw blurRad="38100" dist="38100" dir="2700000" algn="tl">
                    <a:srgbClr val="000000"/>
                  </a:outerShdw>
                </a:effectLst>
                <a:cs typeface="Times New Roman" panose="02020603050405020304" pitchFamily="18" charset="0"/>
              </a:rPr>
              <a:t>&gt;  </a:t>
            </a:r>
            <a:r>
              <a:rPr lang="en-US" altLang="en-US" sz="2200" b="1">
                <a:solidFill>
                  <a:srgbClr val="008040"/>
                </a:solidFill>
                <a:effectLst>
                  <a:outerShdw blurRad="38100" dist="38100" dir="2700000" algn="tl">
                    <a:srgbClr val="000000"/>
                  </a:outerShdw>
                </a:effectLst>
                <a:cs typeface="Times New Roman" panose="02020603050405020304" pitchFamily="18" charset="0"/>
              </a:rPr>
              <a:t>ATC </a:t>
            </a:r>
          </a:p>
          <a:p>
            <a:pPr algn="ctr"/>
            <a:r>
              <a:rPr lang="en-US" altLang="en-US" sz="2200" b="1">
                <a:solidFill>
                  <a:srgbClr val="008040"/>
                </a:solidFill>
                <a:effectLst>
                  <a:outerShdw blurRad="38100" dist="38100" dir="2700000" algn="tl">
                    <a:srgbClr val="000000"/>
                  </a:outerShdw>
                </a:effectLst>
                <a:cs typeface="Times New Roman" panose="02020603050405020304" pitchFamily="18" charset="0"/>
              </a:rPr>
              <a:t>Long Run ECONOMIC PROFITS.</a:t>
            </a:r>
          </a:p>
          <a:p>
            <a:pPr algn="ctr"/>
            <a:r>
              <a:rPr lang="en-US" altLang="en-US" sz="2200" b="1">
                <a:effectLst>
                  <a:outerShdw blurRad="38100" dist="38100" dir="2700000" algn="tl">
                    <a:srgbClr val="FFFFFF"/>
                  </a:outerShdw>
                </a:effectLst>
                <a:cs typeface="Times New Roman" panose="02020603050405020304" pitchFamily="18" charset="0"/>
              </a:rPr>
              <a:t>  </a:t>
            </a:r>
            <a:r>
              <a:rPr lang="en-US" altLang="en-US" sz="2200" b="1">
                <a:solidFill>
                  <a:srgbClr val="800080"/>
                </a:solidFill>
                <a:effectLst>
                  <a:outerShdw blurRad="38100" dist="38100" dir="2700000" algn="tl">
                    <a:srgbClr val="000000"/>
                  </a:outerShdw>
                </a:effectLst>
                <a:cs typeface="Times New Roman" panose="02020603050405020304" pitchFamily="18" charset="0"/>
              </a:rPr>
              <a:t>PRODUCTIVE INEFFICIENCY</a:t>
            </a:r>
          </a:p>
          <a:p>
            <a:pPr algn="ctr" eaLnBrk="1" hangingPunct="1"/>
            <a:r>
              <a:rPr lang="en-US" altLang="en-US" sz="2200" b="1">
                <a:solidFill>
                  <a:srgbClr val="800080"/>
                </a:solidFill>
                <a:effectLst>
                  <a:outerShdw blurRad="38100" dist="38100" dir="2700000" algn="tl">
                    <a:srgbClr val="000000"/>
                  </a:outerShdw>
                </a:effectLst>
                <a:cs typeface="Times New Roman" panose="02020603050405020304" pitchFamily="18" charset="0"/>
              </a:rPr>
              <a:t>P  &gt;  min ATC</a:t>
            </a:r>
          </a:p>
          <a:p>
            <a:pPr algn="ctr"/>
            <a:r>
              <a:rPr lang="en-US" altLang="en-US" sz="2200" b="1">
                <a:solidFill>
                  <a:srgbClr val="800080"/>
                </a:solidFill>
                <a:effectLst>
                  <a:outerShdw blurRad="38100" dist="38100" dir="2700000" algn="tl">
                    <a:srgbClr val="000000"/>
                  </a:outerShdw>
                </a:effectLst>
                <a:cs typeface="Times New Roman" panose="02020603050405020304" pitchFamily="18" charset="0"/>
              </a:rPr>
              <a:t> Firm is not forced to operate with maximum productive efficiency.</a:t>
            </a:r>
          </a:p>
          <a:p>
            <a:pPr algn="ctr"/>
            <a:r>
              <a:rPr lang="en-US" altLang="en-US" sz="2200" b="1">
                <a:solidFill>
                  <a:srgbClr val="800080"/>
                </a:solidFill>
                <a:effectLst>
                  <a:outerShdw blurRad="38100" dist="38100" dir="2700000" algn="tl">
                    <a:srgbClr val="000000"/>
                  </a:outerShdw>
                </a:effectLst>
                <a:cs typeface="Times New Roman" panose="02020603050405020304" pitchFamily="18" charset="0"/>
              </a:rPr>
              <a:t> (Least-Cost Method Production not necessary)</a:t>
            </a:r>
          </a:p>
          <a:p>
            <a:pPr algn="ctr" eaLnBrk="1" hangingPunct="1"/>
            <a:r>
              <a:rPr lang="en-US" altLang="en-US" sz="2200" b="1">
                <a:effectLst>
                  <a:outerShdw blurRad="38100" dist="38100" dir="2700000" algn="tl">
                    <a:srgbClr val="FFFFFF"/>
                  </a:outerShdw>
                </a:effectLst>
                <a:cs typeface="Times New Roman" panose="02020603050405020304" pitchFamily="18" charset="0"/>
              </a:rPr>
              <a:t> </a:t>
            </a:r>
            <a:r>
              <a:rPr lang="en-US" altLang="en-US" sz="2200" b="1">
                <a:solidFill>
                  <a:srgbClr val="000080"/>
                </a:solidFill>
                <a:effectLst>
                  <a:outerShdw blurRad="38100" dist="38100" dir="2700000" algn="tl">
                    <a:srgbClr val="000000"/>
                  </a:outerShdw>
                </a:effectLst>
                <a:cs typeface="Times New Roman" panose="02020603050405020304" pitchFamily="18" charset="0"/>
              </a:rPr>
              <a:t>ALLOCATIVE INEFFICIENCY </a:t>
            </a:r>
          </a:p>
          <a:p>
            <a:pPr algn="ctr" eaLnBrk="1" hangingPunct="1"/>
            <a:r>
              <a:rPr lang="en-US" altLang="en-US" sz="2200" b="1">
                <a:solidFill>
                  <a:srgbClr val="000080"/>
                </a:solidFill>
                <a:effectLst>
                  <a:outerShdw blurRad="38100" dist="38100" dir="2700000" algn="tl">
                    <a:srgbClr val="000000"/>
                  </a:outerShdw>
                </a:effectLst>
                <a:cs typeface="Times New Roman" panose="02020603050405020304" pitchFamily="18" charset="0"/>
              </a:rPr>
              <a:t>P  &gt;  MC</a:t>
            </a:r>
          </a:p>
          <a:p>
            <a:pPr algn="ctr"/>
            <a:r>
              <a:rPr lang="en-US" altLang="en-US" sz="2200" b="1">
                <a:solidFill>
                  <a:srgbClr val="000080"/>
                </a:solidFill>
                <a:effectLst>
                  <a:outerShdw blurRad="38100" dist="38100" dir="2700000" algn="tl">
                    <a:srgbClr val="000000"/>
                  </a:outerShdw>
                </a:effectLst>
                <a:cs typeface="Times New Roman" panose="02020603050405020304" pitchFamily="18" charset="0"/>
              </a:rPr>
              <a:t> There is an UNDERALLOCATION of resources.</a:t>
            </a:r>
            <a:endParaRPr lang="en-US" altLang="en-US" sz="1800" b="1">
              <a:solidFill>
                <a:srgbClr val="000080"/>
              </a:solidFill>
              <a:effectLst>
                <a:outerShdw blurRad="38100" dist="38100" dir="2700000" algn="tl">
                  <a:srgbClr val="000000"/>
                </a:outerShdw>
              </a:effectLst>
              <a:cs typeface="Times New Roman" panose="02020603050405020304" pitchFamily="18" charset="0"/>
            </a:endParaRPr>
          </a:p>
        </p:txBody>
      </p:sp>
      <p:sp>
        <p:nvSpPr>
          <p:cNvPr id="10244" name="Line 4"/>
          <p:cNvSpPr>
            <a:spLocks noChangeShapeType="1"/>
          </p:cNvSpPr>
          <p:nvPr/>
        </p:nvSpPr>
        <p:spPr bwMode="auto">
          <a:xfrm>
            <a:off x="4419600" y="0"/>
            <a:ext cx="0" cy="68580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5" name="Line 5"/>
          <p:cNvSpPr>
            <a:spLocks noChangeShapeType="1"/>
          </p:cNvSpPr>
          <p:nvPr/>
        </p:nvSpPr>
        <p:spPr bwMode="auto">
          <a:xfrm>
            <a:off x="315913" y="1524000"/>
            <a:ext cx="8220075"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6" name="Line 6"/>
          <p:cNvSpPr>
            <a:spLocks noChangeShapeType="1"/>
          </p:cNvSpPr>
          <p:nvPr/>
        </p:nvSpPr>
        <p:spPr bwMode="auto">
          <a:xfrm>
            <a:off x="315913" y="2209800"/>
            <a:ext cx="8212137"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7" name="Line 7"/>
          <p:cNvSpPr>
            <a:spLocks noChangeShapeType="1"/>
          </p:cNvSpPr>
          <p:nvPr/>
        </p:nvSpPr>
        <p:spPr bwMode="auto">
          <a:xfrm>
            <a:off x="315913" y="2879725"/>
            <a:ext cx="8153400"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8" name="Line 8"/>
          <p:cNvSpPr>
            <a:spLocks noChangeShapeType="1"/>
          </p:cNvSpPr>
          <p:nvPr/>
        </p:nvSpPr>
        <p:spPr bwMode="auto">
          <a:xfrm>
            <a:off x="306388" y="4879975"/>
            <a:ext cx="8153400" cy="0"/>
          </a:xfrm>
          <a:prstGeom prst="line">
            <a:avLst/>
          </a:prstGeom>
          <a:noFill/>
          <a:ln w="19050">
            <a:solidFill>
              <a:srgbClr val="6666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685800" y="5514975"/>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p:cNvSpPr>
            <a:spLocks noChangeArrowheads="1"/>
          </p:cNvSpPr>
          <p:nvPr/>
        </p:nvSpPr>
        <p:spPr bwMode="auto">
          <a:xfrm>
            <a:off x="762000" y="5456238"/>
            <a:ext cx="3200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4000" b="1">
                <a:solidFill>
                  <a:srgbClr val="800080"/>
                </a:solidFill>
                <a:effectLst>
                  <a:outerShdw blurRad="38100" dist="38100" dir="2700000" algn="tl">
                    <a:srgbClr val="000000"/>
                  </a:outerShdw>
                </a:effectLst>
                <a:latin typeface="Times New Roman" panose="02020603050405020304" pitchFamily="18" charset="0"/>
              </a:rPr>
              <a:t>The Market</a:t>
            </a:r>
          </a:p>
        </p:txBody>
      </p:sp>
      <p:sp>
        <p:nvSpPr>
          <p:cNvPr id="14342" name="Rectangle 6"/>
          <p:cNvSpPr>
            <a:spLocks noChangeArrowheads="1"/>
          </p:cNvSpPr>
          <p:nvPr/>
        </p:nvSpPr>
        <p:spPr bwMode="auto">
          <a:xfrm>
            <a:off x="4994275" y="5464175"/>
            <a:ext cx="3556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4000" b="1">
                <a:solidFill>
                  <a:schemeClr val="hlink"/>
                </a:solidFill>
                <a:effectLst>
                  <a:outerShdw blurRad="38100" dist="38100" dir="2700000" algn="tl">
                    <a:srgbClr val="000000"/>
                  </a:outerShdw>
                </a:effectLst>
                <a:latin typeface="Times New Roman" panose="02020603050405020304" pitchFamily="18" charset="0"/>
              </a:rPr>
              <a:t>Individual firm</a:t>
            </a:r>
          </a:p>
        </p:txBody>
      </p:sp>
      <p:sp>
        <p:nvSpPr>
          <p:cNvPr id="14343" name="Rectangle 7"/>
          <p:cNvSpPr>
            <a:spLocks noChangeArrowheads="1"/>
          </p:cNvSpPr>
          <p:nvPr/>
        </p:nvSpPr>
        <p:spPr bwMode="auto">
          <a:xfrm>
            <a:off x="5908675" y="2705100"/>
            <a:ext cx="30622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804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008040"/>
                </a:solidFill>
                <a:effectLst>
                  <a:outerShdw blurRad="38100" dist="38100" dir="2700000" algn="tl">
                    <a:srgbClr val="000000"/>
                  </a:outerShdw>
                </a:effectLst>
                <a:latin typeface="Times New Roman" panose="02020603050405020304" pitchFamily="18" charset="0"/>
              </a:rPr>
              <a:t>MR=D=AR=P</a:t>
            </a:r>
          </a:p>
        </p:txBody>
      </p:sp>
      <p:sp>
        <p:nvSpPr>
          <p:cNvPr id="14344" name="Line 8"/>
          <p:cNvSpPr>
            <a:spLocks noChangeShapeType="1"/>
          </p:cNvSpPr>
          <p:nvPr/>
        </p:nvSpPr>
        <p:spPr bwMode="auto">
          <a:xfrm flipV="1">
            <a:off x="4868863" y="3224213"/>
            <a:ext cx="3944937" cy="22225"/>
          </a:xfrm>
          <a:prstGeom prst="line">
            <a:avLst/>
          </a:prstGeom>
          <a:noFill/>
          <a:ln w="76200">
            <a:solidFill>
              <a:srgbClr val="0066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5" name="Line 9"/>
          <p:cNvSpPr>
            <a:spLocks noChangeShapeType="1"/>
          </p:cNvSpPr>
          <p:nvPr/>
        </p:nvSpPr>
        <p:spPr bwMode="auto">
          <a:xfrm>
            <a:off x="598488" y="4683125"/>
            <a:ext cx="3509962" cy="0"/>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Line 10"/>
          <p:cNvSpPr>
            <a:spLocks noChangeShapeType="1"/>
          </p:cNvSpPr>
          <p:nvPr/>
        </p:nvSpPr>
        <p:spPr bwMode="auto">
          <a:xfrm flipH="1" flipV="1">
            <a:off x="598488" y="1339850"/>
            <a:ext cx="33337" cy="334327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Rectangle 11"/>
          <p:cNvSpPr>
            <a:spLocks noChangeArrowheads="1"/>
          </p:cNvSpPr>
          <p:nvPr/>
        </p:nvSpPr>
        <p:spPr bwMode="auto">
          <a:xfrm>
            <a:off x="3759200" y="1343025"/>
            <a:ext cx="4508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S</a:t>
            </a:r>
          </a:p>
        </p:txBody>
      </p:sp>
      <p:sp>
        <p:nvSpPr>
          <p:cNvPr id="14348" name="Line 12"/>
          <p:cNvSpPr>
            <a:spLocks noChangeShapeType="1"/>
          </p:cNvSpPr>
          <p:nvPr/>
        </p:nvSpPr>
        <p:spPr bwMode="auto">
          <a:xfrm flipV="1">
            <a:off x="673100" y="1808163"/>
            <a:ext cx="3133725" cy="2722562"/>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Line 13"/>
          <p:cNvSpPr>
            <a:spLocks noChangeShapeType="1"/>
          </p:cNvSpPr>
          <p:nvPr/>
        </p:nvSpPr>
        <p:spPr bwMode="auto">
          <a:xfrm flipH="1" flipV="1">
            <a:off x="647700" y="1874838"/>
            <a:ext cx="2686050" cy="239712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Rectangle 14"/>
          <p:cNvSpPr>
            <a:spLocks noChangeArrowheads="1"/>
          </p:cNvSpPr>
          <p:nvPr/>
        </p:nvSpPr>
        <p:spPr bwMode="auto">
          <a:xfrm>
            <a:off x="88900" y="1284288"/>
            <a:ext cx="431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p>
        </p:txBody>
      </p:sp>
      <p:sp>
        <p:nvSpPr>
          <p:cNvPr id="14351" name="Line 15"/>
          <p:cNvSpPr>
            <a:spLocks noChangeShapeType="1"/>
          </p:cNvSpPr>
          <p:nvPr/>
        </p:nvSpPr>
        <p:spPr bwMode="auto">
          <a:xfrm flipH="1">
            <a:off x="663575" y="3228975"/>
            <a:ext cx="1516063" cy="0"/>
          </a:xfrm>
          <a:prstGeom prst="line">
            <a:avLst/>
          </a:prstGeom>
          <a:noFill/>
          <a:ln w="28575">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2" name="Line 16"/>
          <p:cNvSpPr>
            <a:spLocks noChangeShapeType="1"/>
          </p:cNvSpPr>
          <p:nvPr/>
        </p:nvSpPr>
        <p:spPr bwMode="auto">
          <a:xfrm>
            <a:off x="2187575" y="3219450"/>
            <a:ext cx="0" cy="1381125"/>
          </a:xfrm>
          <a:prstGeom prst="line">
            <a:avLst/>
          </a:prstGeom>
          <a:noFill/>
          <a:ln w="28575">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3" name="Rectangle 17"/>
          <p:cNvSpPr>
            <a:spLocks noChangeArrowheads="1"/>
          </p:cNvSpPr>
          <p:nvPr/>
        </p:nvSpPr>
        <p:spPr bwMode="auto">
          <a:xfrm>
            <a:off x="0" y="2960688"/>
            <a:ext cx="5286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e</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14354" name="Rectangle 18"/>
          <p:cNvSpPr>
            <a:spLocks noChangeArrowheads="1"/>
          </p:cNvSpPr>
          <p:nvPr/>
        </p:nvSpPr>
        <p:spPr bwMode="auto">
          <a:xfrm>
            <a:off x="1981200" y="4552950"/>
            <a:ext cx="528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e</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14355" name="Oval 19"/>
          <p:cNvSpPr>
            <a:spLocks noChangeArrowheads="1"/>
          </p:cNvSpPr>
          <p:nvPr/>
        </p:nvSpPr>
        <p:spPr bwMode="auto">
          <a:xfrm>
            <a:off x="2103438" y="3160713"/>
            <a:ext cx="142875" cy="127000"/>
          </a:xfrm>
          <a:prstGeom prst="ellipse">
            <a:avLst/>
          </a:prstGeom>
          <a:solidFill>
            <a:schemeClr val="accent1"/>
          </a:solidFill>
          <a:ln w="12700">
            <a:solidFill>
              <a:schemeClr val="accent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6" name="Rectangle 20"/>
          <p:cNvSpPr>
            <a:spLocks noChangeArrowheads="1"/>
          </p:cNvSpPr>
          <p:nvPr/>
        </p:nvSpPr>
        <p:spPr bwMode="auto">
          <a:xfrm>
            <a:off x="3273425" y="3986213"/>
            <a:ext cx="4778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D</a:t>
            </a:r>
          </a:p>
        </p:txBody>
      </p:sp>
      <p:sp>
        <p:nvSpPr>
          <p:cNvPr id="14357" name="Rectangle 21"/>
          <p:cNvSpPr>
            <a:spLocks noChangeArrowheads="1"/>
          </p:cNvSpPr>
          <p:nvPr/>
        </p:nvSpPr>
        <p:spPr bwMode="auto">
          <a:xfrm>
            <a:off x="3717925" y="4652963"/>
            <a:ext cx="4206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p>
        </p:txBody>
      </p:sp>
      <p:sp>
        <p:nvSpPr>
          <p:cNvPr id="14358" name="Line 22"/>
          <p:cNvSpPr>
            <a:spLocks noChangeShapeType="1"/>
          </p:cNvSpPr>
          <p:nvPr/>
        </p:nvSpPr>
        <p:spPr bwMode="auto">
          <a:xfrm>
            <a:off x="4816475" y="4691063"/>
            <a:ext cx="3509963" cy="0"/>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9" name="Line 23"/>
          <p:cNvSpPr>
            <a:spLocks noChangeShapeType="1"/>
          </p:cNvSpPr>
          <p:nvPr/>
        </p:nvSpPr>
        <p:spPr bwMode="auto">
          <a:xfrm flipH="1" flipV="1">
            <a:off x="4816475" y="1347788"/>
            <a:ext cx="33338" cy="3343275"/>
          </a:xfrm>
          <a:prstGeom prst="line">
            <a:avLst/>
          </a:prstGeom>
          <a:noFill/>
          <a:ln w="762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0" name="Rectangle 24"/>
          <p:cNvSpPr>
            <a:spLocks noChangeArrowheads="1"/>
          </p:cNvSpPr>
          <p:nvPr/>
        </p:nvSpPr>
        <p:spPr bwMode="auto">
          <a:xfrm>
            <a:off x="4306888" y="1292225"/>
            <a:ext cx="431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p>
        </p:txBody>
      </p:sp>
      <p:sp>
        <p:nvSpPr>
          <p:cNvPr id="14361" name="Line 25"/>
          <p:cNvSpPr>
            <a:spLocks noChangeShapeType="1"/>
          </p:cNvSpPr>
          <p:nvPr/>
        </p:nvSpPr>
        <p:spPr bwMode="auto">
          <a:xfrm flipH="1">
            <a:off x="2265363" y="3244850"/>
            <a:ext cx="2574925" cy="0"/>
          </a:xfrm>
          <a:prstGeom prst="line">
            <a:avLst/>
          </a:prstGeom>
          <a:noFill/>
          <a:ln w="38100">
            <a:solidFill>
              <a:srgbClr val="00804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2" name="Rectangle 26"/>
          <p:cNvSpPr>
            <a:spLocks noChangeArrowheads="1"/>
          </p:cNvSpPr>
          <p:nvPr/>
        </p:nvSpPr>
        <p:spPr bwMode="auto">
          <a:xfrm>
            <a:off x="7935913" y="4660900"/>
            <a:ext cx="42068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p>
        </p:txBody>
      </p:sp>
      <p:sp>
        <p:nvSpPr>
          <p:cNvPr id="14363" name="Line 27"/>
          <p:cNvSpPr>
            <a:spLocks noChangeShapeType="1"/>
          </p:cNvSpPr>
          <p:nvPr/>
        </p:nvSpPr>
        <p:spPr bwMode="auto">
          <a:xfrm flipH="1" flipV="1">
            <a:off x="1295400" y="1423988"/>
            <a:ext cx="2686050" cy="2397125"/>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4" name="Rectangle 28"/>
          <p:cNvSpPr>
            <a:spLocks noChangeArrowheads="1"/>
          </p:cNvSpPr>
          <p:nvPr/>
        </p:nvSpPr>
        <p:spPr bwMode="auto">
          <a:xfrm>
            <a:off x="3905250" y="3709988"/>
            <a:ext cx="6111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D</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14365" name="Line 29"/>
          <p:cNvSpPr>
            <a:spLocks noChangeShapeType="1"/>
          </p:cNvSpPr>
          <p:nvPr/>
        </p:nvSpPr>
        <p:spPr bwMode="auto">
          <a:xfrm flipH="1">
            <a:off x="685800" y="2719388"/>
            <a:ext cx="1981200" cy="0"/>
          </a:xfrm>
          <a:prstGeom prst="line">
            <a:avLst/>
          </a:prstGeom>
          <a:noFill/>
          <a:ln w="28575">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6" name="Line 30"/>
          <p:cNvSpPr>
            <a:spLocks noChangeShapeType="1"/>
          </p:cNvSpPr>
          <p:nvPr/>
        </p:nvSpPr>
        <p:spPr bwMode="auto">
          <a:xfrm flipH="1">
            <a:off x="2743200" y="2719388"/>
            <a:ext cx="2057400" cy="0"/>
          </a:xfrm>
          <a:prstGeom prst="line">
            <a:avLst/>
          </a:prstGeom>
          <a:noFill/>
          <a:ln w="38100">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7" name="Rectangle 31"/>
          <p:cNvSpPr>
            <a:spLocks noChangeArrowheads="1"/>
          </p:cNvSpPr>
          <p:nvPr/>
        </p:nvSpPr>
        <p:spPr bwMode="auto">
          <a:xfrm>
            <a:off x="0" y="2338388"/>
            <a:ext cx="609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p</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14368" name="Line 32"/>
          <p:cNvSpPr>
            <a:spLocks noChangeShapeType="1"/>
          </p:cNvSpPr>
          <p:nvPr/>
        </p:nvSpPr>
        <p:spPr bwMode="auto">
          <a:xfrm>
            <a:off x="4876800" y="2719388"/>
            <a:ext cx="39624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9" name="Rectangle 33"/>
          <p:cNvSpPr>
            <a:spLocks noChangeArrowheads="1"/>
          </p:cNvSpPr>
          <p:nvPr/>
        </p:nvSpPr>
        <p:spPr bwMode="auto">
          <a:xfrm>
            <a:off x="5867400" y="2033588"/>
            <a:ext cx="30622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FF0000"/>
                </a:solidFill>
                <a:effectLst>
                  <a:outerShdw blurRad="38100" dist="38100" dir="2700000" algn="tl">
                    <a:srgbClr val="000000"/>
                  </a:outerShdw>
                </a:effectLst>
                <a:latin typeface="Times New Roman" panose="02020603050405020304" pitchFamily="18" charset="0"/>
              </a:rPr>
              <a:t>MR=D=AR=P</a:t>
            </a:r>
            <a:r>
              <a:rPr lang="en-US" altLang="en-US" sz="3200" b="1" baseline="30000">
                <a:solidFill>
                  <a:srgbClr val="FF0000"/>
                </a:solidFill>
                <a:effectLst>
                  <a:outerShdw blurRad="38100" dist="38100" dir="2700000" algn="tl">
                    <a:srgbClr val="000000"/>
                  </a:outerShdw>
                </a:effectLst>
                <a:latin typeface="Times New Roman" panose="02020603050405020304" pitchFamily="18" charset="0"/>
              </a:rPr>
              <a:t>2</a:t>
            </a:r>
            <a:endParaRPr lang="en-US" altLang="en-US" sz="3200" b="1">
              <a:solidFill>
                <a:srgbClr val="FF0000"/>
              </a:solidFill>
              <a:effectLst>
                <a:outerShdw blurRad="38100" dist="38100" dir="2700000" algn="tl">
                  <a:srgbClr val="000000"/>
                </a:outerShdw>
              </a:effectLst>
              <a:latin typeface="Times New Roman" panose="02020603050405020304" pitchFamily="18" charset="0"/>
            </a:endParaRPr>
          </a:p>
        </p:txBody>
      </p:sp>
      <p:sp>
        <p:nvSpPr>
          <p:cNvPr id="14370" name="AutoShape 34"/>
          <p:cNvSpPr>
            <a:spLocks noChangeArrowheads="1"/>
          </p:cNvSpPr>
          <p:nvPr/>
        </p:nvSpPr>
        <p:spPr bwMode="auto">
          <a:xfrm rot="2732515">
            <a:off x="3025775" y="3427413"/>
            <a:ext cx="381000" cy="533400"/>
          </a:xfrm>
          <a:prstGeom prst="upArrow">
            <a:avLst>
              <a:gd name="adj1" fmla="val 50000"/>
              <a:gd name="adj2" fmla="val 3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71" name="AutoShape 35"/>
          <p:cNvSpPr>
            <a:spLocks noChangeArrowheads="1"/>
          </p:cNvSpPr>
          <p:nvPr/>
        </p:nvSpPr>
        <p:spPr bwMode="auto">
          <a:xfrm rot="2732515">
            <a:off x="1447800" y="1957388"/>
            <a:ext cx="381000" cy="533400"/>
          </a:xfrm>
          <a:prstGeom prst="upArrow">
            <a:avLst>
              <a:gd name="adj1" fmla="val 50000"/>
              <a:gd name="adj2" fmla="val 3500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72" name="Line 36"/>
          <p:cNvSpPr>
            <a:spLocks noChangeShapeType="1"/>
          </p:cNvSpPr>
          <p:nvPr/>
        </p:nvSpPr>
        <p:spPr bwMode="auto">
          <a:xfrm>
            <a:off x="2776538" y="2805113"/>
            <a:ext cx="0" cy="1838325"/>
          </a:xfrm>
          <a:prstGeom prst="line">
            <a:avLst/>
          </a:prstGeom>
          <a:noFill/>
          <a:ln w="28575">
            <a:solidFill>
              <a:srgbClr val="FF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73" name="Rectangle 37"/>
          <p:cNvSpPr>
            <a:spLocks noChangeArrowheads="1"/>
          </p:cNvSpPr>
          <p:nvPr/>
        </p:nvSpPr>
        <p:spPr bwMode="auto">
          <a:xfrm>
            <a:off x="2486025" y="4552950"/>
            <a:ext cx="6207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3200" b="1">
                <a:solidFill>
                  <a:srgbClr val="6666FF"/>
                </a:solidFill>
                <a:effectLst>
                  <a:outerShdw blurRad="38100" dist="38100" dir="2700000" algn="tl">
                    <a:srgbClr val="000000"/>
                  </a:outerShdw>
                </a:effectLst>
                <a:latin typeface="Times New Roman" panose="02020603050405020304" pitchFamily="18" charset="0"/>
              </a:rPr>
              <a:t>q</a:t>
            </a:r>
            <a:r>
              <a:rPr lang="en-US" altLang="en-US" sz="3200" b="1" baseline="-25000">
                <a:solidFill>
                  <a:srgbClr val="6666FF"/>
                </a:solidFill>
                <a:effectLst>
                  <a:outerShdw blurRad="38100" dist="38100" dir="2700000" algn="tl">
                    <a:srgbClr val="000000"/>
                  </a:outerShdw>
                </a:effectLst>
                <a:latin typeface="Times New Roman" panose="02020603050405020304" pitchFamily="18" charset="0"/>
              </a:rPr>
              <a:t>2</a:t>
            </a:r>
            <a:endParaRPr lang="en-US" altLang="en-US" sz="3200" b="1">
              <a:solidFill>
                <a:srgbClr val="6666FF"/>
              </a:solidFill>
              <a:effectLst>
                <a:outerShdw blurRad="38100" dist="38100" dir="2700000" algn="tl">
                  <a:srgbClr val="000000"/>
                </a:outerShdw>
              </a:effectLst>
              <a:latin typeface="Times New Roman" panose="02020603050405020304" pitchFamily="18" charset="0"/>
            </a:endParaRPr>
          </a:p>
        </p:txBody>
      </p:sp>
      <p:sp>
        <p:nvSpPr>
          <p:cNvPr id="14375" name="Text Box 39"/>
          <p:cNvSpPr txBox="1">
            <a:spLocks noChangeArrowheads="1"/>
          </p:cNvSpPr>
          <p:nvPr/>
        </p:nvSpPr>
        <p:spPr bwMode="auto">
          <a:xfrm>
            <a:off x="992188" y="160338"/>
            <a:ext cx="72167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rgbClr val="FF0000"/>
                </a:solidFill>
                <a:effectLst>
                  <a:outerShdw blurRad="38100" dist="38100" dir="2700000" algn="tl">
                    <a:srgbClr val="000000"/>
                  </a:outerShdw>
                </a:effectLst>
              </a:rPr>
              <a:t>Pure Competition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nvSpPr>
        <p:spPr bwMode="auto">
          <a:xfrm>
            <a:off x="152400" y="6096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endParaRPr lang="en-US" altLang="en-US">
              <a:latin typeface="Times New Roman" panose="02020603050405020304" pitchFamily="18" charset="0"/>
            </a:endParaRPr>
          </a:p>
        </p:txBody>
      </p:sp>
      <p:sp>
        <p:nvSpPr>
          <p:cNvPr id="12293" name="Line 5"/>
          <p:cNvSpPr>
            <a:spLocks noChangeShapeType="1"/>
          </p:cNvSpPr>
          <p:nvPr/>
        </p:nvSpPr>
        <p:spPr bwMode="auto">
          <a:xfrm>
            <a:off x="1219200" y="1143000"/>
            <a:ext cx="0" cy="4572000"/>
          </a:xfrm>
          <a:prstGeom prst="line">
            <a:avLst/>
          </a:prstGeom>
          <a:noFill/>
          <a:ln w="1016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4" name="Line 6"/>
          <p:cNvSpPr>
            <a:spLocks noChangeShapeType="1"/>
          </p:cNvSpPr>
          <p:nvPr/>
        </p:nvSpPr>
        <p:spPr bwMode="auto">
          <a:xfrm>
            <a:off x="1143000" y="5715000"/>
            <a:ext cx="7239000" cy="0"/>
          </a:xfrm>
          <a:prstGeom prst="line">
            <a:avLst/>
          </a:prstGeom>
          <a:noFill/>
          <a:ln w="101600">
            <a:solidFill>
              <a:srgbClr val="4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6" name="Arc 8"/>
          <p:cNvSpPr>
            <a:spLocks/>
          </p:cNvSpPr>
          <p:nvPr/>
        </p:nvSpPr>
        <p:spPr bwMode="auto">
          <a:xfrm rot="6240000">
            <a:off x="1570038" y="1239838"/>
            <a:ext cx="4878387" cy="4046537"/>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7" name="Rectangle 9"/>
          <p:cNvSpPr>
            <a:spLocks noChangeArrowheads="1"/>
          </p:cNvSpPr>
          <p:nvPr/>
        </p:nvSpPr>
        <p:spPr bwMode="auto">
          <a:xfrm>
            <a:off x="6629400" y="11430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800040"/>
                </a:solidFill>
                <a:effectLst>
                  <a:outerShdw blurRad="38100" dist="38100" dir="2700000" algn="tl">
                    <a:srgbClr val="000000"/>
                  </a:outerShdw>
                </a:effectLst>
                <a:latin typeface="Times New Roman" panose="02020603050405020304" pitchFamily="18" charset="0"/>
              </a:rPr>
              <a:t>MC</a:t>
            </a:r>
          </a:p>
        </p:txBody>
      </p:sp>
      <p:sp>
        <p:nvSpPr>
          <p:cNvPr id="12298" name="Rectangle 10"/>
          <p:cNvSpPr>
            <a:spLocks noChangeArrowheads="1"/>
          </p:cNvSpPr>
          <p:nvPr/>
        </p:nvSpPr>
        <p:spPr bwMode="auto">
          <a:xfrm>
            <a:off x="838200" y="2286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Firm showing Economic Profit</a:t>
            </a:r>
          </a:p>
        </p:txBody>
      </p:sp>
      <p:sp>
        <p:nvSpPr>
          <p:cNvPr id="12299" name="Text Box 11"/>
          <p:cNvSpPr txBox="1">
            <a:spLocks noChangeArrowheads="1"/>
          </p:cNvSpPr>
          <p:nvPr/>
        </p:nvSpPr>
        <p:spPr bwMode="auto">
          <a:xfrm>
            <a:off x="5943600" y="5867400"/>
            <a:ext cx="762000" cy="519113"/>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408000"/>
                </a:solidFill>
                <a:effectLst>
                  <a:outerShdw blurRad="38100" dist="38100" dir="2700000" algn="tl">
                    <a:srgbClr val="000000"/>
                  </a:outerShdw>
                </a:effectLst>
                <a:latin typeface="Times New Roman" panose="02020603050405020304" pitchFamily="18" charset="0"/>
              </a:rPr>
              <a:t>Q</a:t>
            </a:r>
            <a:r>
              <a:rPr lang="en-US" altLang="en-US" sz="2800" b="1" baseline="-25000">
                <a:solidFill>
                  <a:srgbClr val="408000"/>
                </a:solidFill>
                <a:effectLst>
                  <a:outerShdw blurRad="38100" dist="38100" dir="2700000" algn="tl">
                    <a:srgbClr val="000000"/>
                  </a:outerShdw>
                </a:effectLst>
                <a:latin typeface="Times New Roman" panose="02020603050405020304" pitchFamily="18" charset="0"/>
              </a:rPr>
              <a:t>1</a:t>
            </a:r>
            <a:endParaRPr lang="en-US" altLang="en-US" b="1">
              <a:effectLst>
                <a:outerShdw blurRad="38100" dist="38100" dir="2700000" algn="tl">
                  <a:srgbClr val="FFFFFF"/>
                </a:outerShdw>
              </a:effectLst>
              <a:latin typeface="Times New Roman" panose="02020603050405020304" pitchFamily="18" charset="0"/>
            </a:endParaRPr>
          </a:p>
        </p:txBody>
      </p:sp>
      <p:sp>
        <p:nvSpPr>
          <p:cNvPr id="12300" name="Text Box 12"/>
          <p:cNvSpPr txBox="1">
            <a:spLocks noChangeArrowheads="1"/>
          </p:cNvSpPr>
          <p:nvPr/>
        </p:nvSpPr>
        <p:spPr bwMode="auto">
          <a:xfrm>
            <a:off x="685800" y="11763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rgbClr val="408000"/>
                </a:solidFill>
                <a:latin typeface="Times New Roman" panose="02020603050405020304" pitchFamily="18" charset="0"/>
              </a:rPr>
              <a:t>P</a:t>
            </a:r>
          </a:p>
        </p:txBody>
      </p:sp>
      <p:grpSp>
        <p:nvGrpSpPr>
          <p:cNvPr id="12301" name="Group 13"/>
          <p:cNvGrpSpPr>
            <a:grpSpLocks/>
          </p:cNvGrpSpPr>
          <p:nvPr/>
        </p:nvGrpSpPr>
        <p:grpSpPr bwMode="auto">
          <a:xfrm>
            <a:off x="6172200" y="2590800"/>
            <a:ext cx="2455863" cy="3048000"/>
            <a:chOff x="3888" y="1488"/>
            <a:chExt cx="1547" cy="1920"/>
          </a:xfrm>
        </p:grpSpPr>
        <p:sp>
          <p:nvSpPr>
            <p:cNvPr id="12302" name="AutoShape 14"/>
            <p:cNvSpPr>
              <a:spLocks/>
            </p:cNvSpPr>
            <p:nvPr/>
          </p:nvSpPr>
          <p:spPr bwMode="auto">
            <a:xfrm>
              <a:off x="3888" y="1488"/>
              <a:ext cx="528" cy="1920"/>
            </a:xfrm>
            <a:prstGeom prst="rightBrace">
              <a:avLst>
                <a:gd name="adj1" fmla="val 30303"/>
                <a:gd name="adj2" fmla="val 50000"/>
              </a:avLst>
            </a:prstGeom>
            <a:noFill/>
            <a:ln w="38100">
              <a:solidFill>
                <a:srgbClr val="00F3FF"/>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3" name="Text Box 15"/>
            <p:cNvSpPr txBox="1">
              <a:spLocks noChangeArrowheads="1"/>
            </p:cNvSpPr>
            <p:nvPr/>
          </p:nvSpPr>
          <p:spPr bwMode="auto">
            <a:xfrm>
              <a:off x="4475" y="2037"/>
              <a:ext cx="960" cy="518"/>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a:spcBef>
                  <a:spcPct val="50000"/>
                </a:spcBef>
              </a:pPr>
              <a:r>
                <a:rPr lang="en-US" altLang="en-US" b="1">
                  <a:solidFill>
                    <a:srgbClr val="00F3FF"/>
                  </a:solidFill>
                  <a:effectLst>
                    <a:outerShdw blurRad="38100" dist="38100" dir="2700000" algn="tl">
                      <a:srgbClr val="000000"/>
                    </a:outerShdw>
                  </a:effectLst>
                  <a:latin typeface="Times New Roman" panose="02020603050405020304" pitchFamily="18" charset="0"/>
                </a:rPr>
                <a:t>Total Revenue</a:t>
              </a:r>
            </a:p>
          </p:txBody>
        </p:sp>
      </p:grpSp>
      <p:grpSp>
        <p:nvGrpSpPr>
          <p:cNvPr id="12304" name="Group 16"/>
          <p:cNvGrpSpPr>
            <a:grpSpLocks/>
          </p:cNvGrpSpPr>
          <p:nvPr/>
        </p:nvGrpSpPr>
        <p:grpSpPr bwMode="auto">
          <a:xfrm>
            <a:off x="5368925" y="3429000"/>
            <a:ext cx="701675" cy="2209800"/>
            <a:chOff x="3382" y="2016"/>
            <a:chExt cx="442" cy="1392"/>
          </a:xfrm>
        </p:grpSpPr>
        <p:sp>
          <p:nvSpPr>
            <p:cNvPr id="12305" name="AutoShape 17"/>
            <p:cNvSpPr>
              <a:spLocks/>
            </p:cNvSpPr>
            <p:nvPr/>
          </p:nvSpPr>
          <p:spPr bwMode="auto">
            <a:xfrm>
              <a:off x="3632" y="2016"/>
              <a:ext cx="192" cy="1392"/>
            </a:xfrm>
            <a:prstGeom prst="leftBrace">
              <a:avLst>
                <a:gd name="adj1" fmla="val 60417"/>
                <a:gd name="adj2" fmla="val 50000"/>
              </a:avLst>
            </a:prstGeom>
            <a:noFill/>
            <a:ln w="38100">
              <a:solidFill>
                <a:srgbClr val="6666FF"/>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Text Box 18"/>
            <p:cNvSpPr txBox="1">
              <a:spLocks noChangeArrowheads="1"/>
            </p:cNvSpPr>
            <p:nvPr/>
          </p:nvSpPr>
          <p:spPr bwMode="auto">
            <a:xfrm>
              <a:off x="3382" y="2395"/>
              <a:ext cx="192" cy="74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6666FF"/>
                  </a:solidFill>
                  <a:miter lim="800000"/>
                  <a:headEnd type="none" w="sm" len="sm"/>
                  <a:tailEnd type="none" w="sm" len="sm"/>
                </a14:hiddenLine>
              </a:ext>
            </a:extLst>
          </p:spPr>
          <p:txBody>
            <a:bodyPr>
              <a:spAutoFit/>
            </a:bodyPr>
            <a:lstStyle/>
            <a:p>
              <a:pPr>
                <a:spcBef>
                  <a:spcPct val="50000"/>
                </a:spcBef>
              </a:pPr>
              <a:r>
                <a:rPr lang="en-US" altLang="en-US" b="1">
                  <a:solidFill>
                    <a:srgbClr val="6666FF"/>
                  </a:solidFill>
                  <a:latin typeface="Times New Roman" panose="02020603050405020304" pitchFamily="18" charset="0"/>
                </a:rPr>
                <a:t>ATC</a:t>
              </a:r>
            </a:p>
          </p:txBody>
        </p:sp>
      </p:grpSp>
      <p:sp>
        <p:nvSpPr>
          <p:cNvPr id="12308" name="Rectangle 20"/>
          <p:cNvSpPr>
            <a:spLocks noChangeArrowheads="1"/>
          </p:cNvSpPr>
          <p:nvPr/>
        </p:nvSpPr>
        <p:spPr bwMode="auto">
          <a:xfrm>
            <a:off x="2878138" y="1516063"/>
            <a:ext cx="1828800" cy="585418"/>
          </a:xfrm>
          <a:prstGeom prst="rect">
            <a:avLst/>
          </a:prstGeom>
          <a:noFill/>
          <a:ln>
            <a:noFill/>
          </a:ln>
          <a:effectLst/>
          <a:extLst>
            <a:ext uri="{909E8E84-426E-40DD-AFC4-6F175D3DCCD1}">
              <a14:hiddenFill xmlns:a14="http://schemas.microsoft.com/office/drawing/2010/main">
                <a:solidFill>
                  <a:srgbClr val="B3B3B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dirty="0">
                <a:latin typeface="Times New Roman" panose="02020603050405020304" pitchFamily="18" charset="0"/>
              </a:rPr>
              <a:t>MR=MC</a:t>
            </a:r>
          </a:p>
        </p:txBody>
      </p:sp>
      <p:sp>
        <p:nvSpPr>
          <p:cNvPr id="12309" name="Line 21"/>
          <p:cNvSpPr>
            <a:spLocks noChangeShapeType="1"/>
          </p:cNvSpPr>
          <p:nvPr/>
        </p:nvSpPr>
        <p:spPr bwMode="auto">
          <a:xfrm>
            <a:off x="4595813" y="1871663"/>
            <a:ext cx="1481137" cy="568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310" name="Group 22"/>
          <p:cNvGrpSpPr>
            <a:grpSpLocks/>
          </p:cNvGrpSpPr>
          <p:nvPr/>
        </p:nvGrpSpPr>
        <p:grpSpPr bwMode="auto">
          <a:xfrm>
            <a:off x="4886325" y="2573338"/>
            <a:ext cx="1141413" cy="812800"/>
            <a:chOff x="3078" y="1477"/>
            <a:chExt cx="719" cy="512"/>
          </a:xfrm>
        </p:grpSpPr>
        <p:sp>
          <p:nvSpPr>
            <p:cNvPr id="12311" name="AutoShape 23"/>
            <p:cNvSpPr>
              <a:spLocks/>
            </p:cNvSpPr>
            <p:nvPr/>
          </p:nvSpPr>
          <p:spPr bwMode="auto">
            <a:xfrm>
              <a:off x="3637" y="1477"/>
              <a:ext cx="160" cy="512"/>
            </a:xfrm>
            <a:prstGeom prst="leftBrace">
              <a:avLst>
                <a:gd name="adj1" fmla="val 26667"/>
                <a:gd name="adj2" fmla="val 50000"/>
              </a:avLst>
            </a:prstGeom>
            <a:noFill/>
            <a:ln w="38100">
              <a:solidFill>
                <a:srgbClr val="800040"/>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2" name="Text Box 24"/>
            <p:cNvSpPr txBox="1">
              <a:spLocks noChangeArrowheads="1"/>
            </p:cNvSpPr>
            <p:nvPr/>
          </p:nvSpPr>
          <p:spPr bwMode="auto">
            <a:xfrm>
              <a:off x="3078" y="1525"/>
              <a:ext cx="672" cy="442"/>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a:spcBef>
                  <a:spcPct val="50000"/>
                </a:spcBef>
              </a:pPr>
              <a:r>
                <a:rPr lang="en-US" altLang="en-US" sz="2000" b="1">
                  <a:solidFill>
                    <a:srgbClr val="800040"/>
                  </a:solidFill>
                  <a:effectLst>
                    <a:outerShdw blurRad="38100" dist="38100" dir="2700000" algn="tl">
                      <a:srgbClr val="000000"/>
                    </a:outerShdw>
                  </a:effectLst>
                  <a:latin typeface="Times New Roman" panose="02020603050405020304" pitchFamily="18" charset="0"/>
                </a:rPr>
                <a:t>Per unit profit</a:t>
              </a:r>
            </a:p>
          </p:txBody>
        </p:sp>
      </p:grpSp>
      <p:sp>
        <p:nvSpPr>
          <p:cNvPr id="12313" name="Text Box 25"/>
          <p:cNvSpPr txBox="1">
            <a:spLocks noChangeArrowheads="1"/>
          </p:cNvSpPr>
          <p:nvPr/>
        </p:nvSpPr>
        <p:spPr bwMode="auto">
          <a:xfrm>
            <a:off x="8145463" y="58245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rgbClr val="408000"/>
                </a:solidFill>
                <a:latin typeface="Times New Roman" panose="02020603050405020304" pitchFamily="18" charset="0"/>
              </a:rPr>
              <a:t>Q</a:t>
            </a:r>
          </a:p>
        </p:txBody>
      </p:sp>
      <p:grpSp>
        <p:nvGrpSpPr>
          <p:cNvPr id="12314" name="Group 26"/>
          <p:cNvGrpSpPr>
            <a:grpSpLocks/>
          </p:cNvGrpSpPr>
          <p:nvPr/>
        </p:nvGrpSpPr>
        <p:grpSpPr bwMode="auto">
          <a:xfrm>
            <a:off x="6078538" y="2438400"/>
            <a:ext cx="119062" cy="3276600"/>
            <a:chOff x="3829" y="1392"/>
            <a:chExt cx="75" cy="2064"/>
          </a:xfrm>
        </p:grpSpPr>
        <p:sp>
          <p:nvSpPr>
            <p:cNvPr id="12315" name="Line 27"/>
            <p:cNvSpPr>
              <a:spLocks noChangeShapeType="1"/>
            </p:cNvSpPr>
            <p:nvPr/>
          </p:nvSpPr>
          <p:spPr bwMode="auto">
            <a:xfrm>
              <a:off x="3888" y="1488"/>
              <a:ext cx="0" cy="1968"/>
            </a:xfrm>
            <a:prstGeom prst="line">
              <a:avLst/>
            </a:prstGeom>
            <a:noFill/>
            <a:ln w="50800">
              <a:solidFill>
                <a:srgbClr val="408000"/>
              </a:solidFill>
              <a:prstDash val="sysDot"/>
              <a:round/>
              <a:headEnd/>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Oval 28"/>
            <p:cNvSpPr>
              <a:spLocks noChangeArrowheads="1"/>
            </p:cNvSpPr>
            <p:nvPr/>
          </p:nvSpPr>
          <p:spPr bwMode="auto">
            <a:xfrm>
              <a:off x="3829" y="1392"/>
              <a:ext cx="75" cy="69"/>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317" name="Group 29"/>
          <p:cNvGrpSpPr>
            <a:grpSpLocks/>
          </p:cNvGrpSpPr>
          <p:nvPr/>
        </p:nvGrpSpPr>
        <p:grpSpPr bwMode="auto">
          <a:xfrm>
            <a:off x="3319463" y="601663"/>
            <a:ext cx="5064125" cy="3643312"/>
            <a:chOff x="2091" y="235"/>
            <a:chExt cx="3190" cy="2295"/>
          </a:xfrm>
        </p:grpSpPr>
        <p:grpSp>
          <p:nvGrpSpPr>
            <p:cNvPr id="12318" name="Group 30"/>
            <p:cNvGrpSpPr>
              <a:grpSpLocks/>
            </p:cNvGrpSpPr>
            <p:nvPr/>
          </p:nvGrpSpPr>
          <p:grpSpPr bwMode="auto">
            <a:xfrm>
              <a:off x="2091" y="235"/>
              <a:ext cx="3190" cy="2295"/>
              <a:chOff x="2091" y="235"/>
              <a:chExt cx="3190" cy="2295"/>
            </a:xfrm>
          </p:grpSpPr>
          <p:sp>
            <p:nvSpPr>
              <p:cNvPr id="12319" name="Arc 31"/>
              <p:cNvSpPr>
                <a:spLocks/>
              </p:cNvSpPr>
              <p:nvPr/>
            </p:nvSpPr>
            <p:spPr bwMode="auto">
              <a:xfrm rot="8160000">
                <a:off x="2091" y="235"/>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Rectangle 32"/>
              <p:cNvSpPr>
                <a:spLocks noChangeArrowheads="1"/>
              </p:cNvSpPr>
              <p:nvPr/>
            </p:nvSpPr>
            <p:spPr bwMode="auto">
              <a:xfrm>
                <a:off x="4512" y="1488"/>
                <a:ext cx="76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FFFF00"/>
                    </a:solidFill>
                    <a:effectLst>
                      <a:outerShdw blurRad="38100" dist="38100" dir="2700000" algn="tl">
                        <a:srgbClr val="000000"/>
                      </a:outerShdw>
                    </a:effectLst>
                    <a:latin typeface="Times New Roman" panose="02020603050405020304" pitchFamily="18" charset="0"/>
                  </a:rPr>
                  <a:t>ATC</a:t>
                </a:r>
              </a:p>
            </p:txBody>
          </p:sp>
        </p:grpSp>
        <p:sp>
          <p:nvSpPr>
            <p:cNvPr id="12321" name="Oval 33"/>
            <p:cNvSpPr>
              <a:spLocks noChangeArrowheads="1"/>
            </p:cNvSpPr>
            <p:nvPr/>
          </p:nvSpPr>
          <p:spPr bwMode="auto">
            <a:xfrm>
              <a:off x="3851" y="1968"/>
              <a:ext cx="64" cy="59"/>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323" name="Arc 35"/>
          <p:cNvSpPr>
            <a:spLocks/>
          </p:cNvSpPr>
          <p:nvPr/>
        </p:nvSpPr>
        <p:spPr bwMode="auto">
          <a:xfrm rot="8160000">
            <a:off x="2514600" y="1482725"/>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008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4" name="Rectangle 36"/>
          <p:cNvSpPr>
            <a:spLocks noChangeArrowheads="1"/>
          </p:cNvSpPr>
          <p:nvPr/>
        </p:nvSpPr>
        <p:spPr bwMode="auto">
          <a:xfrm>
            <a:off x="6357938" y="3471863"/>
            <a:ext cx="1220787" cy="588962"/>
          </a:xfrm>
          <a:prstGeom prst="rect">
            <a:avLst/>
          </a:prstGeom>
          <a:noFill/>
          <a:ln w="9525">
            <a:solidFill>
              <a:srgbClr val="F7EE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008040"/>
                </a:solidFill>
                <a:effectLst>
                  <a:outerShdw blurRad="38100" dist="38100" dir="2700000" algn="tl">
                    <a:srgbClr val="000000"/>
                  </a:outerShdw>
                </a:effectLst>
                <a:latin typeface="Times New Roman" panose="02020603050405020304" pitchFamily="18" charset="0"/>
              </a:rPr>
              <a:t>AVC</a:t>
            </a:r>
          </a:p>
        </p:txBody>
      </p:sp>
      <p:sp>
        <p:nvSpPr>
          <p:cNvPr id="12325" name="Text Box 37"/>
          <p:cNvSpPr txBox="1">
            <a:spLocks noChangeArrowheads="1"/>
          </p:cNvSpPr>
          <p:nvPr/>
        </p:nvSpPr>
        <p:spPr bwMode="auto">
          <a:xfrm>
            <a:off x="1312875" y="2474543"/>
            <a:ext cx="3063875" cy="519112"/>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spcBef>
                <a:spcPct val="50000"/>
              </a:spcBef>
            </a:pPr>
            <a:r>
              <a:rPr lang="en-US" altLang="en-US" sz="2800" b="1" dirty="0">
                <a:solidFill>
                  <a:srgbClr val="006600"/>
                </a:solidFill>
                <a:latin typeface="Times New Roman" panose="02020603050405020304" pitchFamily="18" charset="0"/>
              </a:rPr>
              <a:t>Economic </a:t>
            </a:r>
            <a:r>
              <a:rPr lang="en-US" altLang="en-US" sz="2800" b="1" dirty="0" smtClean="0">
                <a:solidFill>
                  <a:srgbClr val="006600"/>
                </a:solidFill>
                <a:latin typeface="Times New Roman" panose="02020603050405020304" pitchFamily="18" charset="0"/>
              </a:rPr>
              <a:t>   Profit</a:t>
            </a:r>
            <a:endParaRPr lang="en-US" altLang="en-US" dirty="0">
              <a:solidFill>
                <a:srgbClr val="006600"/>
              </a:solidFill>
              <a:latin typeface="Times New Roman" panose="02020603050405020304" pitchFamily="18" charset="0"/>
            </a:endParaRPr>
          </a:p>
        </p:txBody>
      </p:sp>
      <p:grpSp>
        <p:nvGrpSpPr>
          <p:cNvPr id="12326" name="Group 38"/>
          <p:cNvGrpSpPr>
            <a:grpSpLocks/>
          </p:cNvGrpSpPr>
          <p:nvPr/>
        </p:nvGrpSpPr>
        <p:grpSpPr bwMode="auto">
          <a:xfrm>
            <a:off x="220663" y="1981200"/>
            <a:ext cx="8923337" cy="820738"/>
            <a:chOff x="139" y="1104"/>
            <a:chExt cx="5621" cy="517"/>
          </a:xfrm>
        </p:grpSpPr>
        <p:grpSp>
          <p:nvGrpSpPr>
            <p:cNvPr id="12327" name="Group 39"/>
            <p:cNvGrpSpPr>
              <a:grpSpLocks/>
            </p:cNvGrpSpPr>
            <p:nvPr/>
          </p:nvGrpSpPr>
          <p:grpSpPr bwMode="auto">
            <a:xfrm>
              <a:off x="768" y="1104"/>
              <a:ext cx="4992" cy="365"/>
              <a:chOff x="768" y="1104"/>
              <a:chExt cx="4992" cy="365"/>
            </a:xfrm>
          </p:grpSpPr>
          <p:sp>
            <p:nvSpPr>
              <p:cNvPr id="12328" name="Line 40"/>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Rectangle 41"/>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12330" name="Text Box 42"/>
            <p:cNvSpPr txBox="1">
              <a:spLocks noChangeArrowheads="1"/>
            </p:cNvSpPr>
            <p:nvPr/>
          </p:nvSpPr>
          <p:spPr bwMode="auto">
            <a:xfrm>
              <a:off x="139" y="1333"/>
              <a:ext cx="592"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latin typeface="Times New Roman" panose="02020603050405020304" pitchFamily="18" charset="0"/>
                </a:rPr>
                <a:t>$131</a:t>
              </a:r>
            </a:p>
          </p:txBody>
        </p:sp>
      </p:grpSp>
      <p:grpSp>
        <p:nvGrpSpPr>
          <p:cNvPr id="12331" name="Group 43"/>
          <p:cNvGrpSpPr>
            <a:grpSpLocks/>
          </p:cNvGrpSpPr>
          <p:nvPr/>
        </p:nvGrpSpPr>
        <p:grpSpPr bwMode="auto">
          <a:xfrm>
            <a:off x="0" y="3182938"/>
            <a:ext cx="6180138" cy="457200"/>
            <a:chOff x="0" y="1861"/>
            <a:chExt cx="3893" cy="288"/>
          </a:xfrm>
        </p:grpSpPr>
        <p:sp>
          <p:nvSpPr>
            <p:cNvPr id="12332" name="Line 44"/>
            <p:cNvSpPr>
              <a:spLocks noChangeShapeType="1"/>
            </p:cNvSpPr>
            <p:nvPr/>
          </p:nvSpPr>
          <p:spPr bwMode="auto">
            <a:xfrm>
              <a:off x="795" y="2005"/>
              <a:ext cx="3098" cy="0"/>
            </a:xfrm>
            <a:prstGeom prst="line">
              <a:avLst/>
            </a:prstGeom>
            <a:noFill/>
            <a:ln w="50800">
              <a:solidFill>
                <a:srgbClr val="80004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33" name="Text Box 45"/>
            <p:cNvSpPr txBox="1">
              <a:spLocks noChangeArrowheads="1"/>
            </p:cNvSpPr>
            <p:nvPr/>
          </p:nvSpPr>
          <p:spPr bwMode="auto">
            <a:xfrm>
              <a:off x="0" y="1861"/>
              <a:ext cx="721"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40"/>
                  </a:solidFill>
                  <a:latin typeface="Times New Roman" panose="02020603050405020304" pitchFamily="18" charset="0"/>
                </a:rPr>
                <a:t>$97.78</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43159740" fill="hold" grpId="0" nodeType="afterEffect">
                                  <p:stCondLst>
                                    <p:cond delay="0"/>
                                  </p:stCondLst>
                                  <p:childTnLst>
                                    <p:set>
                                      <p:cBhvr>
                                        <p:cTn id="6" dur="1" fill="hold">
                                          <p:stCondLst>
                                            <p:cond delay="499"/>
                                          </p:stCondLst>
                                        </p:cTn>
                                        <p:tgtEl>
                                          <p:spTgt spid="123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42863" y="6858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endParaRPr lang="en-US" altLang="en-US">
              <a:latin typeface="Times New Roman" panose="02020603050405020304" pitchFamily="18" charset="0"/>
            </a:endParaRPr>
          </a:p>
        </p:txBody>
      </p:sp>
      <p:sp>
        <p:nvSpPr>
          <p:cNvPr id="11270" name="Arc 6"/>
          <p:cNvSpPr>
            <a:spLocks/>
          </p:cNvSpPr>
          <p:nvPr/>
        </p:nvSpPr>
        <p:spPr bwMode="auto">
          <a:xfrm rot="8160000">
            <a:off x="4114800" y="-838200"/>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008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altLang="en-US"/>
          </a:p>
        </p:txBody>
      </p:sp>
      <p:sp>
        <p:nvSpPr>
          <p:cNvPr id="11271" name="Rectangle 7"/>
          <p:cNvSpPr>
            <a:spLocks noChangeArrowheads="1"/>
          </p:cNvSpPr>
          <p:nvPr/>
        </p:nvSpPr>
        <p:spPr bwMode="auto">
          <a:xfrm>
            <a:off x="7923213" y="1143000"/>
            <a:ext cx="1220787" cy="588963"/>
          </a:xfrm>
          <a:prstGeom prst="rect">
            <a:avLst/>
          </a:prstGeom>
          <a:noFill/>
          <a:ln w="9525">
            <a:solidFill>
              <a:srgbClr val="00804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FFFF00"/>
                </a:solidFill>
                <a:effectLst>
                  <a:outerShdw blurRad="38100" dist="38100" dir="2700000" algn="tl">
                    <a:srgbClr val="000000"/>
                  </a:outerShdw>
                </a:effectLst>
                <a:latin typeface="Times New Roman" panose="02020603050405020304" pitchFamily="18" charset="0"/>
              </a:rPr>
              <a:t>ATC</a:t>
            </a:r>
          </a:p>
        </p:txBody>
      </p:sp>
      <p:sp>
        <p:nvSpPr>
          <p:cNvPr id="11272" name="Line 8"/>
          <p:cNvSpPr>
            <a:spLocks noChangeShapeType="1"/>
          </p:cNvSpPr>
          <p:nvPr/>
        </p:nvSpPr>
        <p:spPr bwMode="auto">
          <a:xfrm>
            <a:off x="1109663" y="1219200"/>
            <a:ext cx="0" cy="4572000"/>
          </a:xfrm>
          <a:prstGeom prst="line">
            <a:avLst/>
          </a:prstGeom>
          <a:noFill/>
          <a:ln w="1016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3" name="Line 9"/>
          <p:cNvSpPr>
            <a:spLocks noChangeShapeType="1"/>
          </p:cNvSpPr>
          <p:nvPr/>
        </p:nvSpPr>
        <p:spPr bwMode="auto">
          <a:xfrm>
            <a:off x="1033463" y="5791200"/>
            <a:ext cx="7239000" cy="0"/>
          </a:xfrm>
          <a:prstGeom prst="line">
            <a:avLst/>
          </a:prstGeom>
          <a:noFill/>
          <a:ln w="1016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5" name="Arc 11"/>
          <p:cNvSpPr>
            <a:spLocks/>
          </p:cNvSpPr>
          <p:nvPr/>
        </p:nvSpPr>
        <p:spPr bwMode="auto">
          <a:xfrm rot="6240000">
            <a:off x="1189038" y="1316038"/>
            <a:ext cx="4878387" cy="4046537"/>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Rectangle 12"/>
          <p:cNvSpPr>
            <a:spLocks noChangeArrowheads="1"/>
          </p:cNvSpPr>
          <p:nvPr/>
        </p:nvSpPr>
        <p:spPr bwMode="auto">
          <a:xfrm>
            <a:off x="6248400" y="1219200"/>
            <a:ext cx="99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800040"/>
                </a:solidFill>
                <a:effectLst>
                  <a:outerShdw blurRad="38100" dist="38100" dir="2700000" algn="tl">
                    <a:srgbClr val="000000"/>
                  </a:outerShdw>
                </a:effectLst>
                <a:latin typeface="Times New Roman" panose="02020603050405020304" pitchFamily="18" charset="0"/>
              </a:rPr>
              <a:t>MC</a:t>
            </a:r>
          </a:p>
        </p:txBody>
      </p:sp>
      <p:sp>
        <p:nvSpPr>
          <p:cNvPr id="11277" name="Line 13"/>
          <p:cNvSpPr>
            <a:spLocks noChangeShapeType="1"/>
          </p:cNvSpPr>
          <p:nvPr/>
        </p:nvSpPr>
        <p:spPr bwMode="auto">
          <a:xfrm>
            <a:off x="5775325" y="2235200"/>
            <a:ext cx="0" cy="3556000"/>
          </a:xfrm>
          <a:prstGeom prst="line">
            <a:avLst/>
          </a:prstGeom>
          <a:noFill/>
          <a:ln w="50800">
            <a:solidFill>
              <a:schemeClr val="tx1"/>
            </a:solidFill>
            <a:prstDash val="sysDot"/>
            <a:round/>
            <a:headEnd/>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8" name="Rectangle 14"/>
          <p:cNvSpPr>
            <a:spLocks noChangeArrowheads="1"/>
          </p:cNvSpPr>
          <p:nvPr/>
        </p:nvSpPr>
        <p:spPr bwMode="auto">
          <a:xfrm>
            <a:off x="685800" y="3048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4000" b="1" dirty="0">
                <a:solidFill>
                  <a:srgbClr val="FF0000"/>
                </a:solidFill>
                <a:effectLst>
                  <a:outerShdw blurRad="38100" dist="38100" dir="2700000" algn="tl">
                    <a:srgbClr val="000000"/>
                  </a:outerShdw>
                </a:effectLst>
                <a:latin typeface="Times New Roman" panose="02020603050405020304" pitchFamily="18" charset="0"/>
              </a:rPr>
              <a:t>Firm showing Economic Loss</a:t>
            </a:r>
          </a:p>
        </p:txBody>
      </p:sp>
      <p:sp>
        <p:nvSpPr>
          <p:cNvPr id="11279" name="Text Box 15"/>
          <p:cNvSpPr txBox="1">
            <a:spLocks noChangeArrowheads="1"/>
          </p:cNvSpPr>
          <p:nvPr/>
        </p:nvSpPr>
        <p:spPr bwMode="auto">
          <a:xfrm>
            <a:off x="5443538" y="5900738"/>
            <a:ext cx="762000" cy="519112"/>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latin typeface="Times New Roman" panose="02020603050405020304" pitchFamily="18" charset="0"/>
              </a:rPr>
              <a:t>Q2</a:t>
            </a:r>
            <a:endParaRPr lang="en-US" altLang="en-US">
              <a:latin typeface="Times New Roman" panose="02020603050405020304" pitchFamily="18" charset="0"/>
            </a:endParaRPr>
          </a:p>
        </p:txBody>
      </p:sp>
      <p:sp>
        <p:nvSpPr>
          <p:cNvPr id="11280" name="Line 16"/>
          <p:cNvSpPr>
            <a:spLocks noChangeShapeType="1"/>
          </p:cNvSpPr>
          <p:nvPr/>
        </p:nvSpPr>
        <p:spPr bwMode="auto">
          <a:xfrm>
            <a:off x="1144588" y="2217738"/>
            <a:ext cx="4724400" cy="0"/>
          </a:xfrm>
          <a:prstGeom prst="line">
            <a:avLst/>
          </a:prstGeom>
          <a:noFill/>
          <a:ln w="5080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1" name="Text Box 17"/>
          <p:cNvSpPr txBox="1">
            <a:spLocks noChangeArrowheads="1"/>
          </p:cNvSpPr>
          <p:nvPr/>
        </p:nvSpPr>
        <p:spPr bwMode="auto">
          <a:xfrm>
            <a:off x="611188" y="7794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rPr>
              <a:t>P</a:t>
            </a:r>
          </a:p>
        </p:txBody>
      </p:sp>
      <p:grpSp>
        <p:nvGrpSpPr>
          <p:cNvPr id="11282" name="Group 18"/>
          <p:cNvGrpSpPr>
            <a:grpSpLocks/>
          </p:cNvGrpSpPr>
          <p:nvPr/>
        </p:nvGrpSpPr>
        <p:grpSpPr bwMode="auto">
          <a:xfrm>
            <a:off x="6062663" y="2667000"/>
            <a:ext cx="2455862" cy="3048000"/>
            <a:chOff x="3888" y="1488"/>
            <a:chExt cx="1547" cy="1920"/>
          </a:xfrm>
        </p:grpSpPr>
        <p:sp>
          <p:nvSpPr>
            <p:cNvPr id="11283" name="AutoShape 19"/>
            <p:cNvSpPr>
              <a:spLocks/>
            </p:cNvSpPr>
            <p:nvPr/>
          </p:nvSpPr>
          <p:spPr bwMode="auto">
            <a:xfrm>
              <a:off x="3888" y="1488"/>
              <a:ext cx="528" cy="1920"/>
            </a:xfrm>
            <a:prstGeom prst="rightBrace">
              <a:avLst>
                <a:gd name="adj1" fmla="val 30303"/>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Text Box 20"/>
            <p:cNvSpPr txBox="1">
              <a:spLocks noChangeArrowheads="1"/>
            </p:cNvSpPr>
            <p:nvPr/>
          </p:nvSpPr>
          <p:spPr bwMode="auto">
            <a:xfrm>
              <a:off x="4475" y="2037"/>
              <a:ext cx="960" cy="518"/>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a:spcBef>
                  <a:spcPct val="50000"/>
                </a:spcBef>
              </a:pPr>
              <a:r>
                <a:rPr lang="en-US" altLang="en-US" b="1">
                  <a:solidFill>
                    <a:srgbClr val="FF0000"/>
                  </a:solidFill>
                  <a:effectLst>
                    <a:outerShdw blurRad="38100" dist="38100" dir="2700000" algn="tl">
                      <a:srgbClr val="000000"/>
                    </a:outerShdw>
                  </a:effectLst>
                  <a:latin typeface="Times New Roman" panose="02020603050405020304" pitchFamily="18" charset="0"/>
                </a:rPr>
                <a:t>Total Revenue</a:t>
              </a:r>
            </a:p>
          </p:txBody>
        </p:sp>
      </p:grpSp>
      <p:grpSp>
        <p:nvGrpSpPr>
          <p:cNvPr id="11285" name="Group 21"/>
          <p:cNvGrpSpPr>
            <a:grpSpLocks/>
          </p:cNvGrpSpPr>
          <p:nvPr/>
        </p:nvGrpSpPr>
        <p:grpSpPr bwMode="auto">
          <a:xfrm>
            <a:off x="4914900" y="2260600"/>
            <a:ext cx="819150" cy="3471863"/>
            <a:chOff x="3382" y="2016"/>
            <a:chExt cx="442" cy="1392"/>
          </a:xfrm>
        </p:grpSpPr>
        <p:sp>
          <p:nvSpPr>
            <p:cNvPr id="11286" name="AutoShape 22"/>
            <p:cNvSpPr>
              <a:spLocks/>
            </p:cNvSpPr>
            <p:nvPr/>
          </p:nvSpPr>
          <p:spPr bwMode="auto">
            <a:xfrm>
              <a:off x="3632" y="2016"/>
              <a:ext cx="192" cy="1392"/>
            </a:xfrm>
            <a:prstGeom prst="leftBrace">
              <a:avLst>
                <a:gd name="adj1" fmla="val 60417"/>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7" name="Text Box 23"/>
            <p:cNvSpPr txBox="1">
              <a:spLocks noChangeArrowheads="1"/>
            </p:cNvSpPr>
            <p:nvPr/>
          </p:nvSpPr>
          <p:spPr bwMode="auto">
            <a:xfrm>
              <a:off x="3382" y="2395"/>
              <a:ext cx="192" cy="47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spcBef>
                  <a:spcPct val="50000"/>
                </a:spcBef>
              </a:pPr>
              <a:r>
                <a:rPr lang="en-US" altLang="en-US" b="1">
                  <a:latin typeface="Times New Roman" panose="02020603050405020304" pitchFamily="18" charset="0"/>
                </a:rPr>
                <a:t>ATC</a:t>
              </a:r>
            </a:p>
          </p:txBody>
        </p:sp>
      </p:grpSp>
      <p:grpSp>
        <p:nvGrpSpPr>
          <p:cNvPr id="11288" name="Group 24"/>
          <p:cNvGrpSpPr>
            <a:grpSpLocks/>
          </p:cNvGrpSpPr>
          <p:nvPr/>
        </p:nvGrpSpPr>
        <p:grpSpPr bwMode="auto">
          <a:xfrm>
            <a:off x="1144588" y="2065338"/>
            <a:ext cx="7889875" cy="579437"/>
            <a:chOff x="768" y="1104"/>
            <a:chExt cx="4992" cy="365"/>
          </a:xfrm>
        </p:grpSpPr>
        <p:sp>
          <p:nvSpPr>
            <p:cNvPr id="11289" name="Line 25"/>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0" name="Rectangle 26"/>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11292" name="Rectangle 28"/>
          <p:cNvSpPr>
            <a:spLocks noChangeArrowheads="1"/>
          </p:cNvSpPr>
          <p:nvPr/>
        </p:nvSpPr>
        <p:spPr bwMode="auto">
          <a:xfrm>
            <a:off x="2533650" y="1624013"/>
            <a:ext cx="1828800" cy="585418"/>
          </a:xfrm>
          <a:prstGeom prst="rect">
            <a:avLst/>
          </a:prstGeom>
          <a:noFill/>
          <a:ln>
            <a:noFill/>
          </a:ln>
          <a:effectLst/>
          <a:extLst>
            <a:ext uri="{909E8E84-426E-40DD-AFC4-6F175D3DCCD1}">
              <a14:hiddenFill xmlns:a14="http://schemas.microsoft.com/office/drawing/2010/main">
                <a:solidFill>
                  <a:srgbClr val="B3B3B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dirty="0">
                <a:latin typeface="Times New Roman" panose="02020603050405020304" pitchFamily="18" charset="0"/>
              </a:rPr>
              <a:t>MR=MC</a:t>
            </a:r>
          </a:p>
        </p:txBody>
      </p:sp>
      <p:sp>
        <p:nvSpPr>
          <p:cNvPr id="11293" name="Line 29"/>
          <p:cNvSpPr>
            <a:spLocks noChangeShapeType="1"/>
          </p:cNvSpPr>
          <p:nvPr/>
        </p:nvSpPr>
        <p:spPr bwMode="auto">
          <a:xfrm>
            <a:off x="4251325" y="1979613"/>
            <a:ext cx="1481138" cy="5683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1294" name="Group 30"/>
          <p:cNvGrpSpPr>
            <a:grpSpLocks/>
          </p:cNvGrpSpPr>
          <p:nvPr/>
        </p:nvGrpSpPr>
        <p:grpSpPr bwMode="auto">
          <a:xfrm>
            <a:off x="5572126" y="1758744"/>
            <a:ext cx="533400" cy="825706"/>
            <a:chOff x="3605" y="907"/>
            <a:chExt cx="336" cy="546"/>
          </a:xfrm>
        </p:grpSpPr>
        <p:sp>
          <p:nvSpPr>
            <p:cNvPr id="11295" name="AutoShape 31"/>
            <p:cNvSpPr>
              <a:spLocks/>
            </p:cNvSpPr>
            <p:nvPr/>
          </p:nvSpPr>
          <p:spPr bwMode="auto">
            <a:xfrm flipH="1">
              <a:off x="3781" y="1200"/>
              <a:ext cx="160" cy="253"/>
            </a:xfrm>
            <a:prstGeom prst="leftBrace">
              <a:avLst>
                <a:gd name="adj1" fmla="val 13177"/>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rect">
                      <a:fillToRect l="50000" t="50000" r="50000" b="50000"/>
                    </a:path>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7" name="Line 33"/>
            <p:cNvSpPr>
              <a:spLocks noChangeShapeType="1"/>
            </p:cNvSpPr>
            <p:nvPr/>
          </p:nvSpPr>
          <p:spPr bwMode="auto">
            <a:xfrm>
              <a:off x="3605" y="907"/>
              <a:ext cx="208" cy="378"/>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1298" name="Text Box 34"/>
          <p:cNvSpPr txBox="1">
            <a:spLocks noChangeArrowheads="1"/>
          </p:cNvSpPr>
          <p:nvPr/>
        </p:nvSpPr>
        <p:spPr bwMode="auto">
          <a:xfrm>
            <a:off x="2287588" y="2270125"/>
            <a:ext cx="2335212" cy="366713"/>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spcBef>
                <a:spcPct val="50000"/>
              </a:spcBef>
            </a:pPr>
            <a:r>
              <a:rPr lang="en-US" altLang="en-US" sz="1800" b="1">
                <a:solidFill>
                  <a:srgbClr val="800080"/>
                </a:solidFill>
                <a:effectLst>
                  <a:outerShdw blurRad="38100" dist="38100" dir="2700000" algn="tl">
                    <a:srgbClr val="000000"/>
                  </a:outerShdw>
                </a:effectLst>
                <a:latin typeface="Times New Roman" panose="02020603050405020304" pitchFamily="18" charset="0"/>
              </a:rPr>
              <a:t>Economic Loss</a:t>
            </a:r>
            <a:endParaRPr lang="en-US" altLang="en-US" sz="1800">
              <a:solidFill>
                <a:schemeClr val="folHlink"/>
              </a:solidFill>
              <a:latin typeface="Times New Roman" panose="02020603050405020304" pitchFamily="18" charset="0"/>
            </a:endParaRPr>
          </a:p>
        </p:txBody>
      </p:sp>
      <p:sp>
        <p:nvSpPr>
          <p:cNvPr id="11299" name="Oval 35"/>
          <p:cNvSpPr>
            <a:spLocks noChangeArrowheads="1"/>
          </p:cNvSpPr>
          <p:nvPr/>
        </p:nvSpPr>
        <p:spPr bwMode="auto">
          <a:xfrm>
            <a:off x="5724525" y="2540000"/>
            <a:ext cx="109538" cy="93663"/>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0" name="Oval 36"/>
          <p:cNvSpPr>
            <a:spLocks noChangeArrowheads="1"/>
          </p:cNvSpPr>
          <p:nvPr/>
        </p:nvSpPr>
        <p:spPr bwMode="auto">
          <a:xfrm>
            <a:off x="5716588" y="2151063"/>
            <a:ext cx="109537" cy="93662"/>
          </a:xfrm>
          <a:prstGeom prst="ellipse">
            <a:avLst/>
          </a:prstGeom>
          <a:gradFill rotWithShape="0">
            <a:gsLst>
              <a:gs pos="0">
                <a:srgbClr val="006600"/>
              </a:gs>
              <a:gs pos="100000">
                <a:srgbClr val="006600">
                  <a:gamma/>
                  <a:shade val="69804"/>
                  <a:invGamma/>
                </a:srgbClr>
              </a:gs>
            </a:gsLst>
            <a:path path="shape">
              <a:fillToRect l="50000" t="50000" r="50000" b="50000"/>
            </a:path>
          </a:gra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2" name="Arc 38"/>
          <p:cNvSpPr>
            <a:spLocks/>
          </p:cNvSpPr>
          <p:nvPr/>
        </p:nvSpPr>
        <p:spPr bwMode="auto">
          <a:xfrm rot="8160000">
            <a:off x="3370263" y="644525"/>
            <a:ext cx="3338512"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8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n-US" altLang="en-US"/>
          </a:p>
        </p:txBody>
      </p:sp>
      <p:sp>
        <p:nvSpPr>
          <p:cNvPr id="11303" name="Rectangle 39"/>
          <p:cNvSpPr>
            <a:spLocks noChangeArrowheads="1"/>
          </p:cNvSpPr>
          <p:nvPr/>
        </p:nvSpPr>
        <p:spPr bwMode="auto">
          <a:xfrm>
            <a:off x="7213600" y="2633663"/>
            <a:ext cx="1220788" cy="588962"/>
          </a:xfrm>
          <a:prstGeom prst="rect">
            <a:avLst/>
          </a:prstGeom>
          <a:noFill/>
          <a:ln w="9525">
            <a:solidFill>
              <a:srgbClr val="F7EE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800080"/>
                </a:solidFill>
                <a:effectLst>
                  <a:outerShdw blurRad="38100" dist="38100" dir="2700000" algn="tl">
                    <a:srgbClr val="000000"/>
                  </a:outerShdw>
                </a:effectLst>
                <a:latin typeface="Times New Roman" panose="02020603050405020304" pitchFamily="18" charset="0"/>
              </a:rPr>
              <a:t>AVC</a:t>
            </a:r>
          </a:p>
        </p:txBody>
      </p:sp>
      <p:sp>
        <p:nvSpPr>
          <p:cNvPr id="11304" name="Text Box 40"/>
          <p:cNvSpPr txBox="1">
            <a:spLocks noChangeArrowheads="1"/>
          </p:cNvSpPr>
          <p:nvPr/>
        </p:nvSpPr>
        <p:spPr bwMode="auto">
          <a:xfrm>
            <a:off x="347663" y="2405063"/>
            <a:ext cx="642937"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$81</a:t>
            </a:r>
          </a:p>
        </p:txBody>
      </p:sp>
      <p:sp>
        <p:nvSpPr>
          <p:cNvPr id="11305" name="Text Box 41"/>
          <p:cNvSpPr txBox="1">
            <a:spLocks noChangeArrowheads="1"/>
          </p:cNvSpPr>
          <p:nvPr/>
        </p:nvSpPr>
        <p:spPr bwMode="auto">
          <a:xfrm>
            <a:off x="7977188" y="5876925"/>
            <a:ext cx="381000" cy="57943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rPr>
              <a:t>Q</a:t>
            </a:r>
          </a:p>
        </p:txBody>
      </p:sp>
      <p:sp>
        <p:nvSpPr>
          <p:cNvPr id="2" name="Rectangle 1"/>
          <p:cNvSpPr/>
          <p:nvPr/>
        </p:nvSpPr>
        <p:spPr bwMode="auto">
          <a:xfrm>
            <a:off x="4892574" y="1189831"/>
            <a:ext cx="1143223" cy="61753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panose="02020603050405020304" pitchFamily="18" charset="0"/>
              </a:rPr>
              <a:t>Per unit Loss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43181700" fill="hold" grpId="0" nodeType="afterEffect">
                                  <p:stCondLst>
                                    <p:cond delay="0"/>
                                  </p:stCondLst>
                                  <p:childTnLst>
                                    <p:set>
                                      <p:cBhvr>
                                        <p:cTn id="6" dur="1" fill="hold">
                                          <p:stCondLst>
                                            <p:cond delay="499"/>
                                          </p:stCondLst>
                                        </p:cTn>
                                        <p:tgtEl>
                                          <p:spTgt spid="11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160338" y="1062038"/>
            <a:ext cx="883920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endParaRPr lang="en-US" altLang="en-US">
              <a:latin typeface="Times New Roman" panose="02020603050405020304" pitchFamily="18" charset="0"/>
            </a:endParaRPr>
          </a:p>
        </p:txBody>
      </p:sp>
      <p:grpSp>
        <p:nvGrpSpPr>
          <p:cNvPr id="13317" name="Group 5"/>
          <p:cNvGrpSpPr>
            <a:grpSpLocks/>
          </p:cNvGrpSpPr>
          <p:nvPr/>
        </p:nvGrpSpPr>
        <p:grpSpPr bwMode="auto">
          <a:xfrm>
            <a:off x="3317875" y="-146050"/>
            <a:ext cx="5064125" cy="3643313"/>
            <a:chOff x="2091" y="235"/>
            <a:chExt cx="3190" cy="2295"/>
          </a:xfrm>
        </p:grpSpPr>
        <p:sp>
          <p:nvSpPr>
            <p:cNvPr id="13318" name="Arc 6"/>
            <p:cNvSpPr>
              <a:spLocks/>
            </p:cNvSpPr>
            <p:nvPr/>
          </p:nvSpPr>
          <p:spPr bwMode="auto">
            <a:xfrm rot="8160000">
              <a:off x="2091" y="235"/>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9" name="Rectangle 7"/>
            <p:cNvSpPr>
              <a:spLocks noChangeArrowheads="1"/>
            </p:cNvSpPr>
            <p:nvPr/>
          </p:nvSpPr>
          <p:spPr bwMode="auto">
            <a:xfrm>
              <a:off x="4512" y="1488"/>
              <a:ext cx="76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FFFF00"/>
                  </a:solidFill>
                  <a:effectLst>
                    <a:outerShdw blurRad="38100" dist="38100" dir="2700000" algn="tl">
                      <a:srgbClr val="000000"/>
                    </a:outerShdw>
                  </a:effectLst>
                  <a:latin typeface="Times New Roman" panose="02020603050405020304" pitchFamily="18" charset="0"/>
                </a:rPr>
                <a:t>ATC</a:t>
              </a:r>
            </a:p>
          </p:txBody>
        </p:sp>
      </p:grpSp>
      <p:sp>
        <p:nvSpPr>
          <p:cNvPr id="13320" name="Line 8"/>
          <p:cNvSpPr>
            <a:spLocks noChangeShapeType="1"/>
          </p:cNvSpPr>
          <p:nvPr/>
        </p:nvSpPr>
        <p:spPr bwMode="auto">
          <a:xfrm>
            <a:off x="906463" y="1603375"/>
            <a:ext cx="0" cy="457200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1" name="Line 9"/>
          <p:cNvSpPr>
            <a:spLocks noChangeShapeType="1"/>
          </p:cNvSpPr>
          <p:nvPr/>
        </p:nvSpPr>
        <p:spPr bwMode="auto">
          <a:xfrm>
            <a:off x="830263" y="6167438"/>
            <a:ext cx="7239000"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3" name="Arc 11"/>
          <p:cNvSpPr>
            <a:spLocks/>
          </p:cNvSpPr>
          <p:nvPr/>
        </p:nvSpPr>
        <p:spPr bwMode="auto">
          <a:xfrm rot="6240000">
            <a:off x="508793" y="1777207"/>
            <a:ext cx="5040313" cy="3619500"/>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50800" cap="rnd">
            <a:solidFill>
              <a:srgbClr val="80004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Rectangle 12"/>
          <p:cNvSpPr>
            <a:spLocks noChangeArrowheads="1"/>
          </p:cNvSpPr>
          <p:nvPr/>
        </p:nvSpPr>
        <p:spPr bwMode="auto">
          <a:xfrm>
            <a:off x="5373688" y="1397000"/>
            <a:ext cx="8858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804000"/>
                </a:solidFill>
                <a:effectLst>
                  <a:outerShdw blurRad="38100" dist="38100" dir="2700000" algn="tl">
                    <a:srgbClr val="000000"/>
                  </a:outerShdw>
                </a:effectLst>
                <a:latin typeface="Times New Roman" panose="02020603050405020304" pitchFamily="18" charset="0"/>
              </a:rPr>
              <a:t>MC</a:t>
            </a:r>
          </a:p>
        </p:txBody>
      </p:sp>
      <p:sp>
        <p:nvSpPr>
          <p:cNvPr id="13325" name="Rectangle 13"/>
          <p:cNvSpPr>
            <a:spLocks noChangeArrowheads="1"/>
          </p:cNvSpPr>
          <p:nvPr/>
        </p:nvSpPr>
        <p:spPr bwMode="auto">
          <a:xfrm>
            <a:off x="914400" y="228600"/>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Firm showing Shutdown position</a:t>
            </a:r>
          </a:p>
        </p:txBody>
      </p:sp>
      <p:sp>
        <p:nvSpPr>
          <p:cNvPr id="13326" name="Text Box 14"/>
          <p:cNvSpPr txBox="1">
            <a:spLocks noChangeArrowheads="1"/>
          </p:cNvSpPr>
          <p:nvPr/>
        </p:nvSpPr>
        <p:spPr bwMode="auto">
          <a:xfrm>
            <a:off x="381000" y="1392238"/>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rPr>
              <a:t>P</a:t>
            </a:r>
          </a:p>
        </p:txBody>
      </p:sp>
      <p:grpSp>
        <p:nvGrpSpPr>
          <p:cNvPr id="13327" name="Group 15"/>
          <p:cNvGrpSpPr>
            <a:grpSpLocks/>
          </p:cNvGrpSpPr>
          <p:nvPr/>
        </p:nvGrpSpPr>
        <p:grpSpPr bwMode="auto">
          <a:xfrm>
            <a:off x="949325" y="3432175"/>
            <a:ext cx="7889875" cy="579438"/>
            <a:chOff x="768" y="1104"/>
            <a:chExt cx="4992" cy="365"/>
          </a:xfrm>
        </p:grpSpPr>
        <p:sp>
          <p:nvSpPr>
            <p:cNvPr id="13328" name="Line 16"/>
            <p:cNvSpPr>
              <a:spLocks noChangeShapeType="1"/>
            </p:cNvSpPr>
            <p:nvPr/>
          </p:nvSpPr>
          <p:spPr bwMode="auto">
            <a:xfrm>
              <a:off x="768" y="1440"/>
              <a:ext cx="4704" cy="0"/>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9" name="Rectangle 17"/>
            <p:cNvSpPr>
              <a:spLocks noChangeArrowheads="1"/>
            </p:cNvSpPr>
            <p:nvPr/>
          </p:nvSpPr>
          <p:spPr bwMode="auto">
            <a:xfrm>
              <a:off x="4032" y="1104"/>
              <a:ext cx="17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3200" b="1">
                  <a:solidFill>
                    <a:schemeClr val="hlink"/>
                  </a:solidFill>
                  <a:effectLst>
                    <a:outerShdw blurRad="38100" dist="38100" dir="2700000" algn="tl">
                      <a:srgbClr val="000000"/>
                    </a:outerShdw>
                  </a:effectLst>
                  <a:latin typeface="Times New Roman" panose="02020603050405020304" pitchFamily="18" charset="0"/>
                </a:rPr>
                <a:t>MR=D=AR=P</a:t>
              </a:r>
            </a:p>
          </p:txBody>
        </p:sp>
      </p:grpSp>
      <p:sp>
        <p:nvSpPr>
          <p:cNvPr id="13330" name="Arc 18"/>
          <p:cNvSpPr>
            <a:spLocks/>
          </p:cNvSpPr>
          <p:nvPr/>
        </p:nvSpPr>
        <p:spPr bwMode="auto">
          <a:xfrm rot="8160000">
            <a:off x="2946400" y="647700"/>
            <a:ext cx="3338513" cy="3643313"/>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4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Rectangle 19"/>
          <p:cNvSpPr>
            <a:spLocks noChangeArrowheads="1"/>
          </p:cNvSpPr>
          <p:nvPr/>
        </p:nvSpPr>
        <p:spPr bwMode="auto">
          <a:xfrm>
            <a:off x="6934200" y="2611438"/>
            <a:ext cx="12207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408000"/>
                </a:solidFill>
                <a:effectLst>
                  <a:outerShdw blurRad="38100" dist="38100" dir="2700000" algn="tl">
                    <a:srgbClr val="000000"/>
                  </a:outerShdw>
                </a:effectLst>
                <a:latin typeface="Times New Roman" panose="02020603050405020304" pitchFamily="18" charset="0"/>
              </a:rPr>
              <a:t>AVC</a:t>
            </a:r>
          </a:p>
        </p:txBody>
      </p:sp>
      <p:sp>
        <p:nvSpPr>
          <p:cNvPr id="13332" name="Text Box 20"/>
          <p:cNvSpPr txBox="1">
            <a:spLocks noChangeArrowheads="1"/>
          </p:cNvSpPr>
          <p:nvPr/>
        </p:nvSpPr>
        <p:spPr bwMode="auto">
          <a:xfrm>
            <a:off x="4310063" y="4365625"/>
            <a:ext cx="4216400" cy="13731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a:solidFill>
                  <a:srgbClr val="FF0000"/>
                </a:solidFill>
                <a:effectLst>
                  <a:outerShdw blurRad="38100" dist="38100" dir="2700000" algn="tl">
                    <a:srgbClr val="000000"/>
                  </a:outerShdw>
                </a:effectLst>
                <a:latin typeface="Times New Roman" panose="02020603050405020304" pitchFamily="18" charset="0"/>
              </a:rPr>
              <a:t>At no level of output does the firm cover the Average Variable Costs.</a:t>
            </a:r>
          </a:p>
        </p:txBody>
      </p:sp>
      <p:sp>
        <p:nvSpPr>
          <p:cNvPr id="13333" name="Text Box 21"/>
          <p:cNvSpPr txBox="1">
            <a:spLocks noChangeArrowheads="1"/>
          </p:cNvSpPr>
          <p:nvPr/>
        </p:nvSpPr>
        <p:spPr bwMode="auto">
          <a:xfrm>
            <a:off x="7400925" y="62785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rPr>
              <a:t>Q</a:t>
            </a:r>
          </a:p>
        </p:txBody>
      </p:sp>
      <p:sp>
        <p:nvSpPr>
          <p:cNvPr id="13334" name="Text Box 22"/>
          <p:cNvSpPr txBox="1">
            <a:spLocks noChangeArrowheads="1"/>
          </p:cNvSpPr>
          <p:nvPr/>
        </p:nvSpPr>
        <p:spPr bwMode="auto">
          <a:xfrm>
            <a:off x="144463" y="3763963"/>
            <a:ext cx="658812"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latin typeface="Times New Roman" panose="02020603050405020304" pitchFamily="18" charset="0"/>
              </a:rPr>
              <a:t>$71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Oval 3"/>
          <p:cNvSpPr>
            <a:spLocks noChangeArrowheads="1"/>
          </p:cNvSpPr>
          <p:nvPr/>
        </p:nvSpPr>
        <p:spPr bwMode="auto">
          <a:xfrm>
            <a:off x="2220913" y="1471613"/>
            <a:ext cx="188912" cy="171450"/>
          </a:xfrm>
          <a:prstGeom prst="ellipse">
            <a:avLst/>
          </a:prstGeom>
          <a:solidFill>
            <a:srgbClr val="0000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2" name="Oval 4"/>
          <p:cNvSpPr>
            <a:spLocks noChangeArrowheads="1"/>
          </p:cNvSpPr>
          <p:nvPr/>
        </p:nvSpPr>
        <p:spPr bwMode="auto">
          <a:xfrm>
            <a:off x="3148013" y="3768725"/>
            <a:ext cx="188912" cy="169863"/>
          </a:xfrm>
          <a:prstGeom prst="ellipse">
            <a:avLst/>
          </a:prstGeom>
          <a:solidFill>
            <a:srgbClr val="FF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3" name="Oval 5"/>
          <p:cNvSpPr>
            <a:spLocks noChangeArrowheads="1"/>
          </p:cNvSpPr>
          <p:nvPr/>
        </p:nvSpPr>
        <p:spPr bwMode="auto">
          <a:xfrm>
            <a:off x="3641725" y="1931988"/>
            <a:ext cx="184150" cy="182562"/>
          </a:xfrm>
          <a:prstGeom prst="ellipse">
            <a:avLst/>
          </a:prstGeom>
          <a:solidFill>
            <a:srgbClr val="0000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4" name="Oval 6"/>
          <p:cNvSpPr>
            <a:spLocks noChangeArrowheads="1"/>
          </p:cNvSpPr>
          <p:nvPr/>
        </p:nvSpPr>
        <p:spPr bwMode="auto">
          <a:xfrm>
            <a:off x="5802313" y="3025775"/>
            <a:ext cx="188912" cy="173038"/>
          </a:xfrm>
          <a:prstGeom prst="ellipse">
            <a:avLst/>
          </a:prstGeom>
          <a:solidFill>
            <a:schemeClr val="folHlink"/>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5" name="Oval 7"/>
          <p:cNvSpPr>
            <a:spLocks noChangeArrowheads="1"/>
          </p:cNvSpPr>
          <p:nvPr/>
        </p:nvSpPr>
        <p:spPr bwMode="auto">
          <a:xfrm>
            <a:off x="5049838" y="3851275"/>
            <a:ext cx="161925" cy="174625"/>
          </a:xfrm>
          <a:prstGeom prst="ellipse">
            <a:avLst/>
          </a:prstGeom>
          <a:solidFill>
            <a:srgbClr val="0000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6" name="Oval 8"/>
          <p:cNvSpPr>
            <a:spLocks noChangeArrowheads="1"/>
          </p:cNvSpPr>
          <p:nvPr/>
        </p:nvSpPr>
        <p:spPr bwMode="auto">
          <a:xfrm>
            <a:off x="5211763" y="4997450"/>
            <a:ext cx="188912" cy="171450"/>
          </a:xfrm>
          <a:prstGeom prst="ellipse">
            <a:avLst/>
          </a:prstGeom>
          <a:solidFill>
            <a:srgbClr val="0000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57" name="Rectangle 9"/>
          <p:cNvSpPr>
            <a:spLocks noChangeArrowheads="1"/>
          </p:cNvSpPr>
          <p:nvPr/>
        </p:nvSpPr>
        <p:spPr bwMode="auto">
          <a:xfrm>
            <a:off x="2395538" y="1185863"/>
            <a:ext cx="398462"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00FF"/>
                </a:solidFill>
              </a:rPr>
              <a:t>A</a:t>
            </a:r>
          </a:p>
        </p:txBody>
      </p:sp>
      <p:sp>
        <p:nvSpPr>
          <p:cNvPr id="27658" name="Rectangle 10"/>
          <p:cNvSpPr>
            <a:spLocks noChangeArrowheads="1"/>
          </p:cNvSpPr>
          <p:nvPr/>
        </p:nvSpPr>
        <p:spPr bwMode="auto">
          <a:xfrm>
            <a:off x="4625975" y="2492375"/>
            <a:ext cx="398463"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00FF"/>
                </a:solidFill>
              </a:rPr>
              <a:t>C</a:t>
            </a:r>
          </a:p>
        </p:txBody>
      </p:sp>
      <p:sp>
        <p:nvSpPr>
          <p:cNvPr id="27659" name="Rectangle 11"/>
          <p:cNvSpPr>
            <a:spLocks noChangeArrowheads="1"/>
          </p:cNvSpPr>
          <p:nvPr/>
        </p:nvSpPr>
        <p:spPr bwMode="auto">
          <a:xfrm>
            <a:off x="3354388" y="3613150"/>
            <a:ext cx="398462"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FF0000"/>
                </a:solidFill>
              </a:rPr>
              <a:t>F</a:t>
            </a:r>
          </a:p>
        </p:txBody>
      </p:sp>
      <p:sp>
        <p:nvSpPr>
          <p:cNvPr id="27660" name="Rectangle 12"/>
          <p:cNvSpPr>
            <a:spLocks noChangeArrowheads="1"/>
          </p:cNvSpPr>
          <p:nvPr/>
        </p:nvSpPr>
        <p:spPr bwMode="auto">
          <a:xfrm>
            <a:off x="3724275" y="1552575"/>
            <a:ext cx="398463"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00FF"/>
                </a:solidFill>
              </a:rPr>
              <a:t>B</a:t>
            </a:r>
          </a:p>
        </p:txBody>
      </p:sp>
      <p:sp>
        <p:nvSpPr>
          <p:cNvPr id="27661" name="Rectangle 13"/>
          <p:cNvSpPr>
            <a:spLocks noChangeArrowheads="1"/>
          </p:cNvSpPr>
          <p:nvPr/>
        </p:nvSpPr>
        <p:spPr bwMode="auto">
          <a:xfrm>
            <a:off x="5318125" y="3667125"/>
            <a:ext cx="398463" cy="481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00FF"/>
                </a:solidFill>
              </a:rPr>
              <a:t>D</a:t>
            </a:r>
          </a:p>
        </p:txBody>
      </p:sp>
      <p:sp>
        <p:nvSpPr>
          <p:cNvPr id="27662" name="Rectangle 14"/>
          <p:cNvSpPr>
            <a:spLocks noChangeArrowheads="1"/>
          </p:cNvSpPr>
          <p:nvPr/>
        </p:nvSpPr>
        <p:spPr bwMode="auto">
          <a:xfrm>
            <a:off x="5480050" y="4706938"/>
            <a:ext cx="400050"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00FF"/>
                </a:solidFill>
              </a:rPr>
              <a:t>E</a:t>
            </a:r>
          </a:p>
        </p:txBody>
      </p:sp>
      <p:sp>
        <p:nvSpPr>
          <p:cNvPr id="27663" name="Rectangle 15"/>
          <p:cNvSpPr>
            <a:spLocks noChangeArrowheads="1"/>
          </p:cNvSpPr>
          <p:nvPr/>
        </p:nvSpPr>
        <p:spPr bwMode="auto">
          <a:xfrm>
            <a:off x="5894388" y="2627313"/>
            <a:ext cx="4000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a:solidFill>
                  <a:srgbClr val="008000"/>
                </a:solidFill>
              </a:rPr>
              <a:t>W</a:t>
            </a:r>
          </a:p>
        </p:txBody>
      </p:sp>
      <p:sp>
        <p:nvSpPr>
          <p:cNvPr id="27665" name="Arc 17"/>
          <p:cNvSpPr>
            <a:spLocks/>
          </p:cNvSpPr>
          <p:nvPr/>
        </p:nvSpPr>
        <p:spPr bwMode="auto">
          <a:xfrm>
            <a:off x="2243138" y="1597025"/>
            <a:ext cx="3070225" cy="3606800"/>
          </a:xfrm>
          <a:custGeom>
            <a:avLst/>
            <a:gdLst>
              <a:gd name="G0" fmla="+- 0 0 0"/>
              <a:gd name="G1" fmla="+- 21600 0 0"/>
              <a:gd name="G2" fmla="+- 21600 0 0"/>
              <a:gd name="T0" fmla="*/ 0 w 21600"/>
              <a:gd name="T1" fmla="*/ 0 h 22005"/>
              <a:gd name="T2" fmla="*/ 21596 w 21600"/>
              <a:gd name="T3" fmla="*/ 22005 h 22005"/>
              <a:gd name="T4" fmla="*/ 0 w 21600"/>
              <a:gd name="T5" fmla="*/ 21600 h 22005"/>
            </a:gdLst>
            <a:ahLst/>
            <a:cxnLst>
              <a:cxn ang="0">
                <a:pos x="T0" y="T1"/>
              </a:cxn>
              <a:cxn ang="0">
                <a:pos x="T2" y="T3"/>
              </a:cxn>
              <a:cxn ang="0">
                <a:pos x="T4" y="T5"/>
              </a:cxn>
            </a:cxnLst>
            <a:rect l="0" t="0" r="r" b="b"/>
            <a:pathLst>
              <a:path w="21600" h="22005" fill="none" extrusionOk="0">
                <a:moveTo>
                  <a:pt x="0" y="0"/>
                </a:moveTo>
                <a:cubicBezTo>
                  <a:pt x="11929" y="0"/>
                  <a:pt x="21600" y="9670"/>
                  <a:pt x="21600" y="21600"/>
                </a:cubicBezTo>
                <a:cubicBezTo>
                  <a:pt x="21600" y="21735"/>
                  <a:pt x="21598" y="21870"/>
                  <a:pt x="21596" y="22005"/>
                </a:cubicBezTo>
              </a:path>
              <a:path w="21600" h="22005" stroke="0" extrusionOk="0">
                <a:moveTo>
                  <a:pt x="0" y="0"/>
                </a:moveTo>
                <a:cubicBezTo>
                  <a:pt x="11929" y="0"/>
                  <a:pt x="21600" y="9670"/>
                  <a:pt x="21600" y="21600"/>
                </a:cubicBezTo>
                <a:cubicBezTo>
                  <a:pt x="21600" y="21735"/>
                  <a:pt x="21598" y="21870"/>
                  <a:pt x="21596" y="22005"/>
                </a:cubicBezTo>
                <a:lnTo>
                  <a:pt x="0" y="21600"/>
                </a:lnTo>
                <a:close/>
              </a:path>
            </a:pathLst>
          </a:custGeom>
          <a:noFill/>
          <a:ln w="57150">
            <a:solidFill>
              <a:schemeClr val="accent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7" name="Line 19"/>
          <p:cNvSpPr>
            <a:spLocks noChangeShapeType="1"/>
          </p:cNvSpPr>
          <p:nvPr/>
        </p:nvSpPr>
        <p:spPr bwMode="auto">
          <a:xfrm>
            <a:off x="2211388" y="1214438"/>
            <a:ext cx="1587" cy="3994150"/>
          </a:xfrm>
          <a:prstGeom prst="line">
            <a:avLst/>
          </a:prstGeom>
          <a:noFill/>
          <a:ln w="57150">
            <a:solidFill>
              <a:schemeClr val="bg2"/>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8" name="Line 20"/>
          <p:cNvSpPr>
            <a:spLocks noChangeShapeType="1"/>
          </p:cNvSpPr>
          <p:nvPr/>
        </p:nvSpPr>
        <p:spPr bwMode="auto">
          <a:xfrm>
            <a:off x="2235200" y="5194300"/>
            <a:ext cx="5321300" cy="1588"/>
          </a:xfrm>
          <a:prstGeom prst="line">
            <a:avLst/>
          </a:prstGeom>
          <a:noFill/>
          <a:ln w="57150">
            <a:solidFill>
              <a:schemeClr val="bg2"/>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69" name="Rectangle 21"/>
          <p:cNvSpPr>
            <a:spLocks noChangeArrowheads="1"/>
          </p:cNvSpPr>
          <p:nvPr/>
        </p:nvSpPr>
        <p:spPr bwMode="auto">
          <a:xfrm>
            <a:off x="1601788" y="1670050"/>
            <a:ext cx="422275" cy="280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3200" b="1">
                <a:solidFill>
                  <a:srgbClr val="C00000"/>
                </a:solidFill>
              </a:rPr>
              <a:t>R</a:t>
            </a:r>
          </a:p>
          <a:p>
            <a:r>
              <a:rPr lang="en-US" altLang="en-US" sz="3200" b="1">
                <a:solidFill>
                  <a:srgbClr val="C00000"/>
                </a:solidFill>
              </a:rPr>
              <a:t>o</a:t>
            </a:r>
          </a:p>
          <a:p>
            <a:r>
              <a:rPr lang="en-US" altLang="en-US" sz="3200" b="1">
                <a:solidFill>
                  <a:srgbClr val="C00000"/>
                </a:solidFill>
              </a:rPr>
              <a:t>b</a:t>
            </a:r>
          </a:p>
          <a:p>
            <a:r>
              <a:rPr lang="en-US" altLang="en-US" sz="3200" b="1">
                <a:solidFill>
                  <a:srgbClr val="C00000"/>
                </a:solidFill>
              </a:rPr>
              <a:t>o</a:t>
            </a:r>
          </a:p>
          <a:p>
            <a:r>
              <a:rPr lang="en-US" altLang="en-US" sz="3200" b="1">
                <a:solidFill>
                  <a:srgbClr val="C00000"/>
                </a:solidFill>
              </a:rPr>
              <a:t>t</a:t>
            </a:r>
          </a:p>
          <a:p>
            <a:r>
              <a:rPr lang="en-US" altLang="en-US" sz="3200" b="1">
                <a:solidFill>
                  <a:srgbClr val="C00000"/>
                </a:solidFill>
              </a:rPr>
              <a:t>s</a:t>
            </a:r>
          </a:p>
        </p:txBody>
      </p:sp>
      <p:sp>
        <p:nvSpPr>
          <p:cNvPr id="27670" name="Rectangle 22"/>
          <p:cNvSpPr>
            <a:spLocks noChangeArrowheads="1"/>
          </p:cNvSpPr>
          <p:nvPr/>
        </p:nvSpPr>
        <p:spPr bwMode="auto">
          <a:xfrm>
            <a:off x="6665913" y="5267325"/>
            <a:ext cx="1101725"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r>
              <a:rPr lang="en-US" altLang="en-US" sz="2800" b="1" dirty="0">
                <a:solidFill>
                  <a:srgbClr val="C00000"/>
                </a:solidFill>
              </a:rPr>
              <a:t>Shoes</a:t>
            </a:r>
          </a:p>
        </p:txBody>
      </p:sp>
      <p:sp>
        <p:nvSpPr>
          <p:cNvPr id="27671" name="Oval 23"/>
          <p:cNvSpPr>
            <a:spLocks noChangeArrowheads="1"/>
          </p:cNvSpPr>
          <p:nvPr/>
        </p:nvSpPr>
        <p:spPr bwMode="auto">
          <a:xfrm>
            <a:off x="4452938" y="2689225"/>
            <a:ext cx="177800" cy="161925"/>
          </a:xfrm>
          <a:prstGeom prst="ellipse">
            <a:avLst/>
          </a:prstGeom>
          <a:solidFill>
            <a:srgbClr val="0000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7672" name="Text Box 24"/>
          <p:cNvSpPr txBox="1">
            <a:spLocks noChangeArrowheads="1"/>
          </p:cNvSpPr>
          <p:nvPr/>
        </p:nvSpPr>
        <p:spPr bwMode="auto">
          <a:xfrm>
            <a:off x="941388" y="285750"/>
            <a:ext cx="67960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rgbClr val="FF0000"/>
                </a:solidFill>
                <a:effectLst>
                  <a:outerShdw blurRad="38100" dist="38100" dir="2700000" algn="tl">
                    <a:srgbClr val="000000"/>
                  </a:outerShdw>
                </a:effectLst>
              </a:rPr>
              <a:t>Production Possibility Curve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Line 4"/>
          <p:cNvSpPr>
            <a:spLocks noChangeShapeType="1"/>
          </p:cNvSpPr>
          <p:nvPr/>
        </p:nvSpPr>
        <p:spPr bwMode="auto">
          <a:xfrm>
            <a:off x="3984625" y="3709988"/>
            <a:ext cx="0" cy="2200275"/>
          </a:xfrm>
          <a:prstGeom prst="line">
            <a:avLst/>
          </a:prstGeom>
          <a:noFill/>
          <a:ln w="381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57" name="Line 5"/>
          <p:cNvSpPr>
            <a:spLocks noChangeShapeType="1"/>
          </p:cNvSpPr>
          <p:nvPr/>
        </p:nvSpPr>
        <p:spPr bwMode="auto">
          <a:xfrm>
            <a:off x="1517650" y="3733800"/>
            <a:ext cx="4213225"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8" name="Rectangle 6"/>
          <p:cNvSpPr>
            <a:spLocks noChangeArrowheads="1"/>
          </p:cNvSpPr>
          <p:nvPr/>
        </p:nvSpPr>
        <p:spPr bwMode="auto">
          <a:xfrm>
            <a:off x="827088" y="3454400"/>
            <a:ext cx="6794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600" b="1">
                <a:solidFill>
                  <a:schemeClr val="accent2"/>
                </a:solidFill>
                <a:effectLst>
                  <a:outerShdw blurRad="38100" dist="38100" dir="2700000" algn="tl">
                    <a:srgbClr val="000000"/>
                  </a:outerShdw>
                </a:effectLst>
              </a:rPr>
              <a:t>P</a:t>
            </a:r>
            <a:r>
              <a:rPr lang="en-US" altLang="en-US" sz="2600" b="1" baseline="-25000">
                <a:solidFill>
                  <a:schemeClr val="accent2"/>
                </a:solidFill>
                <a:effectLst>
                  <a:outerShdw blurRad="38100" dist="38100" dir="2700000" algn="tl">
                    <a:srgbClr val="000000"/>
                  </a:outerShdw>
                </a:effectLst>
              </a:rPr>
              <a:t>e</a:t>
            </a:r>
            <a:endParaRPr lang="en-US" altLang="en-US" sz="2600" b="1">
              <a:solidFill>
                <a:schemeClr val="accent2"/>
              </a:solidFill>
              <a:effectLst>
                <a:outerShdw blurRad="38100" dist="38100" dir="2700000" algn="tl">
                  <a:srgbClr val="000000"/>
                </a:outerShdw>
              </a:effectLst>
            </a:endParaRPr>
          </a:p>
        </p:txBody>
      </p:sp>
      <p:sp>
        <p:nvSpPr>
          <p:cNvPr id="49159" name="Rectangle 7"/>
          <p:cNvSpPr>
            <a:spLocks noChangeArrowheads="1"/>
          </p:cNvSpPr>
          <p:nvPr/>
        </p:nvSpPr>
        <p:spPr bwMode="auto">
          <a:xfrm>
            <a:off x="5668963" y="3319463"/>
            <a:ext cx="2514600" cy="515937"/>
          </a:xfrm>
          <a:prstGeom prst="rect">
            <a:avLst/>
          </a:prstGeom>
          <a:noFill/>
          <a:ln>
            <a:noFill/>
          </a:ln>
          <a:effectLst>
            <a:outerShdw dist="28398" dir="1593903"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r>
              <a:rPr lang="en-US" altLang="en-US" sz="2800" b="1">
                <a:solidFill>
                  <a:srgbClr val="FF0000"/>
                </a:solidFill>
                <a:effectLst>
                  <a:outerShdw blurRad="38100" dist="38100" dir="2700000" algn="tl">
                    <a:srgbClr val="000000"/>
                  </a:outerShdw>
                </a:effectLst>
              </a:rPr>
              <a:t>MR=D=AR=P</a:t>
            </a:r>
          </a:p>
        </p:txBody>
      </p:sp>
      <p:sp>
        <p:nvSpPr>
          <p:cNvPr id="49160" name="Rectangle 8"/>
          <p:cNvSpPr>
            <a:spLocks noChangeArrowheads="1"/>
          </p:cNvSpPr>
          <p:nvPr/>
        </p:nvSpPr>
        <p:spPr bwMode="auto">
          <a:xfrm>
            <a:off x="3687763" y="5910263"/>
            <a:ext cx="649287"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600" b="1">
                <a:solidFill>
                  <a:schemeClr val="accent2"/>
                </a:solidFill>
                <a:effectLst>
                  <a:outerShdw blurRad="38100" dist="38100" dir="2700000" algn="tl">
                    <a:srgbClr val="000000"/>
                  </a:outerShdw>
                </a:effectLst>
              </a:rPr>
              <a:t>Q</a:t>
            </a:r>
            <a:r>
              <a:rPr lang="en-US" altLang="en-US" sz="2600" b="1" baseline="-25000">
                <a:solidFill>
                  <a:schemeClr val="accent2"/>
                </a:solidFill>
                <a:effectLst>
                  <a:outerShdw blurRad="38100" dist="38100" dir="2700000" algn="tl">
                    <a:srgbClr val="000000"/>
                  </a:outerShdw>
                </a:effectLst>
              </a:rPr>
              <a:t>e</a:t>
            </a:r>
            <a:endParaRPr lang="en-US" altLang="en-US" sz="2600" b="1">
              <a:solidFill>
                <a:schemeClr val="accent2"/>
              </a:solidFill>
              <a:effectLst>
                <a:outerShdw blurRad="38100" dist="38100" dir="2700000" algn="tl">
                  <a:srgbClr val="000000"/>
                </a:outerShdw>
              </a:effectLst>
            </a:endParaRPr>
          </a:p>
        </p:txBody>
      </p:sp>
      <p:sp>
        <p:nvSpPr>
          <p:cNvPr id="49161" name="Rectangle 9"/>
          <p:cNvSpPr>
            <a:spLocks noChangeArrowheads="1"/>
          </p:cNvSpPr>
          <p:nvPr/>
        </p:nvSpPr>
        <p:spPr bwMode="auto">
          <a:xfrm>
            <a:off x="4602163" y="1844675"/>
            <a:ext cx="8874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800" b="1">
                <a:solidFill>
                  <a:srgbClr val="FF0000"/>
                </a:solidFill>
                <a:effectLst>
                  <a:outerShdw blurRad="38100" dist="38100" dir="2700000" algn="tl">
                    <a:srgbClr val="000000"/>
                  </a:outerShdw>
                </a:effectLst>
              </a:rPr>
              <a:t>MC</a:t>
            </a:r>
          </a:p>
        </p:txBody>
      </p:sp>
      <p:sp>
        <p:nvSpPr>
          <p:cNvPr id="49162" name="Rectangle 10"/>
          <p:cNvSpPr>
            <a:spLocks noChangeArrowheads="1"/>
          </p:cNvSpPr>
          <p:nvPr/>
        </p:nvSpPr>
        <p:spPr bwMode="auto">
          <a:xfrm>
            <a:off x="5354638" y="2176463"/>
            <a:ext cx="134937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800" b="1">
                <a:solidFill>
                  <a:schemeClr val="accent2"/>
                </a:solidFill>
                <a:effectLst>
                  <a:outerShdw blurRad="38100" dist="38100" dir="2700000" algn="tl">
                    <a:srgbClr val="000000"/>
                  </a:outerShdw>
                </a:effectLst>
              </a:rPr>
              <a:t>ATC</a:t>
            </a:r>
          </a:p>
        </p:txBody>
      </p:sp>
      <p:sp>
        <p:nvSpPr>
          <p:cNvPr id="49163" name="Arc 11"/>
          <p:cNvSpPr>
            <a:spLocks/>
          </p:cNvSpPr>
          <p:nvPr/>
        </p:nvSpPr>
        <p:spPr bwMode="auto">
          <a:xfrm rot="240000">
            <a:off x="2239963" y="2100263"/>
            <a:ext cx="2227262" cy="25654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close/>
              </a:path>
            </a:pathLst>
          </a:custGeom>
          <a:noFill/>
          <a:ln w="76200" cap="rnd">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4" name="Freeform 12"/>
          <p:cNvSpPr>
            <a:spLocks/>
          </p:cNvSpPr>
          <p:nvPr/>
        </p:nvSpPr>
        <p:spPr bwMode="auto">
          <a:xfrm>
            <a:off x="2247900" y="2738438"/>
            <a:ext cx="3344863" cy="992187"/>
          </a:xfrm>
          <a:custGeom>
            <a:avLst/>
            <a:gdLst>
              <a:gd name="T0" fmla="*/ 0 w 2107"/>
              <a:gd name="T1" fmla="*/ 0 h 625"/>
              <a:gd name="T2" fmla="*/ 54 w 2107"/>
              <a:gd name="T3" fmla="*/ 145 h 625"/>
              <a:gd name="T4" fmla="*/ 138 w 2107"/>
              <a:gd name="T5" fmla="*/ 273 h 625"/>
              <a:gd name="T6" fmla="*/ 249 w 2107"/>
              <a:gd name="T7" fmla="*/ 379 h 625"/>
              <a:gd name="T8" fmla="*/ 384 w 2107"/>
              <a:gd name="T9" fmla="*/ 468 h 625"/>
              <a:gd name="T10" fmla="*/ 536 w 2107"/>
              <a:gd name="T11" fmla="*/ 536 h 625"/>
              <a:gd name="T12" fmla="*/ 701 w 2107"/>
              <a:gd name="T13" fmla="*/ 585 h 625"/>
              <a:gd name="T14" fmla="*/ 875 w 2107"/>
              <a:gd name="T15" fmla="*/ 613 h 625"/>
              <a:gd name="T16" fmla="*/ 1054 w 2107"/>
              <a:gd name="T17" fmla="*/ 624 h 625"/>
              <a:gd name="T18" fmla="*/ 1231 w 2107"/>
              <a:gd name="T19" fmla="*/ 614 h 625"/>
              <a:gd name="T20" fmla="*/ 1405 w 2107"/>
              <a:gd name="T21" fmla="*/ 585 h 625"/>
              <a:gd name="T22" fmla="*/ 1570 w 2107"/>
              <a:gd name="T23" fmla="*/ 538 h 625"/>
              <a:gd name="T24" fmla="*/ 1722 w 2107"/>
              <a:gd name="T25" fmla="*/ 469 h 625"/>
              <a:gd name="T26" fmla="*/ 1855 w 2107"/>
              <a:gd name="T27" fmla="*/ 382 h 625"/>
              <a:gd name="T28" fmla="*/ 1968 w 2107"/>
              <a:gd name="T29" fmla="*/ 274 h 625"/>
              <a:gd name="T30" fmla="*/ 2052 w 2107"/>
              <a:gd name="T31" fmla="*/ 147 h 625"/>
              <a:gd name="T32" fmla="*/ 2106 w 2107"/>
              <a:gd name="T33" fmla="*/ 0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07" h="625">
                <a:moveTo>
                  <a:pt x="0" y="0"/>
                </a:moveTo>
                <a:lnTo>
                  <a:pt x="54" y="145"/>
                </a:lnTo>
                <a:lnTo>
                  <a:pt x="138" y="273"/>
                </a:lnTo>
                <a:lnTo>
                  <a:pt x="249" y="379"/>
                </a:lnTo>
                <a:lnTo>
                  <a:pt x="384" y="468"/>
                </a:lnTo>
                <a:lnTo>
                  <a:pt x="536" y="536"/>
                </a:lnTo>
                <a:lnTo>
                  <a:pt x="701" y="585"/>
                </a:lnTo>
                <a:lnTo>
                  <a:pt x="875" y="613"/>
                </a:lnTo>
                <a:lnTo>
                  <a:pt x="1054" y="624"/>
                </a:lnTo>
                <a:lnTo>
                  <a:pt x="1231" y="614"/>
                </a:lnTo>
                <a:lnTo>
                  <a:pt x="1405" y="585"/>
                </a:lnTo>
                <a:lnTo>
                  <a:pt x="1570" y="538"/>
                </a:lnTo>
                <a:lnTo>
                  <a:pt x="1722" y="469"/>
                </a:lnTo>
                <a:lnTo>
                  <a:pt x="1855" y="382"/>
                </a:lnTo>
                <a:lnTo>
                  <a:pt x="1968" y="274"/>
                </a:lnTo>
                <a:lnTo>
                  <a:pt x="2052" y="147"/>
                </a:lnTo>
                <a:lnTo>
                  <a:pt x="2106"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5" name="Rectangle 13"/>
          <p:cNvSpPr>
            <a:spLocks noChangeArrowheads="1"/>
          </p:cNvSpPr>
          <p:nvPr/>
        </p:nvSpPr>
        <p:spPr bwMode="auto">
          <a:xfrm>
            <a:off x="5440363" y="6138863"/>
            <a:ext cx="15462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accent2"/>
                </a:solidFill>
                <a:effectLst>
                  <a:outerShdw blurRad="38100" dist="38100" dir="2700000" algn="tl">
                    <a:srgbClr val="000000"/>
                  </a:outerShdw>
                </a:effectLst>
              </a:rPr>
              <a:t>Quantity</a:t>
            </a:r>
          </a:p>
        </p:txBody>
      </p:sp>
      <p:sp>
        <p:nvSpPr>
          <p:cNvPr id="49166" name="Rectangle 14"/>
          <p:cNvSpPr>
            <a:spLocks noChangeArrowheads="1"/>
          </p:cNvSpPr>
          <p:nvPr/>
        </p:nvSpPr>
        <p:spPr bwMode="auto">
          <a:xfrm rot="16200000">
            <a:off x="448469" y="2083594"/>
            <a:ext cx="96837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accent2"/>
                </a:solidFill>
                <a:effectLst>
                  <a:outerShdw blurRad="38100" dist="38100" dir="2700000" algn="tl">
                    <a:srgbClr val="000000"/>
                  </a:outerShdw>
                </a:effectLst>
              </a:rPr>
              <a:t>Price</a:t>
            </a:r>
          </a:p>
        </p:txBody>
      </p:sp>
      <p:sp>
        <p:nvSpPr>
          <p:cNvPr id="49167" name="Rectangle 15"/>
          <p:cNvSpPr>
            <a:spLocks noChangeArrowheads="1"/>
          </p:cNvSpPr>
          <p:nvPr/>
        </p:nvSpPr>
        <p:spPr bwMode="auto">
          <a:xfrm>
            <a:off x="2686050" y="4843463"/>
            <a:ext cx="5438775" cy="9429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2800" b="1" i="1">
                <a:solidFill>
                  <a:srgbClr val="008000"/>
                </a:solidFill>
                <a:effectLst>
                  <a:outerShdw blurRad="38100" dist="38100" dir="2700000" algn="tl">
                    <a:srgbClr val="000000"/>
                  </a:outerShdw>
                </a:effectLst>
              </a:rPr>
              <a:t>Price = MC = MR = Minimum ATC</a:t>
            </a:r>
          </a:p>
          <a:p>
            <a:pPr algn="ctr"/>
            <a:r>
              <a:rPr lang="en-US" altLang="en-US" sz="2800" b="1" i="1">
                <a:solidFill>
                  <a:srgbClr val="008000"/>
                </a:solidFill>
                <a:effectLst>
                  <a:outerShdw blurRad="38100" dist="38100" dir="2700000" algn="tl">
                    <a:srgbClr val="000000"/>
                  </a:outerShdw>
                </a:effectLst>
              </a:rPr>
              <a:t>(normal profit)</a:t>
            </a:r>
          </a:p>
        </p:txBody>
      </p:sp>
      <p:sp>
        <p:nvSpPr>
          <p:cNvPr id="49168" name="Line 16"/>
          <p:cNvSpPr>
            <a:spLocks noChangeShapeType="1"/>
          </p:cNvSpPr>
          <p:nvPr/>
        </p:nvSpPr>
        <p:spPr bwMode="auto">
          <a:xfrm flipH="1" flipV="1">
            <a:off x="4068763" y="3852863"/>
            <a:ext cx="922337" cy="1133475"/>
          </a:xfrm>
          <a:prstGeom prst="line">
            <a:avLst/>
          </a:prstGeom>
          <a:noFill/>
          <a:ln w="381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9169" name="Group 17"/>
          <p:cNvGrpSpPr>
            <a:grpSpLocks/>
          </p:cNvGrpSpPr>
          <p:nvPr/>
        </p:nvGrpSpPr>
        <p:grpSpPr bwMode="auto">
          <a:xfrm>
            <a:off x="1460500" y="1462088"/>
            <a:ext cx="4354513" cy="4430712"/>
            <a:chOff x="1591" y="745"/>
            <a:chExt cx="2743" cy="2791"/>
          </a:xfrm>
        </p:grpSpPr>
        <p:sp>
          <p:nvSpPr>
            <p:cNvPr id="49170" name="Line 18"/>
            <p:cNvSpPr>
              <a:spLocks noChangeShapeType="1"/>
            </p:cNvSpPr>
            <p:nvPr/>
          </p:nvSpPr>
          <p:spPr bwMode="auto">
            <a:xfrm>
              <a:off x="1606" y="745"/>
              <a:ext cx="0" cy="2791"/>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1" name="Line 19"/>
            <p:cNvSpPr>
              <a:spLocks noChangeShapeType="1"/>
            </p:cNvSpPr>
            <p:nvPr/>
          </p:nvSpPr>
          <p:spPr bwMode="auto">
            <a:xfrm>
              <a:off x="1591" y="3514"/>
              <a:ext cx="274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9172" name="Rectangle 20"/>
          <p:cNvSpPr>
            <a:spLocks noChangeArrowheads="1"/>
          </p:cNvSpPr>
          <p:nvPr/>
        </p:nvSpPr>
        <p:spPr bwMode="auto">
          <a:xfrm>
            <a:off x="590550" y="347663"/>
            <a:ext cx="7986713" cy="1308100"/>
          </a:xfrm>
          <a:prstGeom prst="rect">
            <a:avLst/>
          </a:prstGeom>
          <a:noFill/>
          <a:ln>
            <a:noFill/>
          </a:ln>
          <a:effectLst>
            <a:outerShdw dist="508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algn="ctr"/>
            <a:r>
              <a:rPr lang="en-US" altLang="en-US" sz="4000" b="1">
                <a:solidFill>
                  <a:srgbClr val="FF0000"/>
                </a:solidFill>
                <a:effectLst>
                  <a:outerShdw blurRad="38100" dist="38100" dir="2700000" algn="tl">
                    <a:srgbClr val="000000"/>
                  </a:outerShdw>
                </a:effectLst>
              </a:rPr>
              <a:t>Long-run Equilibrium </a:t>
            </a:r>
          </a:p>
          <a:p>
            <a:pPr algn="ctr"/>
            <a:r>
              <a:rPr lang="en-US" altLang="en-US" sz="4000" b="1">
                <a:solidFill>
                  <a:srgbClr val="FF0000"/>
                </a:solidFill>
                <a:effectLst>
                  <a:outerShdw blurRad="38100" dist="38100" dir="2700000" algn="tl">
                    <a:srgbClr val="000000"/>
                  </a:outerShdw>
                </a:effectLst>
              </a:rPr>
              <a:t>For A Competitive Firm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172"/>
                                        </p:tgtEl>
                                        <p:attrNameLst>
                                          <p:attrName>style.visibility</p:attrName>
                                        </p:attrNameLst>
                                      </p:cBhvr>
                                      <p:to>
                                        <p:strVal val="visible"/>
                                      </p:to>
                                    </p:set>
                                    <p:animEffect transition="in" filter="wipe(left)">
                                      <p:cBhvr>
                                        <p:cTn id="7" dur="500"/>
                                        <p:tgtEl>
                                          <p:spTgt spid="4917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49169"/>
                                        </p:tgtEl>
                                        <p:attrNameLst>
                                          <p:attrName>style.visibility</p:attrName>
                                        </p:attrNameLst>
                                      </p:cBhvr>
                                      <p:to>
                                        <p:strVal val="visible"/>
                                      </p:to>
                                    </p:set>
                                    <p:animEffect transition="in" filter="dissolve">
                                      <p:cBhvr>
                                        <p:cTn id="11" dur="500"/>
                                        <p:tgtEl>
                                          <p:spTgt spid="49169"/>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9165"/>
                                        </p:tgtEl>
                                        <p:attrNameLst>
                                          <p:attrName>style.visibility</p:attrName>
                                        </p:attrNameLst>
                                      </p:cBhvr>
                                      <p:to>
                                        <p:strVal val="visible"/>
                                      </p:to>
                                    </p:set>
                                    <p:animEffect transition="in" filter="wipe(left)">
                                      <p:cBhvr>
                                        <p:cTn id="15" dur="500"/>
                                        <p:tgtEl>
                                          <p:spTgt spid="49165"/>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49166"/>
                                        </p:tgtEl>
                                        <p:attrNameLst>
                                          <p:attrName>style.visibility</p:attrName>
                                        </p:attrNameLst>
                                      </p:cBhvr>
                                      <p:to>
                                        <p:strVal val="visible"/>
                                      </p:to>
                                    </p:set>
                                    <p:animEffect transition="in" filter="wipe(down)">
                                      <p:cBhvr>
                                        <p:cTn id="19" dur="500"/>
                                        <p:tgtEl>
                                          <p:spTgt spid="49166"/>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49157"/>
                                        </p:tgtEl>
                                        <p:attrNameLst>
                                          <p:attrName>style.visibility</p:attrName>
                                        </p:attrNameLst>
                                      </p:cBhvr>
                                      <p:to>
                                        <p:strVal val="visible"/>
                                      </p:to>
                                    </p:set>
                                    <p:animEffect transition="in" filter="wipe(left)">
                                      <p:cBhvr>
                                        <p:cTn id="23" dur="500"/>
                                        <p:tgtEl>
                                          <p:spTgt spid="49157"/>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49159"/>
                                        </p:tgtEl>
                                        <p:attrNameLst>
                                          <p:attrName>style.visibility</p:attrName>
                                        </p:attrNameLst>
                                      </p:cBhvr>
                                      <p:to>
                                        <p:strVal val="visible"/>
                                      </p:to>
                                    </p:set>
                                    <p:animEffect transition="in" filter="dissolve">
                                      <p:cBhvr>
                                        <p:cTn id="27" dur="500"/>
                                        <p:tgtEl>
                                          <p:spTgt spid="49159"/>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49158"/>
                                        </p:tgtEl>
                                        <p:attrNameLst>
                                          <p:attrName>style.visibility</p:attrName>
                                        </p:attrNameLst>
                                      </p:cBhvr>
                                      <p:to>
                                        <p:strVal val="visible"/>
                                      </p:to>
                                    </p:set>
                                    <p:animEffect transition="in" filter="dissolve">
                                      <p:cBhvr>
                                        <p:cTn id="31" dur="500"/>
                                        <p:tgtEl>
                                          <p:spTgt spid="49158"/>
                                        </p:tgtEl>
                                      </p:cBhvr>
                                    </p:animEffect>
                                  </p:childTnLst>
                                </p:cTn>
                              </p:par>
                            </p:childTnLst>
                          </p:cTn>
                        </p:par>
                        <p:par>
                          <p:cTn id="32" fill="hold" nodeType="afterGroup">
                            <p:stCondLst>
                              <p:cond delay="3500"/>
                            </p:stCondLst>
                            <p:childTnLst>
                              <p:par>
                                <p:cTn id="33" presetID="22" presetClass="entr" presetSubtype="8" fill="hold" nodeType="afterEffect">
                                  <p:stCondLst>
                                    <p:cond delay="0"/>
                                  </p:stCondLst>
                                  <p:childTnLst>
                                    <p:set>
                                      <p:cBhvr>
                                        <p:cTn id="34" dur="1" fill="hold">
                                          <p:stCondLst>
                                            <p:cond delay="0"/>
                                          </p:stCondLst>
                                        </p:cTn>
                                        <p:tgtEl>
                                          <p:spTgt spid="49163"/>
                                        </p:tgtEl>
                                        <p:attrNameLst>
                                          <p:attrName>style.visibility</p:attrName>
                                        </p:attrNameLst>
                                      </p:cBhvr>
                                      <p:to>
                                        <p:strVal val="visible"/>
                                      </p:to>
                                    </p:set>
                                    <p:animEffect transition="in" filter="wipe(left)">
                                      <p:cBhvr>
                                        <p:cTn id="35" dur="500"/>
                                        <p:tgtEl>
                                          <p:spTgt spid="49163"/>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49161"/>
                                        </p:tgtEl>
                                        <p:attrNameLst>
                                          <p:attrName>style.visibility</p:attrName>
                                        </p:attrNameLst>
                                      </p:cBhvr>
                                      <p:to>
                                        <p:strVal val="visible"/>
                                      </p:to>
                                    </p:set>
                                    <p:animEffect transition="in" filter="dissolve">
                                      <p:cBhvr>
                                        <p:cTn id="39" dur="500"/>
                                        <p:tgtEl>
                                          <p:spTgt spid="49161"/>
                                        </p:tgtEl>
                                      </p:cBhvr>
                                    </p:animEffect>
                                  </p:childTnLst>
                                </p:cTn>
                              </p:par>
                            </p:childTnLst>
                          </p:cTn>
                        </p:par>
                        <p:par>
                          <p:cTn id="40" fill="hold" nodeType="afterGroup">
                            <p:stCondLst>
                              <p:cond delay="4500"/>
                            </p:stCondLst>
                            <p:childTnLst>
                              <p:par>
                                <p:cTn id="41" presetID="22" presetClass="entr" presetSubtype="1" fill="hold" nodeType="afterEffect">
                                  <p:stCondLst>
                                    <p:cond delay="0"/>
                                  </p:stCondLst>
                                  <p:childTnLst>
                                    <p:set>
                                      <p:cBhvr>
                                        <p:cTn id="42" dur="1" fill="hold">
                                          <p:stCondLst>
                                            <p:cond delay="0"/>
                                          </p:stCondLst>
                                        </p:cTn>
                                        <p:tgtEl>
                                          <p:spTgt spid="49156"/>
                                        </p:tgtEl>
                                        <p:attrNameLst>
                                          <p:attrName>style.visibility</p:attrName>
                                        </p:attrNameLst>
                                      </p:cBhvr>
                                      <p:to>
                                        <p:strVal val="visible"/>
                                      </p:to>
                                    </p:set>
                                    <p:animEffect transition="in" filter="wipe(up)">
                                      <p:cBhvr>
                                        <p:cTn id="43" dur="500"/>
                                        <p:tgtEl>
                                          <p:spTgt spid="49156"/>
                                        </p:tgtEl>
                                      </p:cBhvr>
                                    </p:animEffect>
                                  </p:childTnLst>
                                </p:cTn>
                              </p:par>
                            </p:childTnLst>
                          </p:cTn>
                        </p:par>
                        <p:par>
                          <p:cTn id="44" fill="hold" nodeType="afterGroup">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49160"/>
                                        </p:tgtEl>
                                        <p:attrNameLst>
                                          <p:attrName>style.visibility</p:attrName>
                                        </p:attrNameLst>
                                      </p:cBhvr>
                                      <p:to>
                                        <p:strVal val="visible"/>
                                      </p:to>
                                    </p:set>
                                    <p:animEffect transition="in" filter="dissolve">
                                      <p:cBhvr>
                                        <p:cTn id="47" dur="500"/>
                                        <p:tgtEl>
                                          <p:spTgt spid="49160"/>
                                        </p:tgtEl>
                                      </p:cBhvr>
                                    </p:animEffect>
                                  </p:childTnLst>
                                </p:cTn>
                              </p:par>
                            </p:childTnLst>
                          </p:cTn>
                        </p:par>
                        <p:par>
                          <p:cTn id="48" fill="hold" nodeType="afterGroup">
                            <p:stCondLst>
                              <p:cond delay="5500"/>
                            </p:stCondLst>
                            <p:childTnLst>
                              <p:par>
                                <p:cTn id="49" presetID="22" presetClass="entr" presetSubtype="8" fill="hold" nodeType="afterEffect">
                                  <p:stCondLst>
                                    <p:cond delay="0"/>
                                  </p:stCondLst>
                                  <p:childTnLst>
                                    <p:set>
                                      <p:cBhvr>
                                        <p:cTn id="50" dur="1" fill="hold">
                                          <p:stCondLst>
                                            <p:cond delay="0"/>
                                          </p:stCondLst>
                                        </p:cTn>
                                        <p:tgtEl>
                                          <p:spTgt spid="49164"/>
                                        </p:tgtEl>
                                        <p:attrNameLst>
                                          <p:attrName>style.visibility</p:attrName>
                                        </p:attrNameLst>
                                      </p:cBhvr>
                                      <p:to>
                                        <p:strVal val="visible"/>
                                      </p:to>
                                    </p:set>
                                    <p:animEffect transition="in" filter="wipe(left)">
                                      <p:cBhvr>
                                        <p:cTn id="51" dur="500"/>
                                        <p:tgtEl>
                                          <p:spTgt spid="49164"/>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49162"/>
                                        </p:tgtEl>
                                        <p:attrNameLst>
                                          <p:attrName>style.visibility</p:attrName>
                                        </p:attrNameLst>
                                      </p:cBhvr>
                                      <p:to>
                                        <p:strVal val="visible"/>
                                      </p:to>
                                    </p:set>
                                    <p:animEffect transition="in" filter="dissolve">
                                      <p:cBhvr>
                                        <p:cTn id="55" dur="500"/>
                                        <p:tgtEl>
                                          <p:spTgt spid="49162"/>
                                        </p:tgtEl>
                                      </p:cBhvr>
                                    </p:animEffect>
                                  </p:childTnLst>
                                </p:cTn>
                              </p:par>
                            </p:childTnLst>
                          </p:cTn>
                        </p:par>
                        <p:par>
                          <p:cTn id="56" fill="hold" nodeType="afterGroup">
                            <p:stCondLst>
                              <p:cond delay="6500"/>
                            </p:stCondLst>
                            <p:childTnLst>
                              <p:par>
                                <p:cTn id="57" presetID="22" presetClass="entr" presetSubtype="1" fill="hold" grpId="0" nodeType="afterEffect">
                                  <p:stCondLst>
                                    <p:cond delay="0"/>
                                  </p:stCondLst>
                                  <p:childTnLst>
                                    <p:set>
                                      <p:cBhvr>
                                        <p:cTn id="58" dur="1" fill="hold">
                                          <p:stCondLst>
                                            <p:cond delay="0"/>
                                          </p:stCondLst>
                                        </p:cTn>
                                        <p:tgtEl>
                                          <p:spTgt spid="49167"/>
                                        </p:tgtEl>
                                        <p:attrNameLst>
                                          <p:attrName>style.visibility</p:attrName>
                                        </p:attrNameLst>
                                      </p:cBhvr>
                                      <p:to>
                                        <p:strVal val="visible"/>
                                      </p:to>
                                    </p:set>
                                    <p:animEffect transition="in" filter="wipe(up)">
                                      <p:cBhvr>
                                        <p:cTn id="59" dur="500"/>
                                        <p:tgtEl>
                                          <p:spTgt spid="49167"/>
                                        </p:tgtEl>
                                      </p:cBhvr>
                                    </p:animEffect>
                                  </p:childTnLst>
                                </p:cTn>
                              </p:par>
                            </p:childTnLst>
                          </p:cTn>
                        </p:par>
                        <p:par>
                          <p:cTn id="60" fill="hold" nodeType="afterGroup">
                            <p:stCondLst>
                              <p:cond delay="7000"/>
                            </p:stCondLst>
                            <p:childTnLst>
                              <p:par>
                                <p:cTn id="61" presetID="22" presetClass="entr" presetSubtype="4" fill="hold" nodeType="afterEffect">
                                  <p:stCondLst>
                                    <p:cond delay="0"/>
                                  </p:stCondLst>
                                  <p:childTnLst>
                                    <p:set>
                                      <p:cBhvr>
                                        <p:cTn id="62" dur="1" fill="hold">
                                          <p:stCondLst>
                                            <p:cond delay="0"/>
                                          </p:stCondLst>
                                        </p:cTn>
                                        <p:tgtEl>
                                          <p:spTgt spid="49168"/>
                                        </p:tgtEl>
                                        <p:attrNameLst>
                                          <p:attrName>style.visibility</p:attrName>
                                        </p:attrNameLst>
                                      </p:cBhvr>
                                      <p:to>
                                        <p:strVal val="visible"/>
                                      </p:to>
                                    </p:set>
                                    <p:animEffect transition="in" filter="wipe(down)">
                                      <p:cBhvr>
                                        <p:cTn id="63" dur="500"/>
                                        <p:tgtEl>
                                          <p:spTgt spid="49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8" grpId="0" autoUpdateAnimBg="0"/>
      <p:bldP spid="49159" grpId="0" autoUpdateAnimBg="0"/>
      <p:bldP spid="49160" grpId="0" autoUpdateAnimBg="0"/>
      <p:bldP spid="49161" grpId="0" autoUpdateAnimBg="0"/>
      <p:bldP spid="49162" grpId="0" autoUpdateAnimBg="0"/>
      <p:bldP spid="49165" grpId="0" autoUpdateAnimBg="0"/>
      <p:bldP spid="49166" grpId="0" autoUpdateAnimBg="0"/>
      <p:bldP spid="49167" grpId="0" autoUpdateAnimBg="0"/>
      <p:bldP spid="49172"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1" name="Arc 11"/>
          <p:cNvSpPr>
            <a:spLocks/>
          </p:cNvSpPr>
          <p:nvPr/>
        </p:nvSpPr>
        <p:spPr bwMode="auto">
          <a:xfrm rot="6240000">
            <a:off x="304007" y="1150143"/>
            <a:ext cx="4743450" cy="3687763"/>
          </a:xfrm>
          <a:custGeom>
            <a:avLst/>
            <a:gdLst>
              <a:gd name="G0" fmla="+- 7 0 0"/>
              <a:gd name="G1" fmla="+- 21600 0 0"/>
              <a:gd name="G2" fmla="+- 21600 0 0"/>
              <a:gd name="T0" fmla="*/ 0 w 21415"/>
              <a:gd name="T1" fmla="*/ 0 h 21600"/>
              <a:gd name="T2" fmla="*/ 21415 w 21415"/>
              <a:gd name="T3" fmla="*/ 18727 h 21600"/>
              <a:gd name="T4" fmla="*/ 7 w 21415"/>
              <a:gd name="T5" fmla="*/ 21600 h 21600"/>
            </a:gdLst>
            <a:ahLst/>
            <a:cxnLst>
              <a:cxn ang="0">
                <a:pos x="T0" y="T1"/>
              </a:cxn>
              <a:cxn ang="0">
                <a:pos x="T2" y="T3"/>
              </a:cxn>
              <a:cxn ang="0">
                <a:pos x="T4" y="T5"/>
              </a:cxn>
            </a:cxnLst>
            <a:rect l="0" t="0" r="r" b="b"/>
            <a:pathLst>
              <a:path w="21415" h="21600" fill="none" extrusionOk="0">
                <a:moveTo>
                  <a:pt x="0" y="0"/>
                </a:moveTo>
                <a:cubicBezTo>
                  <a:pt x="2" y="0"/>
                  <a:pt x="4" y="0"/>
                  <a:pt x="7" y="0"/>
                </a:cubicBezTo>
                <a:cubicBezTo>
                  <a:pt x="10825" y="0"/>
                  <a:pt x="19976" y="8004"/>
                  <a:pt x="21415" y="18726"/>
                </a:cubicBezTo>
              </a:path>
              <a:path w="21415" h="21600" stroke="0" extrusionOk="0">
                <a:moveTo>
                  <a:pt x="0" y="0"/>
                </a:moveTo>
                <a:cubicBezTo>
                  <a:pt x="2" y="0"/>
                  <a:pt x="4" y="0"/>
                  <a:pt x="7" y="0"/>
                </a:cubicBezTo>
                <a:cubicBezTo>
                  <a:pt x="10825" y="0"/>
                  <a:pt x="19976" y="8004"/>
                  <a:pt x="21415" y="18726"/>
                </a:cubicBezTo>
                <a:lnTo>
                  <a:pt x="7" y="21600"/>
                </a:lnTo>
                <a:close/>
              </a:path>
            </a:pathLst>
          </a:custGeom>
          <a:noFill/>
          <a:ln w="76200" cap="rnd">
            <a:solidFill>
              <a:srgbClr val="8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11" name="Arc 51"/>
          <p:cNvSpPr>
            <a:spLocks/>
          </p:cNvSpPr>
          <p:nvPr/>
        </p:nvSpPr>
        <p:spPr bwMode="auto">
          <a:xfrm rot="6240000">
            <a:off x="-404018" y="1689894"/>
            <a:ext cx="4741862" cy="2273300"/>
          </a:xfrm>
          <a:custGeom>
            <a:avLst/>
            <a:gdLst>
              <a:gd name="G0" fmla="+- 0 0 0"/>
              <a:gd name="G1" fmla="+- 13315 0 0"/>
              <a:gd name="G2" fmla="+- 21600 0 0"/>
              <a:gd name="T0" fmla="*/ 17007 w 21408"/>
              <a:gd name="T1" fmla="*/ 0 h 13315"/>
              <a:gd name="T2" fmla="*/ 21408 w 21408"/>
              <a:gd name="T3" fmla="*/ 10442 h 13315"/>
              <a:gd name="T4" fmla="*/ 0 w 21408"/>
              <a:gd name="T5" fmla="*/ 13315 h 13315"/>
            </a:gdLst>
            <a:ahLst/>
            <a:cxnLst>
              <a:cxn ang="0">
                <a:pos x="T0" y="T1"/>
              </a:cxn>
              <a:cxn ang="0">
                <a:pos x="T2" y="T3"/>
              </a:cxn>
              <a:cxn ang="0">
                <a:pos x="T4" y="T5"/>
              </a:cxn>
            </a:cxnLst>
            <a:rect l="0" t="0" r="r" b="b"/>
            <a:pathLst>
              <a:path w="21408" h="13315" fill="none" extrusionOk="0">
                <a:moveTo>
                  <a:pt x="17007" y="-1"/>
                </a:moveTo>
                <a:cubicBezTo>
                  <a:pt x="19377" y="3026"/>
                  <a:pt x="20896" y="6631"/>
                  <a:pt x="21408" y="10441"/>
                </a:cubicBezTo>
              </a:path>
              <a:path w="21408" h="13315" stroke="0" extrusionOk="0">
                <a:moveTo>
                  <a:pt x="17007" y="-1"/>
                </a:moveTo>
                <a:cubicBezTo>
                  <a:pt x="19377" y="3026"/>
                  <a:pt x="20896" y="6631"/>
                  <a:pt x="21408" y="10441"/>
                </a:cubicBezTo>
                <a:lnTo>
                  <a:pt x="0" y="13315"/>
                </a:lnTo>
                <a:close/>
              </a:path>
            </a:pathLst>
          </a:custGeom>
          <a:noFill/>
          <a:ln w="762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571500" y="901700"/>
            <a:ext cx="883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endParaRPr lang="en-US" altLang="en-US">
              <a:latin typeface="Times New Roman" panose="02020603050405020304" pitchFamily="18" charset="0"/>
            </a:endParaRPr>
          </a:p>
        </p:txBody>
      </p:sp>
      <p:grpSp>
        <p:nvGrpSpPr>
          <p:cNvPr id="15365" name="Group 5"/>
          <p:cNvGrpSpPr>
            <a:grpSpLocks/>
          </p:cNvGrpSpPr>
          <p:nvPr/>
        </p:nvGrpSpPr>
        <p:grpSpPr bwMode="auto">
          <a:xfrm>
            <a:off x="3076575" y="-908050"/>
            <a:ext cx="3995738" cy="3643313"/>
            <a:chOff x="2298" y="-431"/>
            <a:chExt cx="2517" cy="2295"/>
          </a:xfrm>
        </p:grpSpPr>
        <p:sp>
          <p:nvSpPr>
            <p:cNvPr id="15366" name="Arc 6"/>
            <p:cNvSpPr>
              <a:spLocks/>
            </p:cNvSpPr>
            <p:nvPr/>
          </p:nvSpPr>
          <p:spPr bwMode="auto">
            <a:xfrm rot="8160000">
              <a:off x="2298" y="-431"/>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chemeClr val="tx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7" name="Rectangle 7"/>
            <p:cNvSpPr>
              <a:spLocks noChangeArrowheads="1"/>
            </p:cNvSpPr>
            <p:nvPr/>
          </p:nvSpPr>
          <p:spPr bwMode="auto">
            <a:xfrm>
              <a:off x="4046" y="1110"/>
              <a:ext cx="76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FFFF00"/>
                  </a:solidFill>
                  <a:effectLst>
                    <a:outerShdw blurRad="38100" dist="38100" dir="2700000" algn="tl">
                      <a:srgbClr val="000000"/>
                    </a:outerShdw>
                  </a:effectLst>
                  <a:latin typeface="Times New Roman" panose="02020603050405020304" pitchFamily="18" charset="0"/>
                </a:rPr>
                <a:t>ATC</a:t>
              </a:r>
            </a:p>
          </p:txBody>
        </p:sp>
      </p:grpSp>
      <p:sp>
        <p:nvSpPr>
          <p:cNvPr id="15368" name="Line 8"/>
          <p:cNvSpPr>
            <a:spLocks noChangeShapeType="1"/>
          </p:cNvSpPr>
          <p:nvPr/>
        </p:nvSpPr>
        <p:spPr bwMode="auto">
          <a:xfrm>
            <a:off x="495300" y="1435100"/>
            <a:ext cx="0" cy="457200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9" name="Line 9"/>
          <p:cNvSpPr>
            <a:spLocks noChangeShapeType="1"/>
          </p:cNvSpPr>
          <p:nvPr/>
        </p:nvSpPr>
        <p:spPr bwMode="auto">
          <a:xfrm>
            <a:off x="419100" y="6007100"/>
            <a:ext cx="7239000"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2" name="Rectangle 12"/>
          <p:cNvSpPr>
            <a:spLocks noChangeArrowheads="1"/>
          </p:cNvSpPr>
          <p:nvPr/>
        </p:nvSpPr>
        <p:spPr bwMode="auto">
          <a:xfrm>
            <a:off x="5062538" y="931863"/>
            <a:ext cx="90328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800080"/>
                </a:solidFill>
                <a:effectLst>
                  <a:outerShdw blurRad="38100" dist="38100" dir="2700000" algn="tl">
                    <a:srgbClr val="000000"/>
                  </a:outerShdw>
                </a:effectLst>
                <a:latin typeface="Times New Roman" panose="02020603050405020304" pitchFamily="18" charset="0"/>
              </a:rPr>
              <a:t>MC</a:t>
            </a:r>
          </a:p>
        </p:txBody>
      </p:sp>
      <p:sp>
        <p:nvSpPr>
          <p:cNvPr id="15373" name="Rectangle 13"/>
          <p:cNvSpPr>
            <a:spLocks noChangeArrowheads="1"/>
          </p:cNvSpPr>
          <p:nvPr/>
        </p:nvSpPr>
        <p:spPr bwMode="auto">
          <a:xfrm>
            <a:off x="485775" y="174625"/>
            <a:ext cx="739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spcBef>
                <a:spcPct val="50000"/>
              </a:spcBef>
            </a:pPr>
            <a:r>
              <a:rPr lang="en-US" altLang="en-US" sz="4000" b="1">
                <a:solidFill>
                  <a:srgbClr val="FF0000"/>
                </a:solidFill>
                <a:effectLst>
                  <a:outerShdw blurRad="38100" dist="38100" dir="2700000" algn="tl">
                    <a:srgbClr val="000000"/>
                  </a:outerShdw>
                </a:effectLst>
                <a:latin typeface="Times New Roman" panose="02020603050405020304" pitchFamily="18" charset="0"/>
              </a:rPr>
              <a:t>Competitive Firm Supply Curve</a:t>
            </a:r>
          </a:p>
        </p:txBody>
      </p:sp>
      <p:sp>
        <p:nvSpPr>
          <p:cNvPr id="15374" name="Text Box 14"/>
          <p:cNvSpPr txBox="1">
            <a:spLocks noChangeArrowheads="1"/>
          </p:cNvSpPr>
          <p:nvPr/>
        </p:nvSpPr>
        <p:spPr bwMode="auto">
          <a:xfrm>
            <a:off x="-38100" y="1046163"/>
            <a:ext cx="38100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chemeClr val="bg2"/>
                </a:solidFill>
                <a:latin typeface="Times New Roman" panose="02020603050405020304" pitchFamily="18" charset="0"/>
              </a:rPr>
              <a:t>P</a:t>
            </a:r>
          </a:p>
        </p:txBody>
      </p:sp>
      <p:grpSp>
        <p:nvGrpSpPr>
          <p:cNvPr id="15375" name="Group 15"/>
          <p:cNvGrpSpPr>
            <a:grpSpLocks/>
          </p:cNvGrpSpPr>
          <p:nvPr/>
        </p:nvGrpSpPr>
        <p:grpSpPr bwMode="auto">
          <a:xfrm>
            <a:off x="2060575" y="604838"/>
            <a:ext cx="4795838" cy="3643312"/>
            <a:chOff x="1658" y="574"/>
            <a:chExt cx="3021" cy="2295"/>
          </a:xfrm>
        </p:grpSpPr>
        <p:sp>
          <p:nvSpPr>
            <p:cNvPr id="15376" name="Arc 16"/>
            <p:cNvSpPr>
              <a:spLocks/>
            </p:cNvSpPr>
            <p:nvPr/>
          </p:nvSpPr>
          <p:spPr bwMode="auto">
            <a:xfrm rot="8160000">
              <a:off x="1658" y="574"/>
              <a:ext cx="2103" cy="2295"/>
            </a:xfrm>
            <a:custGeom>
              <a:avLst/>
              <a:gdLst>
                <a:gd name="G0" fmla="+- 0 0 0"/>
                <a:gd name="G1" fmla="+- 21445 0 0"/>
                <a:gd name="G2" fmla="+- 21600 0 0"/>
                <a:gd name="T0" fmla="*/ 2577 w 21600"/>
                <a:gd name="T1" fmla="*/ 0 h 28152"/>
                <a:gd name="T2" fmla="*/ 20532 w 21600"/>
                <a:gd name="T3" fmla="*/ 28152 h 28152"/>
                <a:gd name="T4" fmla="*/ 0 w 21600"/>
                <a:gd name="T5" fmla="*/ 21445 h 28152"/>
              </a:gdLst>
              <a:ahLst/>
              <a:cxnLst>
                <a:cxn ang="0">
                  <a:pos x="T0" y="T1"/>
                </a:cxn>
                <a:cxn ang="0">
                  <a:pos x="T2" y="T3"/>
                </a:cxn>
                <a:cxn ang="0">
                  <a:pos x="T4" y="T5"/>
                </a:cxn>
              </a:cxnLst>
              <a:rect l="0" t="0" r="r" b="b"/>
              <a:pathLst>
                <a:path w="21600" h="28152" fill="none" extrusionOk="0">
                  <a:moveTo>
                    <a:pt x="2577" y="-1"/>
                  </a:moveTo>
                  <a:cubicBezTo>
                    <a:pt x="13431" y="1303"/>
                    <a:pt x="21600" y="10512"/>
                    <a:pt x="21600" y="21445"/>
                  </a:cubicBezTo>
                  <a:cubicBezTo>
                    <a:pt x="21600" y="23723"/>
                    <a:pt x="21239" y="25986"/>
                    <a:pt x="20532" y="28152"/>
                  </a:cubicBezTo>
                </a:path>
                <a:path w="21600" h="28152" stroke="0" extrusionOk="0">
                  <a:moveTo>
                    <a:pt x="2577" y="-1"/>
                  </a:moveTo>
                  <a:cubicBezTo>
                    <a:pt x="13431" y="1303"/>
                    <a:pt x="21600" y="10512"/>
                    <a:pt x="21600" y="21445"/>
                  </a:cubicBezTo>
                  <a:cubicBezTo>
                    <a:pt x="21600" y="23723"/>
                    <a:pt x="21239" y="25986"/>
                    <a:pt x="20532" y="28152"/>
                  </a:cubicBezTo>
                  <a:lnTo>
                    <a:pt x="0" y="21445"/>
                  </a:lnTo>
                  <a:close/>
                </a:path>
              </a:pathLst>
            </a:custGeom>
            <a:noFill/>
            <a:ln w="50800" cap="rnd">
              <a:solidFill>
                <a:srgbClr val="40800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7" name="Rectangle 17"/>
            <p:cNvSpPr>
              <a:spLocks noChangeArrowheads="1"/>
            </p:cNvSpPr>
            <p:nvPr/>
          </p:nvSpPr>
          <p:spPr bwMode="auto">
            <a:xfrm>
              <a:off x="3910" y="1886"/>
              <a:ext cx="769"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3200" b="1">
                  <a:solidFill>
                    <a:srgbClr val="408000"/>
                  </a:solidFill>
                  <a:effectLst>
                    <a:outerShdw blurRad="38100" dist="38100" dir="2700000" algn="tl">
                      <a:srgbClr val="000000"/>
                    </a:outerShdw>
                  </a:effectLst>
                  <a:latin typeface="Times New Roman" panose="02020603050405020304" pitchFamily="18" charset="0"/>
                </a:rPr>
                <a:t>AVC</a:t>
              </a:r>
            </a:p>
          </p:txBody>
        </p:sp>
      </p:grpSp>
      <p:sp>
        <p:nvSpPr>
          <p:cNvPr id="15378" name="Text Box 18"/>
          <p:cNvSpPr txBox="1">
            <a:spLocks noChangeArrowheads="1"/>
          </p:cNvSpPr>
          <p:nvPr/>
        </p:nvSpPr>
        <p:spPr bwMode="auto">
          <a:xfrm>
            <a:off x="7785100" y="5754688"/>
            <a:ext cx="515938"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solidFill>
                  <a:schemeClr val="bg2"/>
                </a:solidFill>
                <a:latin typeface="Times New Roman" panose="02020603050405020304" pitchFamily="18" charset="0"/>
              </a:rPr>
              <a:t>Q</a:t>
            </a:r>
          </a:p>
        </p:txBody>
      </p:sp>
      <p:grpSp>
        <p:nvGrpSpPr>
          <p:cNvPr id="15379" name="Group 19"/>
          <p:cNvGrpSpPr>
            <a:grpSpLocks/>
          </p:cNvGrpSpPr>
          <p:nvPr/>
        </p:nvGrpSpPr>
        <p:grpSpPr bwMode="auto">
          <a:xfrm>
            <a:off x="503238" y="4017963"/>
            <a:ext cx="7772400" cy="519112"/>
            <a:chOff x="672" y="2724"/>
            <a:chExt cx="4896" cy="327"/>
          </a:xfrm>
        </p:grpSpPr>
        <p:grpSp>
          <p:nvGrpSpPr>
            <p:cNvPr id="15380" name="Group 20"/>
            <p:cNvGrpSpPr>
              <a:grpSpLocks/>
            </p:cNvGrpSpPr>
            <p:nvPr/>
          </p:nvGrpSpPr>
          <p:grpSpPr bwMode="auto">
            <a:xfrm>
              <a:off x="672" y="2724"/>
              <a:ext cx="4896" cy="327"/>
              <a:chOff x="731" y="2868"/>
              <a:chExt cx="4816" cy="275"/>
            </a:xfrm>
          </p:grpSpPr>
          <p:sp>
            <p:nvSpPr>
              <p:cNvPr id="15381" name="Line 21"/>
              <p:cNvSpPr>
                <a:spLocks noChangeShapeType="1"/>
              </p:cNvSpPr>
              <p:nvPr/>
            </p:nvSpPr>
            <p:spPr bwMode="auto">
              <a:xfrm>
                <a:off x="731" y="3107"/>
                <a:ext cx="4244" cy="3"/>
              </a:xfrm>
              <a:prstGeom prst="line">
                <a:avLst/>
              </a:prstGeom>
              <a:noFill/>
              <a:ln w="57150">
                <a:solidFill>
                  <a:schemeClr val="hlink"/>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2" name="Rectangle 22"/>
              <p:cNvSpPr>
                <a:spLocks noChangeArrowheads="1"/>
              </p:cNvSpPr>
              <p:nvPr/>
            </p:nvSpPr>
            <p:spPr bwMode="auto">
              <a:xfrm>
                <a:off x="4952" y="2868"/>
                <a:ext cx="595" cy="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2800" b="1">
                    <a:solidFill>
                      <a:schemeClr val="hlink"/>
                    </a:solidFill>
                    <a:effectLst>
                      <a:outerShdw blurRad="38100" dist="38100" dir="2700000" algn="tl">
                        <a:srgbClr val="000000"/>
                      </a:outerShdw>
                    </a:effectLst>
                    <a:latin typeface="Times New Roman" panose="02020603050405020304" pitchFamily="18" charset="0"/>
                  </a:rPr>
                  <a:t>MR</a:t>
                </a:r>
                <a:r>
                  <a:rPr lang="en-US" altLang="en-US" sz="3200" b="1" baseline="-25000">
                    <a:solidFill>
                      <a:schemeClr val="hlink"/>
                    </a:solidFill>
                    <a:effectLst>
                      <a:outerShdw blurRad="38100" dist="38100" dir="2700000" algn="tl">
                        <a:srgbClr val="000000"/>
                      </a:outerShdw>
                    </a:effectLst>
                    <a:latin typeface="Times New Roman" panose="02020603050405020304" pitchFamily="18" charset="0"/>
                  </a:rPr>
                  <a:t>1</a:t>
                </a:r>
                <a:endParaRPr lang="en-US" altLang="en-US" sz="3200" b="1">
                  <a:solidFill>
                    <a:schemeClr val="hlink"/>
                  </a:solidFill>
                  <a:effectLst>
                    <a:outerShdw blurRad="38100" dist="38100" dir="2700000" algn="tl">
                      <a:srgbClr val="000000"/>
                    </a:outerShdw>
                  </a:effectLst>
                  <a:latin typeface="Times New Roman" panose="02020603050405020304" pitchFamily="18" charset="0"/>
                </a:endParaRPr>
              </a:p>
            </p:txBody>
          </p:sp>
        </p:grpSp>
        <p:sp>
          <p:nvSpPr>
            <p:cNvPr id="15383" name="Oval 23"/>
            <p:cNvSpPr>
              <a:spLocks noChangeArrowheads="1"/>
            </p:cNvSpPr>
            <p:nvPr/>
          </p:nvSpPr>
          <p:spPr bwMode="auto">
            <a:xfrm>
              <a:off x="2043" y="2965"/>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384" name="Group 24"/>
          <p:cNvGrpSpPr>
            <a:grpSpLocks/>
          </p:cNvGrpSpPr>
          <p:nvPr/>
        </p:nvGrpSpPr>
        <p:grpSpPr bwMode="auto">
          <a:xfrm>
            <a:off x="485775" y="3228975"/>
            <a:ext cx="7831138" cy="519113"/>
            <a:chOff x="666" y="2227"/>
            <a:chExt cx="4933" cy="327"/>
          </a:xfrm>
        </p:grpSpPr>
        <p:grpSp>
          <p:nvGrpSpPr>
            <p:cNvPr id="15385" name="Group 25"/>
            <p:cNvGrpSpPr>
              <a:grpSpLocks/>
            </p:cNvGrpSpPr>
            <p:nvPr/>
          </p:nvGrpSpPr>
          <p:grpSpPr bwMode="auto">
            <a:xfrm>
              <a:off x="666" y="2227"/>
              <a:ext cx="4933" cy="327"/>
              <a:chOff x="666" y="2227"/>
              <a:chExt cx="4933" cy="327"/>
            </a:xfrm>
          </p:grpSpPr>
          <p:sp>
            <p:nvSpPr>
              <p:cNvPr id="15386" name="Line 26"/>
              <p:cNvSpPr>
                <a:spLocks noChangeShapeType="1"/>
              </p:cNvSpPr>
              <p:nvPr/>
            </p:nvSpPr>
            <p:spPr bwMode="auto">
              <a:xfrm>
                <a:off x="666" y="2511"/>
                <a:ext cx="4314" cy="4"/>
              </a:xfrm>
              <a:prstGeom prst="line">
                <a:avLst/>
              </a:prstGeom>
              <a:noFill/>
              <a:ln w="57150">
                <a:solidFill>
                  <a:srgbClr val="FF56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7" name="Rectangle 27"/>
              <p:cNvSpPr>
                <a:spLocks noChangeArrowheads="1"/>
              </p:cNvSpPr>
              <p:nvPr/>
            </p:nvSpPr>
            <p:spPr bwMode="auto">
              <a:xfrm>
                <a:off x="4957" y="2227"/>
                <a:ext cx="64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5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2800" b="1">
                    <a:solidFill>
                      <a:srgbClr val="FF5600"/>
                    </a:solidFill>
                    <a:effectLst>
                      <a:outerShdw blurRad="38100" dist="38100" dir="2700000" algn="tl">
                        <a:srgbClr val="000000"/>
                      </a:outerShdw>
                    </a:effectLst>
                    <a:latin typeface="Times New Roman" panose="02020603050405020304" pitchFamily="18" charset="0"/>
                  </a:rPr>
                  <a:t>MR</a:t>
                </a:r>
                <a:r>
                  <a:rPr lang="en-US" altLang="en-US" sz="3200" b="1" baseline="-25000">
                    <a:solidFill>
                      <a:srgbClr val="FF5600"/>
                    </a:solidFill>
                    <a:effectLst>
                      <a:outerShdw blurRad="38100" dist="38100" dir="2700000" algn="tl">
                        <a:srgbClr val="000000"/>
                      </a:outerShdw>
                    </a:effectLst>
                    <a:latin typeface="Times New Roman" panose="02020603050405020304" pitchFamily="18" charset="0"/>
                  </a:rPr>
                  <a:t>2</a:t>
                </a:r>
                <a:endParaRPr lang="en-US" altLang="en-US" sz="3200" b="1">
                  <a:solidFill>
                    <a:schemeClr val="hlink"/>
                  </a:solidFill>
                  <a:effectLst>
                    <a:outerShdw blurRad="38100" dist="38100" dir="2700000" algn="tl">
                      <a:srgbClr val="000000"/>
                    </a:outerShdw>
                  </a:effectLst>
                  <a:latin typeface="Times New Roman" panose="02020603050405020304" pitchFamily="18" charset="0"/>
                </a:endParaRPr>
              </a:p>
            </p:txBody>
          </p:sp>
        </p:grpSp>
        <p:sp>
          <p:nvSpPr>
            <p:cNvPr id="15388" name="Oval 28"/>
            <p:cNvSpPr>
              <a:spLocks noChangeArrowheads="1"/>
            </p:cNvSpPr>
            <p:nvPr/>
          </p:nvSpPr>
          <p:spPr bwMode="auto">
            <a:xfrm>
              <a:off x="2667" y="2453"/>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389" name="Group 29"/>
          <p:cNvGrpSpPr>
            <a:grpSpLocks/>
          </p:cNvGrpSpPr>
          <p:nvPr/>
        </p:nvGrpSpPr>
        <p:grpSpPr bwMode="auto">
          <a:xfrm>
            <a:off x="493713" y="2239963"/>
            <a:ext cx="7805737" cy="576262"/>
            <a:chOff x="666" y="1646"/>
            <a:chExt cx="4917" cy="326"/>
          </a:xfrm>
        </p:grpSpPr>
        <p:grpSp>
          <p:nvGrpSpPr>
            <p:cNvPr id="15390" name="Group 30"/>
            <p:cNvGrpSpPr>
              <a:grpSpLocks/>
            </p:cNvGrpSpPr>
            <p:nvPr/>
          </p:nvGrpSpPr>
          <p:grpSpPr bwMode="auto">
            <a:xfrm>
              <a:off x="666" y="1646"/>
              <a:ext cx="4917" cy="294"/>
              <a:chOff x="666" y="1646"/>
              <a:chExt cx="4917" cy="294"/>
            </a:xfrm>
          </p:grpSpPr>
          <p:sp>
            <p:nvSpPr>
              <p:cNvPr id="15391" name="Line 31"/>
              <p:cNvSpPr>
                <a:spLocks noChangeShapeType="1"/>
              </p:cNvSpPr>
              <p:nvPr/>
            </p:nvSpPr>
            <p:spPr bwMode="auto">
              <a:xfrm>
                <a:off x="666" y="1930"/>
                <a:ext cx="4314" cy="4"/>
              </a:xfrm>
              <a:prstGeom prst="line">
                <a:avLst/>
              </a:prstGeom>
              <a:noFill/>
              <a:ln w="57150">
                <a:solidFill>
                  <a:srgbClr val="66CCFF"/>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2" name="Rectangle 32"/>
              <p:cNvSpPr>
                <a:spLocks noChangeArrowheads="1"/>
              </p:cNvSpPr>
              <p:nvPr/>
            </p:nvSpPr>
            <p:spPr bwMode="auto">
              <a:xfrm>
                <a:off x="4957" y="1646"/>
                <a:ext cx="626"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2800" b="1">
                    <a:solidFill>
                      <a:srgbClr val="66CCFF"/>
                    </a:solidFill>
                    <a:effectLst>
                      <a:outerShdw blurRad="38100" dist="38100" dir="2700000" algn="tl">
                        <a:srgbClr val="000000"/>
                      </a:outerShdw>
                    </a:effectLst>
                    <a:latin typeface="Times New Roman" panose="02020603050405020304" pitchFamily="18" charset="0"/>
                  </a:rPr>
                  <a:t>MR</a:t>
                </a:r>
                <a:r>
                  <a:rPr lang="en-US" altLang="en-US" sz="3200" b="1" baseline="-25000">
                    <a:solidFill>
                      <a:srgbClr val="66CCFF"/>
                    </a:solidFill>
                    <a:effectLst>
                      <a:outerShdw blurRad="38100" dist="38100" dir="2700000" algn="tl">
                        <a:srgbClr val="000000"/>
                      </a:outerShdw>
                    </a:effectLst>
                    <a:latin typeface="Times New Roman" panose="02020603050405020304" pitchFamily="18" charset="0"/>
                  </a:rPr>
                  <a:t>3</a:t>
                </a:r>
                <a:endParaRPr lang="en-US" altLang="en-US" sz="3200" b="1">
                  <a:solidFill>
                    <a:schemeClr val="hlink"/>
                  </a:solidFill>
                  <a:effectLst>
                    <a:outerShdw blurRad="38100" dist="38100" dir="2700000" algn="tl">
                      <a:srgbClr val="000000"/>
                    </a:outerShdw>
                  </a:effectLst>
                  <a:latin typeface="Times New Roman" panose="02020603050405020304" pitchFamily="18" charset="0"/>
                </a:endParaRPr>
              </a:p>
            </p:txBody>
          </p:sp>
        </p:grpSp>
        <p:sp>
          <p:nvSpPr>
            <p:cNvPr id="15393" name="Oval 33"/>
            <p:cNvSpPr>
              <a:spLocks noChangeArrowheads="1"/>
            </p:cNvSpPr>
            <p:nvPr/>
          </p:nvSpPr>
          <p:spPr bwMode="auto">
            <a:xfrm>
              <a:off x="3072" y="1887"/>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394" name="Group 34"/>
          <p:cNvGrpSpPr>
            <a:grpSpLocks/>
          </p:cNvGrpSpPr>
          <p:nvPr/>
        </p:nvGrpSpPr>
        <p:grpSpPr bwMode="auto">
          <a:xfrm>
            <a:off x="493713" y="1698625"/>
            <a:ext cx="7813675" cy="541338"/>
            <a:chOff x="671" y="1263"/>
            <a:chExt cx="4922" cy="341"/>
          </a:xfrm>
        </p:grpSpPr>
        <p:grpSp>
          <p:nvGrpSpPr>
            <p:cNvPr id="15395" name="Group 35"/>
            <p:cNvGrpSpPr>
              <a:grpSpLocks/>
            </p:cNvGrpSpPr>
            <p:nvPr/>
          </p:nvGrpSpPr>
          <p:grpSpPr bwMode="auto">
            <a:xfrm>
              <a:off x="671" y="1263"/>
              <a:ext cx="4922" cy="327"/>
              <a:chOff x="666" y="1263"/>
              <a:chExt cx="4922" cy="327"/>
            </a:xfrm>
          </p:grpSpPr>
          <p:sp>
            <p:nvSpPr>
              <p:cNvPr id="15396" name="Line 36"/>
              <p:cNvSpPr>
                <a:spLocks noChangeShapeType="1"/>
              </p:cNvSpPr>
              <p:nvPr/>
            </p:nvSpPr>
            <p:spPr bwMode="auto">
              <a:xfrm>
                <a:off x="666" y="1547"/>
                <a:ext cx="4314" cy="4"/>
              </a:xfrm>
              <a:prstGeom prst="line">
                <a:avLst/>
              </a:prstGeom>
              <a:noFill/>
              <a:ln w="57150">
                <a:solidFill>
                  <a:srgbClr val="408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97" name="Rectangle 37"/>
              <p:cNvSpPr>
                <a:spLocks noChangeArrowheads="1"/>
              </p:cNvSpPr>
              <p:nvPr/>
            </p:nvSpPr>
            <p:spPr bwMode="auto">
              <a:xfrm>
                <a:off x="4957" y="1263"/>
                <a:ext cx="63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4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2800" b="1">
                    <a:solidFill>
                      <a:srgbClr val="408000"/>
                    </a:solidFill>
                    <a:effectLst>
                      <a:outerShdw blurRad="38100" dist="38100" dir="2700000" algn="tl">
                        <a:srgbClr val="000000"/>
                      </a:outerShdw>
                    </a:effectLst>
                    <a:latin typeface="Times New Roman" panose="02020603050405020304" pitchFamily="18" charset="0"/>
                  </a:rPr>
                  <a:t>MR</a:t>
                </a:r>
                <a:r>
                  <a:rPr lang="en-US" altLang="en-US" sz="3200" b="1" baseline="-25000">
                    <a:solidFill>
                      <a:srgbClr val="408000"/>
                    </a:solidFill>
                    <a:effectLst>
                      <a:outerShdw blurRad="38100" dist="38100" dir="2700000" algn="tl">
                        <a:srgbClr val="000000"/>
                      </a:outerShdw>
                    </a:effectLst>
                    <a:latin typeface="Times New Roman" panose="02020603050405020304" pitchFamily="18" charset="0"/>
                  </a:rPr>
                  <a:t>4</a:t>
                </a:r>
                <a:endParaRPr lang="en-US" altLang="en-US" sz="3200" b="1">
                  <a:solidFill>
                    <a:srgbClr val="408000"/>
                  </a:solidFill>
                  <a:effectLst>
                    <a:outerShdw blurRad="38100" dist="38100" dir="2700000" algn="tl">
                      <a:srgbClr val="000000"/>
                    </a:outerShdw>
                  </a:effectLst>
                  <a:latin typeface="Times New Roman" panose="02020603050405020304" pitchFamily="18" charset="0"/>
                </a:endParaRPr>
              </a:p>
            </p:txBody>
          </p:sp>
        </p:grpSp>
        <p:sp>
          <p:nvSpPr>
            <p:cNvPr id="15398" name="Oval 38"/>
            <p:cNvSpPr>
              <a:spLocks noChangeArrowheads="1"/>
            </p:cNvSpPr>
            <p:nvPr/>
          </p:nvSpPr>
          <p:spPr bwMode="auto">
            <a:xfrm>
              <a:off x="3285" y="1519"/>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399" name="Group 39"/>
          <p:cNvGrpSpPr>
            <a:grpSpLocks/>
          </p:cNvGrpSpPr>
          <p:nvPr/>
        </p:nvGrpSpPr>
        <p:grpSpPr bwMode="auto">
          <a:xfrm>
            <a:off x="485775" y="1079500"/>
            <a:ext cx="7807325" cy="519113"/>
            <a:chOff x="666" y="873"/>
            <a:chExt cx="4918" cy="327"/>
          </a:xfrm>
        </p:grpSpPr>
        <p:sp>
          <p:nvSpPr>
            <p:cNvPr id="15400" name="Rectangle 40"/>
            <p:cNvSpPr>
              <a:spLocks noChangeArrowheads="1"/>
            </p:cNvSpPr>
            <p:nvPr/>
          </p:nvSpPr>
          <p:spPr bwMode="auto">
            <a:xfrm>
              <a:off x="4957" y="873"/>
              <a:ext cx="62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sz="2800" b="1">
                  <a:solidFill>
                    <a:srgbClr val="FF00FF"/>
                  </a:solidFill>
                  <a:effectLst>
                    <a:outerShdw blurRad="38100" dist="38100" dir="2700000" algn="tl">
                      <a:srgbClr val="000000"/>
                    </a:outerShdw>
                  </a:effectLst>
                  <a:latin typeface="Times New Roman" panose="02020603050405020304" pitchFamily="18" charset="0"/>
                </a:rPr>
                <a:t>MR</a:t>
              </a:r>
              <a:r>
                <a:rPr lang="en-US" altLang="en-US" sz="3200" b="1" baseline="-25000">
                  <a:solidFill>
                    <a:srgbClr val="FF00FF"/>
                  </a:solidFill>
                  <a:effectLst>
                    <a:outerShdw blurRad="38100" dist="38100" dir="2700000" algn="tl">
                      <a:srgbClr val="000000"/>
                    </a:outerShdw>
                  </a:effectLst>
                  <a:latin typeface="Times New Roman" panose="02020603050405020304" pitchFamily="18" charset="0"/>
                </a:rPr>
                <a:t>5</a:t>
              </a:r>
              <a:endParaRPr lang="en-US" altLang="en-US" sz="3200" b="1">
                <a:solidFill>
                  <a:srgbClr val="FF00FF"/>
                </a:solidFill>
                <a:effectLst>
                  <a:outerShdw blurRad="38100" dist="38100" dir="2700000" algn="tl">
                    <a:srgbClr val="000000"/>
                  </a:outerShdw>
                </a:effectLst>
                <a:latin typeface="Times New Roman" panose="02020603050405020304" pitchFamily="18" charset="0"/>
              </a:endParaRPr>
            </a:p>
          </p:txBody>
        </p:sp>
        <p:grpSp>
          <p:nvGrpSpPr>
            <p:cNvPr id="15401" name="Group 41"/>
            <p:cNvGrpSpPr>
              <a:grpSpLocks/>
            </p:cNvGrpSpPr>
            <p:nvPr/>
          </p:nvGrpSpPr>
          <p:grpSpPr bwMode="auto">
            <a:xfrm>
              <a:off x="666" y="1103"/>
              <a:ext cx="4314" cy="85"/>
              <a:chOff x="666" y="1103"/>
              <a:chExt cx="4314" cy="85"/>
            </a:xfrm>
          </p:grpSpPr>
          <p:sp>
            <p:nvSpPr>
              <p:cNvPr id="15402" name="Line 42"/>
              <p:cNvSpPr>
                <a:spLocks noChangeShapeType="1"/>
              </p:cNvSpPr>
              <p:nvPr/>
            </p:nvSpPr>
            <p:spPr bwMode="auto">
              <a:xfrm>
                <a:off x="666" y="1157"/>
                <a:ext cx="4314" cy="4"/>
              </a:xfrm>
              <a:prstGeom prst="line">
                <a:avLst/>
              </a:prstGeom>
              <a:noFill/>
              <a:ln w="57150">
                <a:solidFill>
                  <a:srgbClr val="FF00FF"/>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03" name="Oval 43"/>
              <p:cNvSpPr>
                <a:spLocks noChangeArrowheads="1"/>
              </p:cNvSpPr>
              <p:nvPr/>
            </p:nvSpPr>
            <p:spPr bwMode="auto">
              <a:xfrm>
                <a:off x="3424" y="1103"/>
                <a:ext cx="85" cy="85"/>
              </a:xfrm>
              <a:prstGeom prst="ellipse">
                <a:avLst/>
              </a:prstGeom>
              <a:solidFill>
                <a:schemeClr val="tx1"/>
              </a:solidFill>
              <a:ln w="12700">
                <a:solidFill>
                  <a:schemeClr val="bg2"/>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5404" name="Group 44"/>
          <p:cNvGrpSpPr>
            <a:grpSpLocks/>
          </p:cNvGrpSpPr>
          <p:nvPr/>
        </p:nvGrpSpPr>
        <p:grpSpPr bwMode="auto">
          <a:xfrm>
            <a:off x="3779838" y="3757613"/>
            <a:ext cx="2430462" cy="601662"/>
            <a:chOff x="2741" y="2560"/>
            <a:chExt cx="1531" cy="379"/>
          </a:xfrm>
        </p:grpSpPr>
        <p:sp>
          <p:nvSpPr>
            <p:cNvPr id="15405" name="Text Box 45"/>
            <p:cNvSpPr txBox="1">
              <a:spLocks noChangeArrowheads="1"/>
            </p:cNvSpPr>
            <p:nvPr/>
          </p:nvSpPr>
          <p:spPr bwMode="auto">
            <a:xfrm>
              <a:off x="2837" y="2651"/>
              <a:ext cx="1435"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accent2"/>
                  </a:solidFill>
                  <a:effectLst>
                    <a:outerShdw blurRad="38100" dist="38100" dir="2700000" algn="tl">
                      <a:srgbClr val="000000"/>
                    </a:outerShdw>
                  </a:effectLst>
                  <a:latin typeface="Times New Roman" panose="02020603050405020304" pitchFamily="18" charset="0"/>
                </a:rPr>
                <a:t>Shutdown point</a:t>
              </a:r>
              <a:r>
                <a:rPr lang="en-US" altLang="en-US" b="1">
                  <a:solidFill>
                    <a:schemeClr val="accent1"/>
                  </a:solidFill>
                  <a:effectLst>
                    <a:outerShdw blurRad="38100" dist="38100" dir="2700000" algn="tl">
                      <a:srgbClr val="000000"/>
                    </a:outerShdw>
                  </a:effectLst>
                  <a:latin typeface="Times New Roman" panose="02020603050405020304" pitchFamily="18" charset="0"/>
                </a:rPr>
                <a:t> </a:t>
              </a:r>
            </a:p>
          </p:txBody>
        </p:sp>
        <p:sp>
          <p:nvSpPr>
            <p:cNvPr id="15406" name="Line 46"/>
            <p:cNvSpPr>
              <a:spLocks noChangeShapeType="1"/>
            </p:cNvSpPr>
            <p:nvPr/>
          </p:nvSpPr>
          <p:spPr bwMode="auto">
            <a:xfrm flipH="1" flipV="1">
              <a:off x="2741" y="2560"/>
              <a:ext cx="150" cy="171"/>
            </a:xfrm>
            <a:prstGeom prst="line">
              <a:avLst/>
            </a:prstGeom>
            <a:noFill/>
            <a:ln w="38100">
              <a:solidFill>
                <a:schemeClr val="accent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407" name="Group 47"/>
          <p:cNvGrpSpPr>
            <a:grpSpLocks/>
          </p:cNvGrpSpPr>
          <p:nvPr/>
        </p:nvGrpSpPr>
        <p:grpSpPr bwMode="auto">
          <a:xfrm>
            <a:off x="1585913" y="1387475"/>
            <a:ext cx="3001962" cy="822325"/>
            <a:chOff x="1359" y="1067"/>
            <a:chExt cx="1891" cy="518"/>
          </a:xfrm>
        </p:grpSpPr>
        <p:sp>
          <p:nvSpPr>
            <p:cNvPr id="15408" name="Text Box 48"/>
            <p:cNvSpPr txBox="1">
              <a:spLocks noChangeArrowheads="1"/>
            </p:cNvSpPr>
            <p:nvPr/>
          </p:nvSpPr>
          <p:spPr bwMode="auto">
            <a:xfrm>
              <a:off x="1359" y="1067"/>
              <a:ext cx="1776" cy="51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408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408000"/>
                  </a:solidFill>
                  <a:effectLst>
                    <a:outerShdw blurRad="38100" dist="38100" dir="2700000" algn="tl">
                      <a:srgbClr val="000000"/>
                    </a:outerShdw>
                  </a:effectLst>
                  <a:latin typeface="Times New Roman" panose="02020603050405020304" pitchFamily="18" charset="0"/>
                </a:rPr>
                <a:t>Breakeven point— normal profit </a:t>
              </a:r>
            </a:p>
          </p:txBody>
        </p:sp>
        <p:sp>
          <p:nvSpPr>
            <p:cNvPr id="15409" name="Line 49"/>
            <p:cNvSpPr>
              <a:spLocks noChangeShapeType="1"/>
            </p:cNvSpPr>
            <p:nvPr/>
          </p:nvSpPr>
          <p:spPr bwMode="auto">
            <a:xfrm flipH="1" flipV="1">
              <a:off x="2805" y="1305"/>
              <a:ext cx="445" cy="202"/>
            </a:xfrm>
            <a:prstGeom prst="line">
              <a:avLst/>
            </a:prstGeom>
            <a:noFill/>
            <a:ln w="38100">
              <a:solidFill>
                <a:srgbClr val="4080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228600" y="234950"/>
            <a:ext cx="8647113" cy="931863"/>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lgn="ctr">
              <a:defRPr sz="4400">
                <a:solidFill>
                  <a:schemeClr val="tx2"/>
                </a:solidFill>
                <a:latin typeface="Times" panose="02020603050405020304" pitchFamily="18" charset="0"/>
              </a:defRPr>
            </a:lvl1pPr>
            <a:lvl2pPr algn="ctr">
              <a:defRPr sz="4400">
                <a:solidFill>
                  <a:schemeClr val="tx2"/>
                </a:solidFill>
                <a:latin typeface="Times" panose="02020603050405020304" pitchFamily="18" charset="0"/>
              </a:defRPr>
            </a:lvl2pPr>
            <a:lvl3pPr algn="ctr">
              <a:defRPr sz="4400">
                <a:solidFill>
                  <a:schemeClr val="tx2"/>
                </a:solidFill>
                <a:latin typeface="Times" panose="02020603050405020304" pitchFamily="18" charset="0"/>
              </a:defRPr>
            </a:lvl3pPr>
            <a:lvl4pPr algn="ctr">
              <a:defRPr sz="4400">
                <a:solidFill>
                  <a:schemeClr val="tx2"/>
                </a:solidFill>
                <a:latin typeface="Times" panose="02020603050405020304" pitchFamily="18" charset="0"/>
              </a:defRPr>
            </a:lvl4pPr>
            <a:lvl5pPr algn="ctr">
              <a:defRPr sz="4400">
                <a:solidFill>
                  <a:schemeClr val="tx2"/>
                </a:solidFill>
                <a:latin typeface="Times" panose="02020603050405020304" pitchFamily="18" charset="0"/>
              </a:defRPr>
            </a:lvl5pPr>
            <a:lvl6pPr marL="457200" algn="ctr" fontAlgn="base">
              <a:spcBef>
                <a:spcPct val="0"/>
              </a:spcBef>
              <a:spcAft>
                <a:spcPct val="0"/>
              </a:spcAft>
              <a:defRPr sz="4400">
                <a:solidFill>
                  <a:schemeClr val="tx2"/>
                </a:solidFill>
                <a:latin typeface="Times" panose="02020603050405020304" pitchFamily="18" charset="0"/>
              </a:defRPr>
            </a:lvl6pPr>
            <a:lvl7pPr marL="914400" algn="ctr" fontAlgn="base">
              <a:spcBef>
                <a:spcPct val="0"/>
              </a:spcBef>
              <a:spcAft>
                <a:spcPct val="0"/>
              </a:spcAft>
              <a:defRPr sz="4400">
                <a:solidFill>
                  <a:schemeClr val="tx2"/>
                </a:solidFill>
                <a:latin typeface="Times" panose="02020603050405020304" pitchFamily="18" charset="0"/>
              </a:defRPr>
            </a:lvl7pPr>
            <a:lvl8pPr marL="1371600" algn="ctr" fontAlgn="base">
              <a:spcBef>
                <a:spcPct val="0"/>
              </a:spcBef>
              <a:spcAft>
                <a:spcPct val="0"/>
              </a:spcAft>
              <a:defRPr sz="4400">
                <a:solidFill>
                  <a:schemeClr val="tx2"/>
                </a:solidFill>
                <a:latin typeface="Times" panose="02020603050405020304" pitchFamily="18" charset="0"/>
              </a:defRPr>
            </a:lvl8pPr>
            <a:lvl9pPr marL="1828800" algn="ctr" fontAlgn="base">
              <a:spcBef>
                <a:spcPct val="0"/>
              </a:spcBef>
              <a:spcAft>
                <a:spcPct val="0"/>
              </a:spcAft>
              <a:defRPr sz="4400">
                <a:solidFill>
                  <a:schemeClr val="tx2"/>
                </a:solidFill>
                <a:latin typeface="Times" panose="02020603050405020304" pitchFamily="18" charset="0"/>
              </a:defRPr>
            </a:lvl9pPr>
          </a:lstStyle>
          <a:p>
            <a:pPr eaLnBrk="1" hangingPunct="1"/>
            <a:r>
              <a:rPr lang="en-US" altLang="en-US" sz="4000" b="1">
                <a:solidFill>
                  <a:srgbClr val="FF0000"/>
                </a:solidFill>
                <a:effectLst>
                  <a:outerShdw blurRad="38100" dist="38100" dir="2700000" algn="tl">
                    <a:srgbClr val="000000"/>
                  </a:outerShdw>
                </a:effectLst>
              </a:rPr>
              <a:t>Single Price Profit-Maximizing Monopoly</a:t>
            </a:r>
          </a:p>
        </p:txBody>
      </p:sp>
      <p:sp>
        <p:nvSpPr>
          <p:cNvPr id="16390" name="Rectangle 6"/>
          <p:cNvSpPr>
            <a:spLocks noChangeArrowheads="1"/>
          </p:cNvSpPr>
          <p:nvPr/>
        </p:nvSpPr>
        <p:spPr bwMode="auto">
          <a:xfrm>
            <a:off x="1392238" y="2865438"/>
            <a:ext cx="2555875" cy="1204912"/>
          </a:xfrm>
          <a:prstGeom prst="rect">
            <a:avLst/>
          </a:prstGeom>
          <a:noFill/>
          <a:ln w="57150">
            <a:solidFill>
              <a:srgbClr val="0000FF"/>
            </a:solidFill>
            <a:miter lim="800000"/>
            <a:headEnd type="none" w="sm" len="sm"/>
            <a:tailEnd type="none" w="sm" len="sm"/>
          </a:ln>
          <a:effectLst/>
          <a:extLst>
            <a:ext uri="{909E8E84-426E-40DD-AFC4-6F175D3DCCD1}">
              <a14:hiddenFill xmlns:a14="http://schemas.microsoft.com/office/drawing/2010/main">
                <a:solidFill>
                  <a:srgbClr val="CCFF66">
                    <a:alpha val="9900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2" name="Line 8"/>
          <p:cNvSpPr>
            <a:spLocks noChangeShapeType="1"/>
          </p:cNvSpPr>
          <p:nvPr/>
        </p:nvSpPr>
        <p:spPr bwMode="auto">
          <a:xfrm>
            <a:off x="1312863" y="5791200"/>
            <a:ext cx="6324600" cy="0"/>
          </a:xfrm>
          <a:prstGeom prst="line">
            <a:avLst/>
          </a:prstGeom>
          <a:noFill/>
          <a:ln w="76200">
            <a:solidFill>
              <a:srgbClr val="4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Rectangle 9"/>
          <p:cNvSpPr>
            <a:spLocks noChangeArrowheads="1"/>
          </p:cNvSpPr>
          <p:nvPr/>
        </p:nvSpPr>
        <p:spPr bwMode="auto">
          <a:xfrm>
            <a:off x="7578068" y="5462588"/>
            <a:ext cx="724557" cy="9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5400" b="1" dirty="0">
                <a:solidFill>
                  <a:srgbClr val="006600"/>
                </a:solidFill>
                <a:latin typeface="Times New Roman" panose="02020603050405020304" pitchFamily="18" charset="0"/>
              </a:rPr>
              <a:t>Q</a:t>
            </a:r>
          </a:p>
        </p:txBody>
      </p:sp>
      <p:sp>
        <p:nvSpPr>
          <p:cNvPr id="16394" name="Rectangle 10"/>
          <p:cNvSpPr>
            <a:spLocks noChangeArrowheads="1"/>
          </p:cNvSpPr>
          <p:nvPr/>
        </p:nvSpPr>
        <p:spPr bwMode="auto">
          <a:xfrm>
            <a:off x="514350" y="1403350"/>
            <a:ext cx="685800" cy="1016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r>
              <a:rPr lang="en-US" altLang="en-US" sz="6000" b="1" dirty="0">
                <a:solidFill>
                  <a:srgbClr val="006600"/>
                </a:solidFill>
                <a:latin typeface="Times New Roman" panose="02020603050405020304" pitchFamily="18" charset="0"/>
              </a:rPr>
              <a:t>P</a:t>
            </a:r>
          </a:p>
        </p:txBody>
      </p:sp>
      <p:sp>
        <p:nvSpPr>
          <p:cNvPr id="16395" name="Line 11"/>
          <p:cNvSpPr>
            <a:spLocks noChangeShapeType="1"/>
          </p:cNvSpPr>
          <p:nvPr/>
        </p:nvSpPr>
        <p:spPr bwMode="auto">
          <a:xfrm>
            <a:off x="1444625" y="1784350"/>
            <a:ext cx="3287713" cy="4348163"/>
          </a:xfrm>
          <a:prstGeom prst="line">
            <a:avLst/>
          </a:prstGeom>
          <a:noFill/>
          <a:ln w="50800">
            <a:solidFill>
              <a:srgbClr val="80004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Rectangle 12"/>
          <p:cNvSpPr>
            <a:spLocks noChangeArrowheads="1"/>
          </p:cNvSpPr>
          <p:nvPr/>
        </p:nvSpPr>
        <p:spPr bwMode="auto">
          <a:xfrm>
            <a:off x="4708525" y="5862638"/>
            <a:ext cx="11144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4400" b="1">
                <a:solidFill>
                  <a:srgbClr val="800040"/>
                </a:solidFill>
                <a:latin typeface="Times New Roman" panose="02020603050405020304" pitchFamily="18" charset="0"/>
              </a:rPr>
              <a:t>MR</a:t>
            </a:r>
          </a:p>
        </p:txBody>
      </p:sp>
      <p:sp>
        <p:nvSpPr>
          <p:cNvPr id="16397" name="Rectangle 13"/>
          <p:cNvSpPr>
            <a:spLocks noChangeArrowheads="1"/>
          </p:cNvSpPr>
          <p:nvPr/>
        </p:nvSpPr>
        <p:spPr bwMode="auto">
          <a:xfrm>
            <a:off x="5370513" y="1363663"/>
            <a:ext cx="11144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4400" b="1">
                <a:solidFill>
                  <a:srgbClr val="800080"/>
                </a:solidFill>
                <a:effectLst>
                  <a:outerShdw blurRad="38100" dist="38100" dir="2700000" algn="tl">
                    <a:srgbClr val="000000"/>
                  </a:outerShdw>
                </a:effectLst>
                <a:latin typeface="Times New Roman" panose="02020603050405020304" pitchFamily="18" charset="0"/>
              </a:rPr>
              <a:t>MC</a:t>
            </a:r>
          </a:p>
        </p:txBody>
      </p:sp>
      <p:sp>
        <p:nvSpPr>
          <p:cNvPr id="16398" name="Line 14"/>
          <p:cNvSpPr>
            <a:spLocks noChangeShapeType="1"/>
          </p:cNvSpPr>
          <p:nvPr/>
        </p:nvSpPr>
        <p:spPr bwMode="auto">
          <a:xfrm>
            <a:off x="1412875" y="1639888"/>
            <a:ext cx="5662613" cy="2717800"/>
          </a:xfrm>
          <a:prstGeom prst="line">
            <a:avLst/>
          </a:prstGeom>
          <a:noFill/>
          <a:ln w="762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Rectangle 15"/>
          <p:cNvSpPr>
            <a:spLocks noChangeArrowheads="1"/>
          </p:cNvSpPr>
          <p:nvPr/>
        </p:nvSpPr>
        <p:spPr bwMode="auto">
          <a:xfrm>
            <a:off x="7145338" y="4362450"/>
            <a:ext cx="5873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r"/>
            <a:r>
              <a:rPr lang="en-US" altLang="en-US" sz="4400" b="1">
                <a:solidFill>
                  <a:srgbClr val="FF0000"/>
                </a:solidFill>
                <a:latin typeface="Times New Roman" panose="02020603050405020304" pitchFamily="18" charset="0"/>
              </a:rPr>
              <a:t>D</a:t>
            </a:r>
          </a:p>
        </p:txBody>
      </p:sp>
      <p:sp>
        <p:nvSpPr>
          <p:cNvPr id="16400" name="Line 16"/>
          <p:cNvSpPr>
            <a:spLocks noChangeShapeType="1"/>
          </p:cNvSpPr>
          <p:nvPr/>
        </p:nvSpPr>
        <p:spPr bwMode="auto">
          <a:xfrm flipV="1">
            <a:off x="1352550" y="1371600"/>
            <a:ext cx="0" cy="4419600"/>
          </a:xfrm>
          <a:prstGeom prst="line">
            <a:avLst/>
          </a:prstGeom>
          <a:noFill/>
          <a:ln w="76200">
            <a:solidFill>
              <a:srgbClr val="4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1" name="Line 17"/>
          <p:cNvSpPr>
            <a:spLocks noChangeShapeType="1"/>
          </p:cNvSpPr>
          <p:nvPr/>
        </p:nvSpPr>
        <p:spPr bwMode="auto">
          <a:xfrm flipV="1">
            <a:off x="4462463" y="3140075"/>
            <a:ext cx="7937" cy="2649538"/>
          </a:xfrm>
          <a:prstGeom prst="line">
            <a:avLst/>
          </a:prstGeom>
          <a:noFill/>
          <a:ln w="50800">
            <a:solidFill>
              <a:srgbClr val="E6E6E6">
                <a:alpha val="47000"/>
              </a:srgb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2" name="Text Box 18"/>
          <p:cNvSpPr txBox="1">
            <a:spLocks noChangeArrowheads="1"/>
          </p:cNvSpPr>
          <p:nvPr/>
        </p:nvSpPr>
        <p:spPr bwMode="auto">
          <a:xfrm>
            <a:off x="3608388" y="5862638"/>
            <a:ext cx="749300" cy="70167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chemeClr val="hlink"/>
                </a:solidFill>
                <a:latin typeface="Times New Roman" panose="02020603050405020304" pitchFamily="18" charset="0"/>
              </a:rPr>
              <a:t>Q</a:t>
            </a:r>
            <a:r>
              <a:rPr lang="en-US" altLang="en-US" sz="4000" b="1" baseline="-25000">
                <a:solidFill>
                  <a:schemeClr val="hlink"/>
                </a:solidFill>
                <a:latin typeface="Times New Roman" panose="02020603050405020304" pitchFamily="18" charset="0"/>
              </a:rPr>
              <a:t>e</a:t>
            </a:r>
            <a:endParaRPr lang="en-US" altLang="en-US" sz="4000" b="1">
              <a:solidFill>
                <a:schemeClr val="hlink"/>
              </a:solidFill>
              <a:latin typeface="Times New Roman" panose="02020603050405020304" pitchFamily="18" charset="0"/>
            </a:endParaRPr>
          </a:p>
        </p:txBody>
      </p:sp>
      <p:sp>
        <p:nvSpPr>
          <p:cNvPr id="16403" name="Text Box 19"/>
          <p:cNvSpPr txBox="1">
            <a:spLocks noChangeArrowheads="1"/>
          </p:cNvSpPr>
          <p:nvPr/>
        </p:nvSpPr>
        <p:spPr bwMode="auto">
          <a:xfrm>
            <a:off x="557213" y="2665413"/>
            <a:ext cx="717550" cy="579437"/>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hlink"/>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Times New Roman" panose="02020603050405020304" pitchFamily="18" charset="0"/>
              </a:rPr>
              <a:t>P</a:t>
            </a:r>
            <a:r>
              <a:rPr lang="en-US" altLang="en-US" sz="3200" b="1" baseline="-25000">
                <a:solidFill>
                  <a:schemeClr val="hlink"/>
                </a:solidFill>
                <a:latin typeface="Times New Roman" panose="02020603050405020304" pitchFamily="18" charset="0"/>
              </a:rPr>
              <a:t>e</a:t>
            </a:r>
            <a:endParaRPr lang="en-US" altLang="en-US" sz="3200" b="1">
              <a:solidFill>
                <a:schemeClr val="hlink"/>
              </a:solidFill>
              <a:latin typeface="Times New Roman" panose="02020603050405020304" pitchFamily="18" charset="0"/>
            </a:endParaRPr>
          </a:p>
        </p:txBody>
      </p:sp>
      <p:sp>
        <p:nvSpPr>
          <p:cNvPr id="16404" name="Line 20"/>
          <p:cNvSpPr>
            <a:spLocks noChangeShapeType="1"/>
          </p:cNvSpPr>
          <p:nvPr/>
        </p:nvSpPr>
        <p:spPr bwMode="auto">
          <a:xfrm flipH="1">
            <a:off x="1368425" y="2857500"/>
            <a:ext cx="2605088" cy="0"/>
          </a:xfrm>
          <a:prstGeom prst="line">
            <a:avLst/>
          </a:prstGeom>
          <a:noFill/>
          <a:ln w="5715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05" name="Oval 21"/>
          <p:cNvSpPr>
            <a:spLocks noChangeArrowheads="1"/>
          </p:cNvSpPr>
          <p:nvPr/>
        </p:nvSpPr>
        <p:spPr bwMode="auto">
          <a:xfrm>
            <a:off x="3900488" y="2776538"/>
            <a:ext cx="117475" cy="166687"/>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6" name="Line 22"/>
          <p:cNvSpPr>
            <a:spLocks noChangeShapeType="1"/>
          </p:cNvSpPr>
          <p:nvPr/>
        </p:nvSpPr>
        <p:spPr bwMode="auto">
          <a:xfrm flipV="1">
            <a:off x="3956050" y="2871788"/>
            <a:ext cx="0" cy="2860675"/>
          </a:xfrm>
          <a:prstGeom prst="line">
            <a:avLst/>
          </a:prstGeom>
          <a:noFill/>
          <a:ln w="50800">
            <a:solidFill>
              <a:schemeClr val="hlink"/>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Oval 23"/>
          <p:cNvSpPr>
            <a:spLocks noChangeArrowheads="1"/>
          </p:cNvSpPr>
          <p:nvPr/>
        </p:nvSpPr>
        <p:spPr bwMode="auto">
          <a:xfrm>
            <a:off x="3890963" y="5032375"/>
            <a:ext cx="134937" cy="142875"/>
          </a:xfrm>
          <a:prstGeom prst="ellipse">
            <a:avLst/>
          </a:prstGeom>
          <a:solidFill>
            <a:schemeClr val="hlink"/>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2" name="Arc 28"/>
          <p:cNvSpPr>
            <a:spLocks/>
          </p:cNvSpPr>
          <p:nvPr/>
        </p:nvSpPr>
        <p:spPr bwMode="auto">
          <a:xfrm>
            <a:off x="2359025" y="1404938"/>
            <a:ext cx="4829175" cy="2895600"/>
          </a:xfrm>
          <a:custGeom>
            <a:avLst/>
            <a:gdLst>
              <a:gd name="G0" fmla="+- 20717 0 0"/>
              <a:gd name="G1" fmla="+- 0 0 0"/>
              <a:gd name="G2" fmla="+- 21600 0 0"/>
              <a:gd name="T0" fmla="*/ 40626 w 40626"/>
              <a:gd name="T1" fmla="*/ 8376 h 21600"/>
              <a:gd name="T2" fmla="*/ 0 w 40626"/>
              <a:gd name="T3" fmla="*/ 6112 h 21600"/>
              <a:gd name="T4" fmla="*/ 20717 w 40626"/>
              <a:gd name="T5" fmla="*/ 0 h 21600"/>
            </a:gdLst>
            <a:ahLst/>
            <a:cxnLst>
              <a:cxn ang="0">
                <a:pos x="T0" y="T1"/>
              </a:cxn>
              <a:cxn ang="0">
                <a:pos x="T2" y="T3"/>
              </a:cxn>
              <a:cxn ang="0">
                <a:pos x="T4" y="T5"/>
              </a:cxn>
            </a:cxnLst>
            <a:rect l="0" t="0" r="r" b="b"/>
            <a:pathLst>
              <a:path w="40626" h="21600" fill="none" extrusionOk="0">
                <a:moveTo>
                  <a:pt x="40626" y="8376"/>
                </a:moveTo>
                <a:cubicBezTo>
                  <a:pt x="37255" y="16388"/>
                  <a:pt x="29409" y="21599"/>
                  <a:pt x="20717" y="21599"/>
                </a:cubicBezTo>
                <a:cubicBezTo>
                  <a:pt x="11141" y="21599"/>
                  <a:pt x="2709" y="15295"/>
                  <a:pt x="-1" y="6112"/>
                </a:cubicBezTo>
              </a:path>
              <a:path w="40626" h="21600" stroke="0" extrusionOk="0">
                <a:moveTo>
                  <a:pt x="40626" y="8376"/>
                </a:moveTo>
                <a:cubicBezTo>
                  <a:pt x="37255" y="16388"/>
                  <a:pt x="29409" y="21599"/>
                  <a:pt x="20717" y="21599"/>
                </a:cubicBezTo>
                <a:cubicBezTo>
                  <a:pt x="11141" y="21599"/>
                  <a:pt x="2709" y="15295"/>
                  <a:pt x="-1" y="6112"/>
                </a:cubicBezTo>
                <a:lnTo>
                  <a:pt x="20717" y="0"/>
                </a:lnTo>
                <a:close/>
              </a:path>
            </a:pathLst>
          </a:custGeom>
          <a:noFill/>
          <a:ln w="76200" cap="rnd">
            <a:solidFill>
              <a:srgbClr val="400080"/>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13" name="Text Box 29"/>
          <p:cNvSpPr txBox="1">
            <a:spLocks noChangeArrowheads="1"/>
          </p:cNvSpPr>
          <p:nvPr/>
        </p:nvSpPr>
        <p:spPr bwMode="auto">
          <a:xfrm>
            <a:off x="7191375" y="2303463"/>
            <a:ext cx="1368425" cy="7620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400" b="1">
                <a:solidFill>
                  <a:srgbClr val="400080"/>
                </a:solidFill>
                <a:effectLst>
                  <a:outerShdw blurRad="38100" dist="38100" dir="2700000" algn="tl">
                    <a:srgbClr val="000000"/>
                  </a:outerShdw>
                </a:effectLst>
                <a:latin typeface="Times New Roman" panose="02020603050405020304" pitchFamily="18" charset="0"/>
              </a:rPr>
              <a:t>ATC</a:t>
            </a:r>
          </a:p>
        </p:txBody>
      </p:sp>
      <p:sp>
        <p:nvSpPr>
          <p:cNvPr id="16414" name="Text Box 30"/>
          <p:cNvSpPr txBox="1">
            <a:spLocks noChangeArrowheads="1"/>
          </p:cNvSpPr>
          <p:nvPr/>
        </p:nvSpPr>
        <p:spPr bwMode="auto">
          <a:xfrm>
            <a:off x="1720850" y="3016250"/>
            <a:ext cx="1773238" cy="94615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rgbClr val="40008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a:solidFill>
                  <a:srgbClr val="FF0000"/>
                </a:solidFill>
                <a:effectLst>
                  <a:outerShdw blurRad="38100" dist="38100" dir="2700000" algn="tl">
                    <a:srgbClr val="000000"/>
                  </a:outerShdw>
                </a:effectLst>
                <a:latin typeface="Times New Roman" panose="02020603050405020304" pitchFamily="18" charset="0"/>
              </a:rPr>
              <a:t>Economic Profit</a:t>
            </a:r>
            <a:endParaRPr lang="en-US" altLang="en-US" b="1">
              <a:solidFill>
                <a:srgbClr val="400080"/>
              </a:solidFill>
              <a:effectLst>
                <a:outerShdw blurRad="38100" dist="38100" dir="2700000" algn="tl">
                  <a:srgbClr val="000000"/>
                </a:outerShdw>
              </a:effectLst>
              <a:latin typeface="Times New Roman" panose="02020603050405020304" pitchFamily="18" charset="0"/>
            </a:endParaRPr>
          </a:p>
        </p:txBody>
      </p:sp>
      <p:sp>
        <p:nvSpPr>
          <p:cNvPr id="16415" name="Text Box 31"/>
          <p:cNvSpPr txBox="1">
            <a:spLocks noChangeArrowheads="1"/>
          </p:cNvSpPr>
          <p:nvPr/>
        </p:nvSpPr>
        <p:spPr bwMode="auto">
          <a:xfrm>
            <a:off x="366713" y="3802063"/>
            <a:ext cx="944562"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hlink"/>
                </a:solidFill>
                <a:latin typeface="Times New Roman" panose="02020603050405020304" pitchFamily="18" charset="0"/>
              </a:rPr>
              <a:t>ATC</a:t>
            </a:r>
          </a:p>
        </p:txBody>
      </p:sp>
      <p:grpSp>
        <p:nvGrpSpPr>
          <p:cNvPr id="16416" name="Group 32"/>
          <p:cNvGrpSpPr>
            <a:grpSpLocks/>
          </p:cNvGrpSpPr>
          <p:nvPr/>
        </p:nvGrpSpPr>
        <p:grpSpPr bwMode="auto">
          <a:xfrm>
            <a:off x="1571625" y="4194175"/>
            <a:ext cx="2238375" cy="828675"/>
            <a:chOff x="990" y="2642"/>
            <a:chExt cx="1410" cy="522"/>
          </a:xfrm>
        </p:grpSpPr>
        <p:sp>
          <p:nvSpPr>
            <p:cNvPr id="16417" name="Text Box 33"/>
            <p:cNvSpPr txBox="1">
              <a:spLocks noChangeArrowheads="1"/>
            </p:cNvSpPr>
            <p:nvPr/>
          </p:nvSpPr>
          <p:spPr bwMode="auto">
            <a:xfrm>
              <a:off x="990" y="2642"/>
              <a:ext cx="866" cy="288"/>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400080"/>
                  </a:solidFill>
                  <a:effectLst>
                    <a:outerShdw blurRad="38100" dist="38100" dir="2700000" algn="tl">
                      <a:srgbClr val="000000"/>
                    </a:outerShdw>
                  </a:effectLst>
                  <a:latin typeface="Times New Roman" panose="02020603050405020304" pitchFamily="18" charset="0"/>
                </a:rPr>
                <a:t>MR=MC</a:t>
              </a:r>
              <a:endParaRPr lang="en-US" altLang="en-US">
                <a:solidFill>
                  <a:srgbClr val="400080"/>
                </a:solidFill>
                <a:latin typeface="Times New Roman" panose="02020603050405020304" pitchFamily="18" charset="0"/>
              </a:endParaRPr>
            </a:p>
          </p:txBody>
        </p:sp>
        <p:sp>
          <p:nvSpPr>
            <p:cNvPr id="16418" name="Line 34"/>
            <p:cNvSpPr>
              <a:spLocks noChangeShapeType="1"/>
            </p:cNvSpPr>
            <p:nvPr/>
          </p:nvSpPr>
          <p:spPr bwMode="auto">
            <a:xfrm>
              <a:off x="1836" y="2887"/>
              <a:ext cx="564" cy="277"/>
            </a:xfrm>
            <a:prstGeom prst="line">
              <a:avLst/>
            </a:prstGeom>
            <a:noFill/>
            <a:ln w="38100">
              <a:solidFill>
                <a:srgbClr val="40008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450" name="Arc 66"/>
          <p:cNvSpPr>
            <a:spLocks/>
          </p:cNvSpPr>
          <p:nvPr/>
        </p:nvSpPr>
        <p:spPr bwMode="auto">
          <a:xfrm flipV="1">
            <a:off x="2970213" y="2019300"/>
            <a:ext cx="3602037" cy="3195638"/>
          </a:xfrm>
          <a:custGeom>
            <a:avLst/>
            <a:gdLst>
              <a:gd name="G0" fmla="+- 0 0 0"/>
              <a:gd name="G1" fmla="+- 21600 0 0"/>
              <a:gd name="G2" fmla="+- 21600 0 0"/>
              <a:gd name="T0" fmla="*/ 0 w 21363"/>
              <a:gd name="T1" fmla="*/ 0 h 21600"/>
              <a:gd name="T2" fmla="*/ 21363 w 21363"/>
              <a:gd name="T3" fmla="*/ 18414 h 21600"/>
              <a:gd name="T4" fmla="*/ 0 w 21363"/>
              <a:gd name="T5" fmla="*/ 21600 h 21600"/>
            </a:gdLst>
            <a:ahLst/>
            <a:cxnLst>
              <a:cxn ang="0">
                <a:pos x="T0" y="T1"/>
              </a:cxn>
              <a:cxn ang="0">
                <a:pos x="T2" y="T3"/>
              </a:cxn>
              <a:cxn ang="0">
                <a:pos x="T4" y="T5"/>
              </a:cxn>
            </a:cxnLst>
            <a:rect l="0" t="0" r="r" b="b"/>
            <a:pathLst>
              <a:path w="21363" h="21600" fill="none" extrusionOk="0">
                <a:moveTo>
                  <a:pt x="0" y="0"/>
                </a:moveTo>
                <a:cubicBezTo>
                  <a:pt x="10698" y="0"/>
                  <a:pt x="19785" y="7832"/>
                  <a:pt x="21363" y="18413"/>
                </a:cubicBezTo>
              </a:path>
              <a:path w="21363" h="21600" stroke="0" extrusionOk="0">
                <a:moveTo>
                  <a:pt x="0" y="0"/>
                </a:moveTo>
                <a:cubicBezTo>
                  <a:pt x="10698" y="0"/>
                  <a:pt x="19785" y="7832"/>
                  <a:pt x="21363" y="18413"/>
                </a:cubicBezTo>
                <a:lnTo>
                  <a:pt x="0" y="21600"/>
                </a:lnTo>
                <a:close/>
              </a:path>
            </a:pathLst>
          </a:custGeom>
          <a:noFill/>
          <a:ln w="76200">
            <a:solidFill>
              <a:srgbClr val="8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7" name="Freeform 25"/>
          <p:cNvSpPr>
            <a:spLocks/>
          </p:cNvSpPr>
          <p:nvPr/>
        </p:nvSpPr>
        <p:spPr bwMode="auto">
          <a:xfrm>
            <a:off x="1716088" y="1398588"/>
            <a:ext cx="2935287" cy="2844800"/>
          </a:xfrm>
          <a:custGeom>
            <a:avLst/>
            <a:gdLst>
              <a:gd name="T0" fmla="*/ 0 w 1876"/>
              <a:gd name="T1" fmla="*/ 1768 h 1779"/>
              <a:gd name="T2" fmla="*/ 1875 w 1876"/>
              <a:gd name="T3" fmla="*/ 1768 h 1779"/>
              <a:gd name="T4" fmla="*/ 1875 w 1876"/>
              <a:gd name="T5" fmla="*/ 1607 h 1779"/>
              <a:gd name="T6" fmla="*/ 0 w 1876"/>
              <a:gd name="T7" fmla="*/ 0 h 1779"/>
              <a:gd name="T8" fmla="*/ 0 w 1876"/>
              <a:gd name="T9" fmla="*/ 1778 h 1779"/>
              <a:gd name="T10" fmla="*/ 0 w 1876"/>
              <a:gd name="T11" fmla="*/ 1768 h 1779"/>
            </a:gdLst>
            <a:ahLst/>
            <a:cxnLst>
              <a:cxn ang="0">
                <a:pos x="T0" y="T1"/>
              </a:cxn>
              <a:cxn ang="0">
                <a:pos x="T2" y="T3"/>
              </a:cxn>
              <a:cxn ang="0">
                <a:pos x="T4" y="T5"/>
              </a:cxn>
              <a:cxn ang="0">
                <a:pos x="T6" y="T7"/>
              </a:cxn>
              <a:cxn ang="0">
                <a:pos x="T8" y="T9"/>
              </a:cxn>
              <a:cxn ang="0">
                <a:pos x="T10" y="T11"/>
              </a:cxn>
            </a:cxnLst>
            <a:rect l="0" t="0" r="r" b="b"/>
            <a:pathLst>
              <a:path w="1876" h="1779">
                <a:moveTo>
                  <a:pt x="0" y="1768"/>
                </a:moveTo>
                <a:lnTo>
                  <a:pt x="1875" y="1768"/>
                </a:lnTo>
                <a:lnTo>
                  <a:pt x="1875" y="1607"/>
                </a:lnTo>
                <a:lnTo>
                  <a:pt x="0" y="0"/>
                </a:lnTo>
                <a:lnTo>
                  <a:pt x="0" y="1778"/>
                </a:lnTo>
                <a:lnTo>
                  <a:pt x="0" y="1768"/>
                </a:lnTo>
              </a:path>
            </a:pathLst>
          </a:custGeom>
          <a:solidFill>
            <a:srgbClr val="FFFF00"/>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6" name="Line 4"/>
          <p:cNvSpPr>
            <a:spLocks noChangeShapeType="1"/>
          </p:cNvSpPr>
          <p:nvPr/>
        </p:nvSpPr>
        <p:spPr bwMode="auto">
          <a:xfrm>
            <a:off x="1733550" y="1431925"/>
            <a:ext cx="5595938" cy="4732338"/>
          </a:xfrm>
          <a:prstGeom prst="line">
            <a:avLst/>
          </a:prstGeom>
          <a:noFill/>
          <a:ln w="762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7" name="Line 5"/>
          <p:cNvSpPr>
            <a:spLocks noChangeShapeType="1"/>
          </p:cNvSpPr>
          <p:nvPr/>
        </p:nvSpPr>
        <p:spPr bwMode="auto">
          <a:xfrm flipH="1">
            <a:off x="4660900" y="3917950"/>
            <a:ext cx="9525" cy="2165350"/>
          </a:xfrm>
          <a:prstGeom prst="line">
            <a:avLst/>
          </a:prstGeom>
          <a:noFill/>
          <a:ln w="38100">
            <a:solidFill>
              <a:srgbClr val="80004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8" name="Line 6"/>
          <p:cNvSpPr>
            <a:spLocks noChangeShapeType="1"/>
          </p:cNvSpPr>
          <p:nvPr/>
        </p:nvSpPr>
        <p:spPr bwMode="auto">
          <a:xfrm>
            <a:off x="1741488" y="1374775"/>
            <a:ext cx="5626100" cy="47625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9" name="Rectangle 7"/>
          <p:cNvSpPr>
            <a:spLocks noChangeArrowheads="1"/>
          </p:cNvSpPr>
          <p:nvPr/>
        </p:nvSpPr>
        <p:spPr bwMode="auto">
          <a:xfrm>
            <a:off x="7472363" y="5986463"/>
            <a:ext cx="4572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effectLst>
                  <a:outerShdw blurRad="38100" dist="38100" dir="2700000" algn="tl">
                    <a:srgbClr val="000000"/>
                  </a:outerShdw>
                </a:effectLst>
                <a:latin typeface="Arial" panose="020B0604020202020204" pitchFamily="34" charset="0"/>
              </a:rPr>
              <a:t>Q</a:t>
            </a:r>
          </a:p>
        </p:txBody>
      </p:sp>
      <p:sp>
        <p:nvSpPr>
          <p:cNvPr id="18440" name="Rectangle 8"/>
          <p:cNvSpPr>
            <a:spLocks noChangeArrowheads="1"/>
          </p:cNvSpPr>
          <p:nvPr/>
        </p:nvSpPr>
        <p:spPr bwMode="auto">
          <a:xfrm>
            <a:off x="7324725" y="5532438"/>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dirty="0">
                <a:latin typeface="Arial" panose="020B0604020202020204" pitchFamily="34" charset="0"/>
              </a:rPr>
              <a:t>D</a:t>
            </a:r>
          </a:p>
        </p:txBody>
      </p:sp>
      <p:sp>
        <p:nvSpPr>
          <p:cNvPr id="18441" name="Rectangle 9"/>
          <p:cNvSpPr>
            <a:spLocks noChangeArrowheads="1"/>
          </p:cNvSpPr>
          <p:nvPr/>
        </p:nvSpPr>
        <p:spPr bwMode="auto">
          <a:xfrm>
            <a:off x="6726238" y="908050"/>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FF0000"/>
                </a:solidFill>
                <a:effectLst>
                  <a:outerShdw blurRad="38100" dist="38100" dir="2700000" algn="tl">
                    <a:srgbClr val="000000"/>
                  </a:outerShdw>
                </a:effectLst>
                <a:latin typeface="Arial" panose="020B0604020202020204" pitchFamily="34" charset="0"/>
              </a:rPr>
              <a:t>MC</a:t>
            </a:r>
          </a:p>
        </p:txBody>
      </p:sp>
      <p:sp>
        <p:nvSpPr>
          <p:cNvPr id="18442" name="Freeform 10"/>
          <p:cNvSpPr>
            <a:spLocks/>
          </p:cNvSpPr>
          <p:nvPr/>
        </p:nvSpPr>
        <p:spPr bwMode="auto">
          <a:xfrm>
            <a:off x="3111500" y="1138238"/>
            <a:ext cx="3586163"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3" name="Freeform 11"/>
          <p:cNvSpPr>
            <a:spLocks/>
          </p:cNvSpPr>
          <p:nvPr/>
        </p:nvSpPr>
        <p:spPr bwMode="auto">
          <a:xfrm>
            <a:off x="2132013" y="2746375"/>
            <a:ext cx="4427537" cy="1519238"/>
          </a:xfrm>
          <a:custGeom>
            <a:avLst/>
            <a:gdLst>
              <a:gd name="T0" fmla="*/ 0 w 2789"/>
              <a:gd name="T1" fmla="*/ 0 h 957"/>
              <a:gd name="T2" fmla="*/ 70 w 2789"/>
              <a:gd name="T3" fmla="*/ 223 h 957"/>
              <a:gd name="T4" fmla="*/ 183 w 2789"/>
              <a:gd name="T5" fmla="*/ 417 h 957"/>
              <a:gd name="T6" fmla="*/ 330 w 2789"/>
              <a:gd name="T7" fmla="*/ 581 h 957"/>
              <a:gd name="T8" fmla="*/ 508 w 2789"/>
              <a:gd name="T9" fmla="*/ 717 h 957"/>
              <a:gd name="T10" fmla="*/ 709 w 2789"/>
              <a:gd name="T11" fmla="*/ 820 h 957"/>
              <a:gd name="T12" fmla="*/ 927 w 2789"/>
              <a:gd name="T13" fmla="*/ 895 h 957"/>
              <a:gd name="T14" fmla="*/ 1158 w 2789"/>
              <a:gd name="T15" fmla="*/ 940 h 957"/>
              <a:gd name="T16" fmla="*/ 1393 w 2789"/>
              <a:gd name="T17" fmla="*/ 956 h 957"/>
              <a:gd name="T18" fmla="*/ 1629 w 2789"/>
              <a:gd name="T19" fmla="*/ 941 h 957"/>
              <a:gd name="T20" fmla="*/ 1860 w 2789"/>
              <a:gd name="T21" fmla="*/ 896 h 957"/>
              <a:gd name="T22" fmla="*/ 2078 w 2789"/>
              <a:gd name="T23" fmla="*/ 823 h 957"/>
              <a:gd name="T24" fmla="*/ 2279 w 2789"/>
              <a:gd name="T25" fmla="*/ 718 h 957"/>
              <a:gd name="T26" fmla="*/ 2454 w 2789"/>
              <a:gd name="T27" fmla="*/ 584 h 957"/>
              <a:gd name="T28" fmla="*/ 2604 w 2789"/>
              <a:gd name="T29" fmla="*/ 419 h 957"/>
              <a:gd name="T30" fmla="*/ 2716 w 2789"/>
              <a:gd name="T31" fmla="*/ 225 h 957"/>
              <a:gd name="T32" fmla="*/ 2788 w 2789"/>
              <a:gd name="T33" fmla="*/ 0 h 9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957">
                <a:moveTo>
                  <a:pt x="0" y="0"/>
                </a:moveTo>
                <a:lnTo>
                  <a:pt x="70" y="223"/>
                </a:lnTo>
                <a:lnTo>
                  <a:pt x="183" y="417"/>
                </a:lnTo>
                <a:lnTo>
                  <a:pt x="330" y="581"/>
                </a:lnTo>
                <a:lnTo>
                  <a:pt x="508" y="717"/>
                </a:lnTo>
                <a:lnTo>
                  <a:pt x="709" y="820"/>
                </a:lnTo>
                <a:lnTo>
                  <a:pt x="927" y="895"/>
                </a:lnTo>
                <a:lnTo>
                  <a:pt x="1158" y="940"/>
                </a:lnTo>
                <a:lnTo>
                  <a:pt x="1393" y="956"/>
                </a:lnTo>
                <a:lnTo>
                  <a:pt x="1629" y="941"/>
                </a:lnTo>
                <a:lnTo>
                  <a:pt x="1860" y="896"/>
                </a:lnTo>
                <a:lnTo>
                  <a:pt x="2078" y="823"/>
                </a:lnTo>
                <a:lnTo>
                  <a:pt x="2279" y="718"/>
                </a:lnTo>
                <a:lnTo>
                  <a:pt x="2454" y="584"/>
                </a:lnTo>
                <a:lnTo>
                  <a:pt x="2604" y="419"/>
                </a:lnTo>
                <a:lnTo>
                  <a:pt x="2716" y="225"/>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4" name="Rectangle 12"/>
          <p:cNvSpPr>
            <a:spLocks noChangeArrowheads="1"/>
          </p:cNvSpPr>
          <p:nvPr/>
        </p:nvSpPr>
        <p:spPr bwMode="auto">
          <a:xfrm>
            <a:off x="6594475" y="2527300"/>
            <a:ext cx="9128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accent2"/>
                </a:solidFill>
                <a:effectLst>
                  <a:outerShdw blurRad="38100" dist="38100" dir="2700000" algn="tl">
                    <a:srgbClr val="000000"/>
                  </a:outerShdw>
                </a:effectLst>
                <a:latin typeface="Arial" panose="020B0604020202020204" pitchFamily="34" charset="0"/>
              </a:rPr>
              <a:t>ATC</a:t>
            </a:r>
          </a:p>
        </p:txBody>
      </p:sp>
      <p:sp>
        <p:nvSpPr>
          <p:cNvPr id="18445" name="Rectangle 13"/>
          <p:cNvSpPr>
            <a:spLocks noChangeArrowheads="1"/>
          </p:cNvSpPr>
          <p:nvPr/>
        </p:nvSpPr>
        <p:spPr bwMode="auto">
          <a:xfrm>
            <a:off x="1233488" y="1092200"/>
            <a:ext cx="4175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effectLst>
                  <a:outerShdw blurRad="38100" dist="38100" dir="2700000" algn="tl">
                    <a:srgbClr val="000000"/>
                  </a:outerShdw>
                </a:effectLst>
                <a:latin typeface="Arial" panose="020B0604020202020204" pitchFamily="34" charset="0"/>
              </a:rPr>
              <a:t>P</a:t>
            </a:r>
          </a:p>
        </p:txBody>
      </p:sp>
      <p:sp>
        <p:nvSpPr>
          <p:cNvPr id="18446" name="Rectangle 14"/>
          <p:cNvSpPr>
            <a:spLocks noChangeArrowheads="1"/>
          </p:cNvSpPr>
          <p:nvPr/>
        </p:nvSpPr>
        <p:spPr bwMode="auto">
          <a:xfrm>
            <a:off x="3511550" y="6215063"/>
            <a:ext cx="59213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effectLst>
                  <a:outerShdw blurRad="38100" dist="38100" dir="2700000" algn="tl">
                    <a:srgbClr val="000000"/>
                  </a:outerShdw>
                </a:effectLst>
                <a:latin typeface="Arial" panose="020B0604020202020204" pitchFamily="34" charset="0"/>
              </a:rPr>
              <a:t>Q</a:t>
            </a:r>
            <a:r>
              <a:rPr lang="en-US" altLang="en-US" sz="2800" b="1" baseline="-25000">
                <a:solidFill>
                  <a:srgbClr val="800080"/>
                </a:solidFill>
                <a:effectLst>
                  <a:outerShdw blurRad="38100" dist="38100" dir="2700000" algn="tl">
                    <a:srgbClr val="000000"/>
                  </a:outerShdw>
                </a:effectLst>
                <a:latin typeface="Arial" panose="020B0604020202020204" pitchFamily="34" charset="0"/>
              </a:rPr>
              <a:t>1</a:t>
            </a:r>
          </a:p>
        </p:txBody>
      </p:sp>
      <p:sp>
        <p:nvSpPr>
          <p:cNvPr id="18447" name="Rectangle 15"/>
          <p:cNvSpPr>
            <a:spLocks noChangeArrowheads="1"/>
          </p:cNvSpPr>
          <p:nvPr/>
        </p:nvSpPr>
        <p:spPr bwMode="auto">
          <a:xfrm rot="16200000">
            <a:off x="-160337" y="3368675"/>
            <a:ext cx="287178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effectLst>
                  <a:outerShdw blurRad="38100" dist="38100" dir="2700000" algn="tl">
                    <a:srgbClr val="000000"/>
                  </a:outerShdw>
                </a:effectLst>
                <a:latin typeface="Arial" panose="020B0604020202020204" pitchFamily="34" charset="0"/>
              </a:rPr>
              <a:t>Price and Costs</a:t>
            </a:r>
          </a:p>
        </p:txBody>
      </p:sp>
      <p:grpSp>
        <p:nvGrpSpPr>
          <p:cNvPr id="18448" name="Group 16"/>
          <p:cNvGrpSpPr>
            <a:grpSpLocks/>
          </p:cNvGrpSpPr>
          <p:nvPr/>
        </p:nvGrpSpPr>
        <p:grpSpPr bwMode="auto">
          <a:xfrm>
            <a:off x="1719263" y="1260475"/>
            <a:ext cx="5719762" cy="4914900"/>
            <a:chOff x="1667" y="745"/>
            <a:chExt cx="3603" cy="3096"/>
          </a:xfrm>
        </p:grpSpPr>
        <p:sp>
          <p:nvSpPr>
            <p:cNvPr id="18449" name="Line 17"/>
            <p:cNvSpPr>
              <a:spLocks noChangeShapeType="1"/>
            </p:cNvSpPr>
            <p:nvPr/>
          </p:nvSpPr>
          <p:spPr bwMode="auto">
            <a:xfrm>
              <a:off x="1681"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0" name="Line 18"/>
            <p:cNvSpPr>
              <a:spLocks noChangeShapeType="1"/>
            </p:cNvSpPr>
            <p:nvPr/>
          </p:nvSpPr>
          <p:spPr bwMode="auto">
            <a:xfrm>
              <a:off x="1667" y="3821"/>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451" name="Rectangle 19"/>
          <p:cNvSpPr>
            <a:spLocks noChangeArrowheads="1"/>
          </p:cNvSpPr>
          <p:nvPr/>
        </p:nvSpPr>
        <p:spPr bwMode="auto">
          <a:xfrm>
            <a:off x="858838" y="0"/>
            <a:ext cx="6994525" cy="758825"/>
          </a:xfrm>
          <a:prstGeom prst="rect">
            <a:avLst/>
          </a:prstGeom>
          <a:noFill/>
          <a:ln>
            <a:noFill/>
          </a:ln>
          <a:effectLst>
            <a:outerShdw dist="40161" dir="1106097" algn="ctr" rotWithShape="0">
              <a:srgbClr val="FF969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4400" b="1">
                <a:solidFill>
                  <a:srgbClr val="FF0000"/>
                </a:solidFill>
                <a:effectLst>
                  <a:outerShdw blurRad="38100" dist="38100" dir="2700000" algn="tl">
                    <a:srgbClr val="000000"/>
                  </a:outerShdw>
                </a:effectLst>
              </a:rPr>
              <a:t>PRICE DISCRIMINATION</a:t>
            </a:r>
            <a:endParaRPr lang="en-US" altLang="en-US" sz="4400" b="1">
              <a:solidFill>
                <a:schemeClr val="accent1"/>
              </a:solidFill>
              <a:effectLst>
                <a:outerShdw blurRad="38100" dist="38100" dir="2700000" algn="tl">
                  <a:srgbClr val="000000"/>
                </a:outerShdw>
              </a:effectLst>
            </a:endParaRPr>
          </a:p>
        </p:txBody>
      </p:sp>
      <p:sp>
        <p:nvSpPr>
          <p:cNvPr id="18452" name="Oval 20"/>
          <p:cNvSpPr>
            <a:spLocks noChangeArrowheads="1"/>
          </p:cNvSpPr>
          <p:nvPr/>
        </p:nvSpPr>
        <p:spPr bwMode="auto">
          <a:xfrm>
            <a:off x="4565650" y="3810000"/>
            <a:ext cx="222250" cy="222250"/>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3" name="Rectangle 21"/>
          <p:cNvSpPr>
            <a:spLocks noChangeArrowheads="1"/>
          </p:cNvSpPr>
          <p:nvPr/>
        </p:nvSpPr>
        <p:spPr bwMode="auto">
          <a:xfrm>
            <a:off x="4438650" y="6215063"/>
            <a:ext cx="592138"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effectLst>
                  <a:outerShdw blurRad="38100" dist="38100" dir="2700000" algn="tl">
                    <a:srgbClr val="000000"/>
                  </a:outerShdw>
                </a:effectLst>
                <a:latin typeface="Arial" panose="020B0604020202020204" pitchFamily="34" charset="0"/>
              </a:rPr>
              <a:t>Q</a:t>
            </a:r>
            <a:r>
              <a:rPr lang="en-US" altLang="en-US" sz="2800" b="1" baseline="-25000">
                <a:solidFill>
                  <a:srgbClr val="800080"/>
                </a:solidFill>
                <a:effectLst>
                  <a:outerShdw blurRad="38100" dist="38100" dir="2700000" algn="tl">
                    <a:srgbClr val="000000"/>
                  </a:outerShdw>
                </a:effectLst>
                <a:latin typeface="Arial" panose="020B0604020202020204" pitchFamily="34" charset="0"/>
              </a:rPr>
              <a:t>2</a:t>
            </a:r>
          </a:p>
        </p:txBody>
      </p:sp>
      <p:sp>
        <p:nvSpPr>
          <p:cNvPr id="18454" name="Text Box 22"/>
          <p:cNvSpPr txBox="1">
            <a:spLocks noChangeArrowheads="1"/>
          </p:cNvSpPr>
          <p:nvPr/>
        </p:nvSpPr>
        <p:spPr bwMode="auto">
          <a:xfrm>
            <a:off x="2473325" y="693738"/>
            <a:ext cx="39909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sz="2800" b="1" i="1">
                <a:solidFill>
                  <a:srgbClr val="008040"/>
                </a:solidFill>
                <a:effectLst>
                  <a:outerShdw blurRad="38100" dist="38100" dir="2700000" algn="tl">
                    <a:srgbClr val="000000"/>
                  </a:outerShdw>
                </a:effectLst>
              </a:rPr>
              <a:t>A perfectly discriminating</a:t>
            </a:r>
          </a:p>
          <a:p>
            <a:pPr algn="ctr" eaLnBrk="1" hangingPunct="1"/>
            <a:r>
              <a:rPr lang="en-US" altLang="en-US" sz="2800" b="1" i="1">
                <a:solidFill>
                  <a:srgbClr val="008040"/>
                </a:solidFill>
                <a:effectLst>
                  <a:outerShdw blurRad="38100" dist="38100" dir="2700000" algn="tl">
                    <a:srgbClr val="000000"/>
                  </a:outerShdw>
                </a:effectLst>
              </a:rPr>
              <a:t>monopolist has MR=D,</a:t>
            </a:r>
          </a:p>
          <a:p>
            <a:pPr algn="ctr" eaLnBrk="1" hangingPunct="1"/>
            <a:r>
              <a:rPr lang="en-US" altLang="en-US" sz="2800" b="1" i="1">
                <a:solidFill>
                  <a:srgbClr val="008040"/>
                </a:solidFill>
                <a:effectLst>
                  <a:outerShdw blurRad="38100" dist="38100" dir="2700000" algn="tl">
                    <a:srgbClr val="000000"/>
                  </a:outerShdw>
                </a:effectLst>
              </a:rPr>
              <a:t>producing more product</a:t>
            </a:r>
          </a:p>
          <a:p>
            <a:pPr algn="ctr" eaLnBrk="1" hangingPunct="1"/>
            <a:r>
              <a:rPr lang="en-US" altLang="en-US" sz="2800" b="1" i="1">
                <a:solidFill>
                  <a:srgbClr val="008040"/>
                </a:solidFill>
                <a:effectLst>
                  <a:outerShdw blurRad="38100" dist="38100" dir="2700000" algn="tl">
                    <a:srgbClr val="000000"/>
                  </a:outerShdw>
                </a:effectLst>
              </a:rPr>
              <a:t>and more profit!</a:t>
            </a:r>
          </a:p>
        </p:txBody>
      </p:sp>
      <p:sp>
        <p:nvSpPr>
          <p:cNvPr id="18455" name="Text Box 23"/>
          <p:cNvSpPr txBox="1">
            <a:spLocks noChangeArrowheads="1"/>
          </p:cNvSpPr>
          <p:nvPr/>
        </p:nvSpPr>
        <p:spPr bwMode="auto">
          <a:xfrm>
            <a:off x="6688138" y="4954588"/>
            <a:ext cx="13430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sz="3200" b="1" i="1">
                <a:solidFill>
                  <a:schemeClr val="bg2"/>
                </a:solidFill>
                <a:effectLst>
                  <a:outerShdw blurRad="38100" dist="38100" dir="2700000" algn="tl">
                    <a:srgbClr val="000000"/>
                  </a:outerShdw>
                </a:effectLst>
                <a:latin typeface="Times New Roman" panose="02020603050405020304" pitchFamily="18" charset="0"/>
              </a:rPr>
              <a:t>MR=D</a:t>
            </a:r>
          </a:p>
        </p:txBody>
      </p:sp>
      <p:sp>
        <p:nvSpPr>
          <p:cNvPr id="18456" name="AutoShape 24"/>
          <p:cNvSpPr>
            <a:spLocks noChangeArrowheads="1"/>
          </p:cNvSpPr>
          <p:nvPr/>
        </p:nvSpPr>
        <p:spPr bwMode="auto">
          <a:xfrm>
            <a:off x="4062413" y="6270625"/>
            <a:ext cx="404812" cy="366713"/>
          </a:xfrm>
          <a:prstGeom prst="rightArrow">
            <a:avLst>
              <a:gd name="adj1" fmla="val 50000"/>
              <a:gd name="adj2" fmla="val 27597"/>
            </a:avLst>
          </a:prstGeom>
          <a:gradFill rotWithShape="0">
            <a:gsLst>
              <a:gs pos="0">
                <a:schemeClr val="folHlink"/>
              </a:gs>
              <a:gs pos="100000">
                <a:srgbClr val="FF9933"/>
              </a:gs>
            </a:gsLst>
            <a:lin ang="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Line 4"/>
          <p:cNvSpPr>
            <a:spLocks noChangeShapeType="1"/>
          </p:cNvSpPr>
          <p:nvPr/>
        </p:nvSpPr>
        <p:spPr bwMode="auto">
          <a:xfrm>
            <a:off x="1470025" y="4610100"/>
            <a:ext cx="4081463" cy="0"/>
          </a:xfrm>
          <a:prstGeom prst="line">
            <a:avLst/>
          </a:prstGeom>
          <a:noFill/>
          <a:ln w="38100">
            <a:solidFill>
              <a:srgbClr val="0066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Line 5"/>
          <p:cNvSpPr>
            <a:spLocks noChangeShapeType="1"/>
          </p:cNvSpPr>
          <p:nvPr/>
        </p:nvSpPr>
        <p:spPr bwMode="auto">
          <a:xfrm>
            <a:off x="1470025" y="3022600"/>
            <a:ext cx="2108200" cy="0"/>
          </a:xfrm>
          <a:prstGeom prst="line">
            <a:avLst/>
          </a:prstGeom>
          <a:noFill/>
          <a:ln w="3810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2" name="Line 6"/>
          <p:cNvSpPr>
            <a:spLocks noChangeShapeType="1"/>
          </p:cNvSpPr>
          <p:nvPr/>
        </p:nvSpPr>
        <p:spPr bwMode="auto">
          <a:xfrm>
            <a:off x="1470025" y="4140200"/>
            <a:ext cx="3427413" cy="0"/>
          </a:xfrm>
          <a:prstGeom prst="line">
            <a:avLst/>
          </a:prstGeom>
          <a:noFill/>
          <a:ln w="38100">
            <a:solidFill>
              <a:schemeClr val="tx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3" name="Line 7"/>
          <p:cNvSpPr>
            <a:spLocks noChangeShapeType="1"/>
          </p:cNvSpPr>
          <p:nvPr/>
        </p:nvSpPr>
        <p:spPr bwMode="auto">
          <a:xfrm>
            <a:off x="5532438" y="4608513"/>
            <a:ext cx="0" cy="1463675"/>
          </a:xfrm>
          <a:prstGeom prst="line">
            <a:avLst/>
          </a:prstGeom>
          <a:noFill/>
          <a:ln w="38100">
            <a:solidFill>
              <a:srgbClr val="0066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4" name="Line 8"/>
          <p:cNvSpPr>
            <a:spLocks noChangeShapeType="1"/>
          </p:cNvSpPr>
          <p:nvPr/>
        </p:nvSpPr>
        <p:spPr bwMode="auto">
          <a:xfrm>
            <a:off x="4922838" y="4138613"/>
            <a:ext cx="0" cy="1933575"/>
          </a:xfrm>
          <a:prstGeom prst="line">
            <a:avLst/>
          </a:prstGeom>
          <a:noFill/>
          <a:ln w="38100">
            <a:solidFill>
              <a:schemeClr val="tx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5" name="Line 9"/>
          <p:cNvSpPr>
            <a:spLocks noChangeShapeType="1"/>
          </p:cNvSpPr>
          <p:nvPr/>
        </p:nvSpPr>
        <p:spPr bwMode="auto">
          <a:xfrm>
            <a:off x="3602038" y="3027363"/>
            <a:ext cx="0" cy="3044825"/>
          </a:xfrm>
          <a:prstGeom prst="line">
            <a:avLst/>
          </a:prstGeom>
          <a:noFill/>
          <a:ln w="38100">
            <a:solidFill>
              <a:srgbClr val="000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6" name="Line 10"/>
          <p:cNvSpPr>
            <a:spLocks noChangeShapeType="1"/>
          </p:cNvSpPr>
          <p:nvPr/>
        </p:nvSpPr>
        <p:spPr bwMode="auto">
          <a:xfrm>
            <a:off x="1470025" y="1338263"/>
            <a:ext cx="3005138" cy="4819650"/>
          </a:xfrm>
          <a:prstGeom prst="line">
            <a:avLst/>
          </a:prstGeom>
          <a:noFill/>
          <a:ln w="762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7" name="Line 11"/>
          <p:cNvSpPr>
            <a:spLocks noChangeShapeType="1"/>
          </p:cNvSpPr>
          <p:nvPr/>
        </p:nvSpPr>
        <p:spPr bwMode="auto">
          <a:xfrm>
            <a:off x="1450975" y="1284288"/>
            <a:ext cx="5199063" cy="4237037"/>
          </a:xfrm>
          <a:prstGeom prst="line">
            <a:avLst/>
          </a:prstGeom>
          <a:noFill/>
          <a:ln w="76200">
            <a:solidFill>
              <a:srgbClr val="00804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8" name="Rectangle 12"/>
          <p:cNvSpPr>
            <a:spLocks noChangeArrowheads="1"/>
          </p:cNvSpPr>
          <p:nvPr/>
        </p:nvSpPr>
        <p:spPr bwMode="auto">
          <a:xfrm>
            <a:off x="7210425" y="5910263"/>
            <a:ext cx="4572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00"/>
                </a:solidFill>
                <a:latin typeface="Times New Roman" panose="02020603050405020304" pitchFamily="18" charset="0"/>
              </a:rPr>
              <a:t>Q</a:t>
            </a:r>
          </a:p>
        </p:txBody>
      </p:sp>
      <p:grpSp>
        <p:nvGrpSpPr>
          <p:cNvPr id="19469" name="Group 13"/>
          <p:cNvGrpSpPr>
            <a:grpSpLocks/>
          </p:cNvGrpSpPr>
          <p:nvPr/>
        </p:nvGrpSpPr>
        <p:grpSpPr bwMode="auto">
          <a:xfrm>
            <a:off x="1419225" y="1196975"/>
            <a:ext cx="5719763" cy="4914900"/>
            <a:chOff x="1643" y="753"/>
            <a:chExt cx="3603" cy="3096"/>
          </a:xfrm>
        </p:grpSpPr>
        <p:sp>
          <p:nvSpPr>
            <p:cNvPr id="19470" name="Line 14"/>
            <p:cNvSpPr>
              <a:spLocks noChangeShapeType="1"/>
            </p:cNvSpPr>
            <p:nvPr/>
          </p:nvSpPr>
          <p:spPr bwMode="auto">
            <a:xfrm>
              <a:off x="1665" y="753"/>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1" name="Line 15"/>
            <p:cNvSpPr>
              <a:spLocks noChangeShapeType="1"/>
            </p:cNvSpPr>
            <p:nvPr/>
          </p:nvSpPr>
          <p:spPr bwMode="auto">
            <a:xfrm>
              <a:off x="1643" y="3841"/>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472" name="Rectangle 16"/>
          <p:cNvSpPr>
            <a:spLocks noChangeArrowheads="1"/>
          </p:cNvSpPr>
          <p:nvPr/>
        </p:nvSpPr>
        <p:spPr bwMode="auto">
          <a:xfrm>
            <a:off x="6704013" y="5140325"/>
            <a:ext cx="4381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8040"/>
                </a:solidFill>
                <a:latin typeface="Times New Roman" panose="02020603050405020304" pitchFamily="18" charset="0"/>
              </a:rPr>
              <a:t>D</a:t>
            </a:r>
          </a:p>
        </p:txBody>
      </p:sp>
      <p:sp>
        <p:nvSpPr>
          <p:cNvPr id="19473" name="Rectangle 17"/>
          <p:cNvSpPr>
            <a:spLocks noChangeArrowheads="1"/>
          </p:cNvSpPr>
          <p:nvPr/>
        </p:nvSpPr>
        <p:spPr bwMode="auto">
          <a:xfrm>
            <a:off x="4237038" y="5546725"/>
            <a:ext cx="7731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80"/>
                </a:solidFill>
                <a:latin typeface="Times New Roman" panose="02020603050405020304" pitchFamily="18" charset="0"/>
              </a:rPr>
              <a:t>MR</a:t>
            </a:r>
          </a:p>
        </p:txBody>
      </p:sp>
      <p:sp>
        <p:nvSpPr>
          <p:cNvPr id="19474" name="Rectangle 18"/>
          <p:cNvSpPr>
            <a:spLocks noChangeArrowheads="1"/>
          </p:cNvSpPr>
          <p:nvPr/>
        </p:nvSpPr>
        <p:spPr bwMode="auto">
          <a:xfrm>
            <a:off x="6216650" y="4237038"/>
            <a:ext cx="7334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FF0000"/>
                </a:solidFill>
                <a:effectLst>
                  <a:outerShdw blurRad="38100" dist="38100" dir="2700000" algn="tl">
                    <a:srgbClr val="000000"/>
                  </a:outerShdw>
                </a:effectLst>
                <a:latin typeface="Times New Roman" panose="02020603050405020304" pitchFamily="18" charset="0"/>
              </a:rPr>
              <a:t>MC</a:t>
            </a:r>
          </a:p>
        </p:txBody>
      </p:sp>
      <p:sp>
        <p:nvSpPr>
          <p:cNvPr id="19475" name="Rectangle 19"/>
          <p:cNvSpPr>
            <a:spLocks noChangeArrowheads="1"/>
          </p:cNvSpPr>
          <p:nvPr/>
        </p:nvSpPr>
        <p:spPr bwMode="auto">
          <a:xfrm>
            <a:off x="6683375" y="3771900"/>
            <a:ext cx="93186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80"/>
                </a:solidFill>
                <a:latin typeface="Times New Roman" panose="02020603050405020304" pitchFamily="18" charset="0"/>
              </a:rPr>
              <a:t>ATC</a:t>
            </a:r>
          </a:p>
        </p:txBody>
      </p:sp>
      <p:sp>
        <p:nvSpPr>
          <p:cNvPr id="19476" name="Rectangle 20"/>
          <p:cNvSpPr>
            <a:spLocks noChangeArrowheads="1"/>
          </p:cNvSpPr>
          <p:nvPr/>
        </p:nvSpPr>
        <p:spPr bwMode="auto">
          <a:xfrm>
            <a:off x="971550" y="1000125"/>
            <a:ext cx="39846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bg2"/>
                </a:solidFill>
                <a:latin typeface="Times New Roman" panose="02020603050405020304" pitchFamily="18" charset="0"/>
              </a:rPr>
              <a:t>P</a:t>
            </a:r>
          </a:p>
        </p:txBody>
      </p:sp>
      <p:sp>
        <p:nvSpPr>
          <p:cNvPr id="19477" name="Rectangle 21"/>
          <p:cNvSpPr>
            <a:spLocks noChangeArrowheads="1"/>
          </p:cNvSpPr>
          <p:nvPr/>
        </p:nvSpPr>
        <p:spPr bwMode="auto">
          <a:xfrm rot="16200000">
            <a:off x="-552449" y="3257550"/>
            <a:ext cx="25511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bg2"/>
                </a:solidFill>
                <a:latin typeface="Times New Roman" panose="02020603050405020304" pitchFamily="18" charset="0"/>
              </a:rPr>
              <a:t>Price and Costs</a:t>
            </a:r>
            <a:endParaRPr lang="en-US" altLang="en-US" sz="2800" b="1">
              <a:solidFill>
                <a:schemeClr val="bg1"/>
              </a:solidFill>
              <a:latin typeface="Times New Roman" panose="02020603050405020304" pitchFamily="18" charset="0"/>
            </a:endParaRPr>
          </a:p>
        </p:txBody>
      </p:sp>
      <p:sp>
        <p:nvSpPr>
          <p:cNvPr id="19478" name="Freeform 22"/>
          <p:cNvSpPr>
            <a:spLocks/>
          </p:cNvSpPr>
          <p:nvPr/>
        </p:nvSpPr>
        <p:spPr bwMode="auto">
          <a:xfrm>
            <a:off x="1714500" y="4254500"/>
            <a:ext cx="4456113" cy="557213"/>
          </a:xfrm>
          <a:custGeom>
            <a:avLst/>
            <a:gdLst>
              <a:gd name="T0" fmla="*/ 0 w 2807"/>
              <a:gd name="T1" fmla="*/ 0 h 351"/>
              <a:gd name="T2" fmla="*/ 341 w 2807"/>
              <a:gd name="T3" fmla="*/ 145 h 351"/>
              <a:gd name="T4" fmla="*/ 690 w 2807"/>
              <a:gd name="T5" fmla="*/ 252 h 351"/>
              <a:gd name="T6" fmla="*/ 1042 w 2807"/>
              <a:gd name="T7" fmla="*/ 320 h 351"/>
              <a:gd name="T8" fmla="*/ 1398 w 2807"/>
              <a:gd name="T9" fmla="*/ 349 h 351"/>
              <a:gd name="T10" fmla="*/ 1487 w 2807"/>
              <a:gd name="T11" fmla="*/ 350 h 351"/>
              <a:gd name="T12" fmla="*/ 1576 w 2807"/>
              <a:gd name="T13" fmla="*/ 348 h 351"/>
              <a:gd name="T14" fmla="*/ 1754 w 2807"/>
              <a:gd name="T15" fmla="*/ 339 h 351"/>
              <a:gd name="T16" fmla="*/ 2109 w 2807"/>
              <a:gd name="T17" fmla="*/ 289 h 351"/>
              <a:gd name="T18" fmla="*/ 2460 w 2807"/>
              <a:gd name="T19" fmla="*/ 200 h 351"/>
              <a:gd name="T20" fmla="*/ 2806 w 2807"/>
              <a:gd name="T21" fmla="*/ 7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07" h="351">
                <a:moveTo>
                  <a:pt x="0" y="0"/>
                </a:moveTo>
                <a:lnTo>
                  <a:pt x="341" y="145"/>
                </a:lnTo>
                <a:lnTo>
                  <a:pt x="690" y="252"/>
                </a:lnTo>
                <a:lnTo>
                  <a:pt x="1042" y="320"/>
                </a:lnTo>
                <a:lnTo>
                  <a:pt x="1398" y="349"/>
                </a:lnTo>
                <a:lnTo>
                  <a:pt x="1487" y="350"/>
                </a:lnTo>
                <a:lnTo>
                  <a:pt x="1576" y="348"/>
                </a:lnTo>
                <a:lnTo>
                  <a:pt x="1754" y="339"/>
                </a:lnTo>
                <a:lnTo>
                  <a:pt x="2109" y="289"/>
                </a:lnTo>
                <a:lnTo>
                  <a:pt x="2460" y="200"/>
                </a:lnTo>
                <a:lnTo>
                  <a:pt x="2806" y="71"/>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9" name="Freeform 23"/>
          <p:cNvSpPr>
            <a:spLocks/>
          </p:cNvSpPr>
          <p:nvPr/>
        </p:nvSpPr>
        <p:spPr bwMode="auto">
          <a:xfrm>
            <a:off x="1584325" y="2781300"/>
            <a:ext cx="4994275" cy="1401763"/>
          </a:xfrm>
          <a:custGeom>
            <a:avLst/>
            <a:gdLst>
              <a:gd name="T0" fmla="*/ 0 w 3146"/>
              <a:gd name="T1" fmla="*/ 0 h 883"/>
              <a:gd name="T2" fmla="*/ 169 w 3146"/>
              <a:gd name="T3" fmla="*/ 125 h 883"/>
              <a:gd name="T4" fmla="*/ 344 w 3146"/>
              <a:gd name="T5" fmla="*/ 242 h 883"/>
              <a:gd name="T6" fmla="*/ 523 w 3146"/>
              <a:gd name="T7" fmla="*/ 348 h 883"/>
              <a:gd name="T8" fmla="*/ 708 w 3146"/>
              <a:gd name="T9" fmla="*/ 446 h 883"/>
              <a:gd name="T10" fmla="*/ 1089 w 3146"/>
              <a:gd name="T11" fmla="*/ 612 h 883"/>
              <a:gd name="T12" fmla="*/ 1485 w 3146"/>
              <a:gd name="T13" fmla="*/ 739 h 883"/>
              <a:gd name="T14" fmla="*/ 1890 w 3146"/>
              <a:gd name="T15" fmla="*/ 826 h 883"/>
              <a:gd name="T16" fmla="*/ 2305 w 3146"/>
              <a:gd name="T17" fmla="*/ 874 h 883"/>
              <a:gd name="T18" fmla="*/ 2514 w 3146"/>
              <a:gd name="T19" fmla="*/ 881 h 883"/>
              <a:gd name="T20" fmla="*/ 2618 w 3146"/>
              <a:gd name="T21" fmla="*/ 882 h 883"/>
              <a:gd name="T22" fmla="*/ 2723 w 3146"/>
              <a:gd name="T23" fmla="*/ 879 h 883"/>
              <a:gd name="T24" fmla="*/ 3145 w 3146"/>
              <a:gd name="T25" fmla="*/ 842 h 8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46" h="883">
                <a:moveTo>
                  <a:pt x="0" y="0"/>
                </a:moveTo>
                <a:lnTo>
                  <a:pt x="169" y="125"/>
                </a:lnTo>
                <a:lnTo>
                  <a:pt x="344" y="242"/>
                </a:lnTo>
                <a:lnTo>
                  <a:pt x="523" y="348"/>
                </a:lnTo>
                <a:lnTo>
                  <a:pt x="708" y="446"/>
                </a:lnTo>
                <a:lnTo>
                  <a:pt x="1089" y="612"/>
                </a:lnTo>
                <a:lnTo>
                  <a:pt x="1485" y="739"/>
                </a:lnTo>
                <a:lnTo>
                  <a:pt x="1890" y="826"/>
                </a:lnTo>
                <a:lnTo>
                  <a:pt x="2305" y="874"/>
                </a:lnTo>
                <a:lnTo>
                  <a:pt x="2514" y="881"/>
                </a:lnTo>
                <a:lnTo>
                  <a:pt x="2618" y="882"/>
                </a:lnTo>
                <a:lnTo>
                  <a:pt x="2723" y="879"/>
                </a:lnTo>
                <a:lnTo>
                  <a:pt x="3145" y="842"/>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0" name="Rectangle 24"/>
          <p:cNvSpPr>
            <a:spLocks noChangeArrowheads="1"/>
          </p:cNvSpPr>
          <p:nvPr/>
        </p:nvSpPr>
        <p:spPr bwMode="auto">
          <a:xfrm>
            <a:off x="2576513" y="1320800"/>
            <a:ext cx="209232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600" b="1" i="1">
                <a:solidFill>
                  <a:srgbClr val="000099"/>
                </a:solidFill>
                <a:effectLst>
                  <a:outerShdw blurRad="38100" dist="38100" dir="2700000" algn="tl">
                    <a:srgbClr val="000000"/>
                  </a:outerShdw>
                </a:effectLst>
                <a:latin typeface="Times New Roman" panose="02020603050405020304" pitchFamily="18" charset="0"/>
              </a:rPr>
              <a:t>MR = MC</a:t>
            </a:r>
          </a:p>
        </p:txBody>
      </p:sp>
      <p:sp>
        <p:nvSpPr>
          <p:cNvPr id="19481" name="Line 25"/>
          <p:cNvSpPr>
            <a:spLocks noChangeShapeType="1"/>
          </p:cNvSpPr>
          <p:nvPr/>
        </p:nvSpPr>
        <p:spPr bwMode="auto">
          <a:xfrm flipH="1">
            <a:off x="3617913" y="1852613"/>
            <a:ext cx="0" cy="9683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2" name="Oval 26"/>
          <p:cNvSpPr>
            <a:spLocks noChangeArrowheads="1"/>
          </p:cNvSpPr>
          <p:nvPr/>
        </p:nvSpPr>
        <p:spPr bwMode="auto">
          <a:xfrm>
            <a:off x="5429250" y="4484688"/>
            <a:ext cx="231775" cy="231775"/>
          </a:xfrm>
          <a:prstGeom prst="ellipse">
            <a:avLst/>
          </a:prstGeom>
          <a:solidFill>
            <a:srgbClr val="00660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3" name="Oval 27"/>
          <p:cNvSpPr>
            <a:spLocks noChangeArrowheads="1"/>
          </p:cNvSpPr>
          <p:nvPr/>
        </p:nvSpPr>
        <p:spPr bwMode="auto">
          <a:xfrm>
            <a:off x="4813300" y="4010025"/>
            <a:ext cx="231775" cy="231775"/>
          </a:xfrm>
          <a:prstGeom prst="ellipse">
            <a:avLst/>
          </a:prstGeom>
          <a:solidFill>
            <a:schemeClr val="tx2"/>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4" name="Oval 28"/>
          <p:cNvSpPr>
            <a:spLocks noChangeArrowheads="1"/>
          </p:cNvSpPr>
          <p:nvPr/>
        </p:nvSpPr>
        <p:spPr bwMode="auto">
          <a:xfrm>
            <a:off x="3497263" y="2898775"/>
            <a:ext cx="231775" cy="231775"/>
          </a:xfrm>
          <a:prstGeom prst="ellipse">
            <a:avLst/>
          </a:prstGeom>
          <a:solidFill>
            <a:srgbClr val="000080"/>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5" name="Rectangle 29"/>
          <p:cNvSpPr>
            <a:spLocks noChangeArrowheads="1"/>
          </p:cNvSpPr>
          <p:nvPr/>
        </p:nvSpPr>
        <p:spPr bwMode="auto">
          <a:xfrm>
            <a:off x="3925888" y="2070100"/>
            <a:ext cx="35972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600" b="1" i="1">
                <a:solidFill>
                  <a:srgbClr val="800080"/>
                </a:solidFill>
                <a:effectLst>
                  <a:outerShdw blurRad="38100" dist="38100" dir="2700000" algn="tl">
                    <a:srgbClr val="000000"/>
                  </a:outerShdw>
                </a:effectLst>
                <a:latin typeface="Times New Roman" panose="02020603050405020304" pitchFamily="18" charset="0"/>
              </a:rPr>
              <a:t>Fair-Return Price</a:t>
            </a:r>
            <a:endParaRPr lang="en-US" altLang="en-US" sz="3600" b="1" i="1">
              <a:solidFill>
                <a:schemeClr val="tx2"/>
              </a:solidFill>
              <a:effectLst>
                <a:outerShdw blurRad="38100" dist="38100" dir="2700000" algn="tl">
                  <a:srgbClr val="FFFFFF"/>
                </a:outerShdw>
              </a:effectLst>
              <a:latin typeface="Times New Roman" panose="02020603050405020304" pitchFamily="18" charset="0"/>
            </a:endParaRPr>
          </a:p>
        </p:txBody>
      </p:sp>
      <p:sp>
        <p:nvSpPr>
          <p:cNvPr id="19486" name="Rectangle 30"/>
          <p:cNvSpPr>
            <a:spLocks noChangeArrowheads="1"/>
          </p:cNvSpPr>
          <p:nvPr/>
        </p:nvSpPr>
        <p:spPr bwMode="auto">
          <a:xfrm>
            <a:off x="5086350" y="2874963"/>
            <a:ext cx="36099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600" b="1" i="1">
                <a:solidFill>
                  <a:srgbClr val="0000FF"/>
                </a:solidFill>
                <a:effectLst>
                  <a:outerShdw blurRad="38100" dist="38100" dir="2700000" algn="tl">
                    <a:srgbClr val="000000"/>
                  </a:outerShdw>
                </a:effectLst>
                <a:latin typeface="Times New Roman" panose="02020603050405020304" pitchFamily="18" charset="0"/>
              </a:rPr>
              <a:t>Socially-Optimum</a:t>
            </a:r>
          </a:p>
          <a:p>
            <a:pPr algn="ctr"/>
            <a:r>
              <a:rPr lang="en-US" altLang="en-US" sz="3600" b="1" i="1">
                <a:solidFill>
                  <a:srgbClr val="0000FF"/>
                </a:solidFill>
                <a:effectLst>
                  <a:outerShdw blurRad="38100" dist="38100" dir="2700000" algn="tl">
                    <a:srgbClr val="000000"/>
                  </a:outerShdw>
                </a:effectLst>
                <a:latin typeface="Times New Roman" panose="02020603050405020304" pitchFamily="18" charset="0"/>
              </a:rPr>
              <a:t>Price</a:t>
            </a:r>
            <a:endParaRPr lang="en-US" altLang="en-US" sz="3600" b="1" i="1">
              <a:solidFill>
                <a:srgbClr val="006600"/>
              </a:solidFill>
              <a:effectLst>
                <a:outerShdw blurRad="38100" dist="38100" dir="2700000" algn="tl">
                  <a:srgbClr val="000000"/>
                </a:outerShdw>
              </a:effectLst>
              <a:latin typeface="Times New Roman" panose="02020603050405020304" pitchFamily="18" charset="0"/>
            </a:endParaRPr>
          </a:p>
        </p:txBody>
      </p:sp>
      <p:sp>
        <p:nvSpPr>
          <p:cNvPr id="19487" name="Line 31"/>
          <p:cNvSpPr>
            <a:spLocks noChangeShapeType="1"/>
          </p:cNvSpPr>
          <p:nvPr/>
        </p:nvSpPr>
        <p:spPr bwMode="auto">
          <a:xfrm>
            <a:off x="4624388" y="2549525"/>
            <a:ext cx="274637" cy="13843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chemeClr val="tx2"/>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8" name="Line 32"/>
          <p:cNvSpPr>
            <a:spLocks noChangeShapeType="1"/>
          </p:cNvSpPr>
          <p:nvPr/>
        </p:nvSpPr>
        <p:spPr bwMode="auto">
          <a:xfrm flipH="1">
            <a:off x="5643563" y="3881438"/>
            <a:ext cx="430212" cy="547687"/>
          </a:xfrm>
          <a:prstGeom prst="line">
            <a:avLst/>
          </a:prstGeom>
          <a:noFill/>
          <a:ln w="38100">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9" name="Text Box 33"/>
          <p:cNvSpPr txBox="1">
            <a:spLocks noChangeArrowheads="1"/>
          </p:cNvSpPr>
          <p:nvPr/>
        </p:nvSpPr>
        <p:spPr bwMode="auto">
          <a:xfrm>
            <a:off x="3316288" y="6072188"/>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rgbClr val="000080"/>
                </a:solidFill>
                <a:latin typeface="Times New Roman" panose="02020603050405020304" pitchFamily="18" charset="0"/>
              </a:rPr>
              <a:t>Q</a:t>
            </a:r>
            <a:r>
              <a:rPr lang="en-US" altLang="en-US" b="1" baseline="-25000">
                <a:solidFill>
                  <a:srgbClr val="000080"/>
                </a:solidFill>
                <a:latin typeface="Times New Roman" panose="02020603050405020304" pitchFamily="18" charset="0"/>
              </a:rPr>
              <a:t>m</a:t>
            </a:r>
          </a:p>
        </p:txBody>
      </p:sp>
      <p:sp>
        <p:nvSpPr>
          <p:cNvPr id="19490" name="Text Box 34"/>
          <p:cNvSpPr txBox="1">
            <a:spLocks noChangeArrowheads="1"/>
          </p:cNvSpPr>
          <p:nvPr/>
        </p:nvSpPr>
        <p:spPr bwMode="auto">
          <a:xfrm>
            <a:off x="4689475" y="6072188"/>
            <a:ext cx="488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chemeClr val="tx2"/>
                </a:solidFill>
                <a:latin typeface="Times New Roman" panose="02020603050405020304" pitchFamily="18" charset="0"/>
              </a:rPr>
              <a:t>Q</a:t>
            </a:r>
            <a:r>
              <a:rPr lang="en-US" altLang="en-US" b="1" baseline="-25000">
                <a:solidFill>
                  <a:schemeClr val="tx2"/>
                </a:solidFill>
                <a:latin typeface="Times New Roman" panose="02020603050405020304" pitchFamily="18" charset="0"/>
              </a:rPr>
              <a:t>f</a:t>
            </a:r>
          </a:p>
        </p:txBody>
      </p:sp>
      <p:sp>
        <p:nvSpPr>
          <p:cNvPr id="19491" name="Text Box 35"/>
          <p:cNvSpPr txBox="1">
            <a:spLocks noChangeArrowheads="1"/>
          </p:cNvSpPr>
          <p:nvPr/>
        </p:nvSpPr>
        <p:spPr bwMode="auto">
          <a:xfrm>
            <a:off x="5311775" y="6072188"/>
            <a:ext cx="511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rgbClr val="006600"/>
                </a:solidFill>
                <a:latin typeface="Times New Roman" panose="02020603050405020304" pitchFamily="18" charset="0"/>
              </a:rPr>
              <a:t>Q</a:t>
            </a:r>
            <a:r>
              <a:rPr lang="en-US" altLang="en-US" b="1" baseline="-25000">
                <a:solidFill>
                  <a:srgbClr val="006600"/>
                </a:solidFill>
                <a:latin typeface="Times New Roman" panose="02020603050405020304" pitchFamily="18" charset="0"/>
              </a:rPr>
              <a:t>r</a:t>
            </a:r>
          </a:p>
        </p:txBody>
      </p:sp>
      <p:sp>
        <p:nvSpPr>
          <p:cNvPr id="19492" name="Text Box 36"/>
          <p:cNvSpPr txBox="1">
            <a:spLocks noChangeArrowheads="1"/>
          </p:cNvSpPr>
          <p:nvPr/>
        </p:nvSpPr>
        <p:spPr bwMode="auto">
          <a:xfrm>
            <a:off x="279400" y="141288"/>
            <a:ext cx="84693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4000" b="1">
                <a:solidFill>
                  <a:srgbClr val="FF0000"/>
                </a:solidFill>
                <a:effectLst>
                  <a:outerShdw blurRad="38100" dist="38100" dir="2700000" algn="tl">
                    <a:srgbClr val="000000"/>
                  </a:outerShdw>
                </a:effectLst>
                <a:latin typeface="Times New Roman" panose="02020603050405020304" pitchFamily="18" charset="0"/>
              </a:rPr>
              <a:t>Dilemma of Regulation:Which Price?</a:t>
            </a:r>
          </a:p>
        </p:txBody>
      </p:sp>
      <p:sp>
        <p:nvSpPr>
          <p:cNvPr id="19493" name="Text Box 37"/>
          <p:cNvSpPr txBox="1">
            <a:spLocks noChangeArrowheads="1"/>
          </p:cNvSpPr>
          <p:nvPr/>
        </p:nvSpPr>
        <p:spPr bwMode="auto">
          <a:xfrm>
            <a:off x="947738" y="2803525"/>
            <a:ext cx="539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rgbClr val="000080"/>
                </a:solidFill>
                <a:latin typeface="Times New Roman" panose="02020603050405020304" pitchFamily="18" charset="0"/>
              </a:rPr>
              <a:t>P</a:t>
            </a:r>
            <a:r>
              <a:rPr lang="en-US" altLang="en-US" b="1" baseline="-25000">
                <a:solidFill>
                  <a:srgbClr val="000080"/>
                </a:solidFill>
                <a:latin typeface="Times New Roman" panose="02020603050405020304" pitchFamily="18" charset="0"/>
              </a:rPr>
              <a:t>m</a:t>
            </a:r>
          </a:p>
        </p:txBody>
      </p:sp>
      <p:sp>
        <p:nvSpPr>
          <p:cNvPr id="19494" name="Text Box 38"/>
          <p:cNvSpPr txBox="1">
            <a:spLocks noChangeArrowheads="1"/>
          </p:cNvSpPr>
          <p:nvPr/>
        </p:nvSpPr>
        <p:spPr bwMode="auto">
          <a:xfrm>
            <a:off x="941388" y="3921125"/>
            <a:ext cx="43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chemeClr val="tx2"/>
                </a:solidFill>
                <a:latin typeface="Times New Roman" panose="02020603050405020304" pitchFamily="18" charset="0"/>
              </a:rPr>
              <a:t>P</a:t>
            </a:r>
            <a:r>
              <a:rPr lang="en-US" altLang="en-US" b="1" baseline="-25000">
                <a:solidFill>
                  <a:schemeClr val="tx2"/>
                </a:solidFill>
                <a:latin typeface="Times New Roman" panose="02020603050405020304" pitchFamily="18" charset="0"/>
              </a:rPr>
              <a:t>f</a:t>
            </a:r>
          </a:p>
        </p:txBody>
      </p:sp>
      <p:sp>
        <p:nvSpPr>
          <p:cNvPr id="19495" name="Text Box 39"/>
          <p:cNvSpPr txBox="1">
            <a:spLocks noChangeArrowheads="1"/>
          </p:cNvSpPr>
          <p:nvPr/>
        </p:nvSpPr>
        <p:spPr bwMode="auto">
          <a:xfrm>
            <a:off x="936625" y="4391025"/>
            <a:ext cx="46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a:solidFill>
                  <a:srgbClr val="006600"/>
                </a:solidFill>
                <a:latin typeface="Times New Roman" panose="02020603050405020304" pitchFamily="18" charset="0"/>
              </a:rPr>
              <a:t>P</a:t>
            </a:r>
            <a:r>
              <a:rPr lang="en-US" altLang="en-US" b="1" baseline="-25000">
                <a:solidFill>
                  <a:srgbClr val="006600"/>
                </a:solidFill>
                <a:latin typeface="Times New Roman" panose="02020603050405020304" pitchFamily="18" charset="0"/>
              </a:rPr>
              <a:t>r</a:t>
            </a:r>
          </a:p>
        </p:txBody>
      </p:sp>
      <p:sp>
        <p:nvSpPr>
          <p:cNvPr id="19496" name="Line 40"/>
          <p:cNvSpPr>
            <a:spLocks noChangeShapeType="1"/>
          </p:cNvSpPr>
          <p:nvPr/>
        </p:nvSpPr>
        <p:spPr bwMode="auto">
          <a:xfrm flipH="1">
            <a:off x="4903788" y="2546350"/>
            <a:ext cx="7937" cy="1355725"/>
          </a:xfrm>
          <a:prstGeom prst="line">
            <a:avLst/>
          </a:prstGeom>
          <a:noFill/>
          <a:ln w="38100">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97" name="Line 41"/>
          <p:cNvSpPr>
            <a:spLocks noChangeShapeType="1"/>
          </p:cNvSpPr>
          <p:nvPr/>
        </p:nvSpPr>
        <p:spPr bwMode="auto">
          <a:xfrm>
            <a:off x="4930775" y="2735263"/>
            <a:ext cx="7938" cy="15462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38100">
                <a:solidFill>
                  <a:schemeClr val="tx2"/>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100138" y="3052763"/>
            <a:ext cx="2109787" cy="1514475"/>
          </a:xfrm>
          <a:prstGeom prst="rect">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Rectangle 5"/>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0486" name="Group 6"/>
          <p:cNvGrpSpPr>
            <a:grpSpLocks/>
          </p:cNvGrpSpPr>
          <p:nvPr/>
        </p:nvGrpSpPr>
        <p:grpSpPr bwMode="auto">
          <a:xfrm>
            <a:off x="1082675" y="1577975"/>
            <a:ext cx="2143125" cy="1468438"/>
            <a:chOff x="682" y="994"/>
            <a:chExt cx="1350" cy="925"/>
          </a:xfrm>
        </p:grpSpPr>
        <p:sp>
          <p:nvSpPr>
            <p:cNvPr id="20487" name="Freeform 7"/>
            <p:cNvSpPr>
              <a:spLocks/>
            </p:cNvSpPr>
            <p:nvPr/>
          </p:nvSpPr>
          <p:spPr bwMode="auto">
            <a:xfrm>
              <a:off x="682" y="994"/>
              <a:ext cx="1350" cy="925"/>
            </a:xfrm>
            <a:custGeom>
              <a:avLst/>
              <a:gdLst>
                <a:gd name="T0" fmla="*/ 1349 w 1350"/>
                <a:gd name="T1" fmla="*/ 924 h 925"/>
                <a:gd name="T2" fmla="*/ 0 w 1350"/>
                <a:gd name="T3" fmla="*/ 924 h 925"/>
                <a:gd name="T4" fmla="*/ 0 w 1350"/>
                <a:gd name="T5" fmla="*/ 0 h 925"/>
                <a:gd name="T6" fmla="*/ 1349 w 1350"/>
                <a:gd name="T7" fmla="*/ 924 h 925"/>
              </a:gdLst>
              <a:ahLst/>
              <a:cxnLst>
                <a:cxn ang="0">
                  <a:pos x="T0" y="T1"/>
                </a:cxn>
                <a:cxn ang="0">
                  <a:pos x="T2" y="T3"/>
                </a:cxn>
                <a:cxn ang="0">
                  <a:pos x="T4" y="T5"/>
                </a:cxn>
                <a:cxn ang="0">
                  <a:pos x="T6" y="T7"/>
                </a:cxn>
              </a:cxnLst>
              <a:rect l="0" t="0" r="r" b="b"/>
              <a:pathLst>
                <a:path w="1350" h="925">
                  <a:moveTo>
                    <a:pt x="1349" y="924"/>
                  </a:moveTo>
                  <a:lnTo>
                    <a:pt x="0" y="924"/>
                  </a:lnTo>
                  <a:lnTo>
                    <a:pt x="0" y="0"/>
                  </a:lnTo>
                  <a:lnTo>
                    <a:pt x="1349" y="924"/>
                  </a:lnTo>
                </a:path>
              </a:pathLst>
            </a:custGeom>
            <a:solidFill>
              <a:srgbClr val="FFCC99"/>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8" name="Rectangle 8"/>
            <p:cNvSpPr>
              <a:spLocks noChangeArrowheads="1"/>
            </p:cNvSpPr>
            <p:nvPr/>
          </p:nvSpPr>
          <p:spPr bwMode="auto">
            <a:xfrm>
              <a:off x="731" y="1461"/>
              <a:ext cx="75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1800" b="1">
                  <a:solidFill>
                    <a:srgbClr val="800040"/>
                  </a:solidFill>
                  <a:effectLst>
                    <a:outerShdw blurRad="38100" dist="38100" dir="2700000" algn="tl">
                      <a:srgbClr val="000000"/>
                    </a:outerShdw>
                  </a:effectLst>
                </a:rPr>
                <a:t>Consumer</a:t>
              </a:r>
            </a:p>
            <a:p>
              <a:pPr algn="ctr"/>
              <a:r>
                <a:rPr lang="en-GB" altLang="en-US" sz="1800" b="1">
                  <a:solidFill>
                    <a:srgbClr val="800040"/>
                  </a:solidFill>
                  <a:effectLst>
                    <a:outerShdw blurRad="38100" dist="38100" dir="2700000" algn="tl">
                      <a:srgbClr val="000000"/>
                    </a:outerShdw>
                  </a:effectLst>
                </a:rPr>
                <a:t>surplus</a:t>
              </a:r>
            </a:p>
          </p:txBody>
        </p:sp>
      </p:grpSp>
      <p:sp>
        <p:nvSpPr>
          <p:cNvPr id="20489" name="Rectangle 9"/>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0" name="Rectangle 10"/>
          <p:cNvSpPr>
            <a:spLocks noChangeArrowheads="1"/>
          </p:cNvSpPr>
          <p:nvPr/>
        </p:nvSpPr>
        <p:spPr bwMode="auto">
          <a:xfrm>
            <a:off x="746125" y="5897563"/>
            <a:ext cx="384721" cy="400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000" b="1" dirty="0"/>
              <a:t>O</a:t>
            </a:r>
          </a:p>
        </p:txBody>
      </p:sp>
      <p:sp>
        <p:nvSpPr>
          <p:cNvPr id="20491" name="Rectangle 11"/>
          <p:cNvSpPr>
            <a:spLocks noChangeArrowheads="1"/>
          </p:cNvSpPr>
          <p:nvPr/>
        </p:nvSpPr>
        <p:spPr bwMode="auto">
          <a:xfrm>
            <a:off x="669925" y="517525"/>
            <a:ext cx="373500"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b="1" dirty="0"/>
              <a:t>P</a:t>
            </a:r>
          </a:p>
        </p:txBody>
      </p:sp>
      <p:sp>
        <p:nvSpPr>
          <p:cNvPr id="20492" name="Rectangle 12"/>
          <p:cNvSpPr>
            <a:spLocks noChangeArrowheads="1"/>
          </p:cNvSpPr>
          <p:nvPr/>
        </p:nvSpPr>
        <p:spPr bwMode="auto">
          <a:xfrm>
            <a:off x="7756525" y="6003925"/>
            <a:ext cx="408766"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b="1" i="1"/>
              <a:t>Q</a:t>
            </a:r>
          </a:p>
        </p:txBody>
      </p:sp>
      <p:sp>
        <p:nvSpPr>
          <p:cNvPr id="20493" name="Arc 13"/>
          <p:cNvSpPr>
            <a:spLocks/>
          </p:cNvSpPr>
          <p:nvPr/>
        </p:nvSpPr>
        <p:spPr bwMode="auto">
          <a:xfrm>
            <a:off x="0" y="0"/>
            <a:ext cx="6564313" cy="5105400"/>
          </a:xfrm>
          <a:custGeom>
            <a:avLst/>
            <a:gdLst>
              <a:gd name="G0" fmla="+- 0 0 0"/>
              <a:gd name="G1" fmla="+- 0 0 0"/>
              <a:gd name="G2" fmla="+- 21600 0 0"/>
              <a:gd name="T0" fmla="*/ 21030 w 21030"/>
              <a:gd name="T1" fmla="*/ 4927 h 21327"/>
              <a:gd name="T2" fmla="*/ 3424 w 21030"/>
              <a:gd name="T3" fmla="*/ 21327 h 21327"/>
              <a:gd name="T4" fmla="*/ 0 w 21030"/>
              <a:gd name="T5" fmla="*/ 0 h 21327"/>
            </a:gdLst>
            <a:ahLst/>
            <a:cxnLst>
              <a:cxn ang="0">
                <a:pos x="T0" y="T1"/>
              </a:cxn>
              <a:cxn ang="0">
                <a:pos x="T2" y="T3"/>
              </a:cxn>
              <a:cxn ang="0">
                <a:pos x="T4" y="T5"/>
              </a:cxn>
            </a:cxnLst>
            <a:rect l="0" t="0" r="r" b="b"/>
            <a:pathLst>
              <a:path w="21030" h="21327" fill="none" extrusionOk="0">
                <a:moveTo>
                  <a:pt x="21030" y="4927"/>
                </a:moveTo>
                <a:cubicBezTo>
                  <a:pt x="19031" y="13459"/>
                  <a:pt x="12076" y="19937"/>
                  <a:pt x="3423" y="21326"/>
                </a:cubicBezTo>
              </a:path>
              <a:path w="21030" h="21327" stroke="0" extrusionOk="0">
                <a:moveTo>
                  <a:pt x="21030" y="4927"/>
                </a:moveTo>
                <a:cubicBezTo>
                  <a:pt x="19031" y="13459"/>
                  <a:pt x="12076" y="19937"/>
                  <a:pt x="3423" y="21326"/>
                </a:cubicBezTo>
                <a:lnTo>
                  <a:pt x="0" y="0"/>
                </a:lnTo>
                <a:close/>
              </a:path>
            </a:pathLst>
          </a:custGeom>
          <a:noFill/>
          <a:ln w="57150" cap="rnd">
            <a:solidFill>
              <a:schemeClr val="accent2"/>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4" name="Line 14"/>
          <p:cNvSpPr>
            <a:spLocks noChangeShapeType="1"/>
          </p:cNvSpPr>
          <p:nvPr/>
        </p:nvSpPr>
        <p:spPr bwMode="auto">
          <a:xfrm>
            <a:off x="1090613" y="1624013"/>
            <a:ext cx="6019800" cy="4038600"/>
          </a:xfrm>
          <a:prstGeom prst="line">
            <a:avLst/>
          </a:prstGeom>
          <a:noFill/>
          <a:ln w="57150">
            <a:solidFill>
              <a:srgbClr val="0E8055"/>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5" name="Line 15"/>
          <p:cNvSpPr>
            <a:spLocks noChangeShapeType="1"/>
          </p:cNvSpPr>
          <p:nvPr/>
        </p:nvSpPr>
        <p:spPr bwMode="auto">
          <a:xfrm flipH="1">
            <a:off x="1066800" y="3867150"/>
            <a:ext cx="3352800" cy="0"/>
          </a:xfrm>
          <a:prstGeom prst="line">
            <a:avLst/>
          </a:prstGeom>
          <a:noFill/>
          <a:ln w="12700">
            <a:solidFill>
              <a:srgbClr val="FF0000"/>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6" name="Line 16"/>
          <p:cNvSpPr>
            <a:spLocks noChangeShapeType="1"/>
          </p:cNvSpPr>
          <p:nvPr/>
        </p:nvSpPr>
        <p:spPr bwMode="auto">
          <a:xfrm>
            <a:off x="4437063" y="3886200"/>
            <a:ext cx="7937" cy="2030413"/>
          </a:xfrm>
          <a:prstGeom prst="line">
            <a:avLst/>
          </a:prstGeom>
          <a:noFill/>
          <a:ln w="12700">
            <a:solidFill>
              <a:schemeClr val="tx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7" name="Oval 17"/>
          <p:cNvSpPr>
            <a:spLocks noChangeArrowheads="1"/>
          </p:cNvSpPr>
          <p:nvPr/>
        </p:nvSpPr>
        <p:spPr bwMode="auto">
          <a:xfrm>
            <a:off x="4402138" y="3825875"/>
            <a:ext cx="103187" cy="103188"/>
          </a:xfrm>
          <a:prstGeom prst="ellipse">
            <a:avLst/>
          </a:prstGeom>
          <a:solidFill>
            <a:schemeClr val="tx2"/>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8" name="Rectangle 18"/>
          <p:cNvSpPr>
            <a:spLocks noChangeArrowheads="1"/>
          </p:cNvSpPr>
          <p:nvPr/>
        </p:nvSpPr>
        <p:spPr bwMode="auto">
          <a:xfrm>
            <a:off x="560388" y="3611563"/>
            <a:ext cx="504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000" b="1" i="1">
                <a:solidFill>
                  <a:srgbClr val="FF0000"/>
                </a:solidFill>
                <a:effectLst>
                  <a:outerShdw blurRad="38100" dist="38100" dir="2700000" algn="tl">
                    <a:srgbClr val="000000"/>
                  </a:outerShdw>
                </a:effectLst>
              </a:rPr>
              <a:t>P</a:t>
            </a:r>
            <a:r>
              <a:rPr lang="en-GB" altLang="en-US" sz="2000" b="1" baseline="-25000">
                <a:solidFill>
                  <a:srgbClr val="FF0000"/>
                </a:solidFill>
                <a:effectLst>
                  <a:outerShdw blurRad="38100" dist="38100" dir="2700000" algn="tl">
                    <a:srgbClr val="000000"/>
                  </a:outerShdw>
                </a:effectLst>
              </a:rPr>
              <a:t>pc</a:t>
            </a:r>
          </a:p>
        </p:txBody>
      </p:sp>
      <p:sp>
        <p:nvSpPr>
          <p:cNvPr id="20499" name="Rectangle 19"/>
          <p:cNvSpPr>
            <a:spLocks noChangeArrowheads="1"/>
          </p:cNvSpPr>
          <p:nvPr/>
        </p:nvSpPr>
        <p:spPr bwMode="auto">
          <a:xfrm>
            <a:off x="4216400" y="5969000"/>
            <a:ext cx="533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000" b="1" i="1">
                <a:solidFill>
                  <a:srgbClr val="FF0000"/>
                </a:solidFill>
                <a:effectLst>
                  <a:outerShdw blurRad="38100" dist="38100" dir="2700000" algn="tl">
                    <a:srgbClr val="000000"/>
                  </a:outerShdw>
                </a:effectLst>
              </a:rPr>
              <a:t>Q</a:t>
            </a:r>
            <a:r>
              <a:rPr lang="en-GB" altLang="en-US" sz="2000" b="1" baseline="-25000">
                <a:solidFill>
                  <a:srgbClr val="FF0000"/>
                </a:solidFill>
                <a:effectLst>
                  <a:outerShdw blurRad="38100" dist="38100" dir="2700000" algn="tl">
                    <a:srgbClr val="000000"/>
                  </a:outerShdw>
                </a:effectLst>
              </a:rPr>
              <a:t>pc</a:t>
            </a:r>
          </a:p>
        </p:txBody>
      </p:sp>
      <p:sp>
        <p:nvSpPr>
          <p:cNvPr id="20500" name="Rectangle 20"/>
          <p:cNvSpPr>
            <a:spLocks noChangeArrowheads="1"/>
          </p:cNvSpPr>
          <p:nvPr/>
        </p:nvSpPr>
        <p:spPr bwMode="auto">
          <a:xfrm>
            <a:off x="4666791" y="696913"/>
            <a:ext cx="4277645"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i="1" dirty="0">
                <a:solidFill>
                  <a:schemeClr val="accent2"/>
                </a:solidFill>
              </a:rPr>
              <a:t>MC</a:t>
            </a:r>
            <a:endParaRPr lang="en-GB" altLang="en-US" sz="2000" b="1" dirty="0">
              <a:solidFill>
                <a:schemeClr val="accent2"/>
              </a:solidFill>
            </a:endParaRPr>
          </a:p>
          <a:p>
            <a:pPr algn="ctr"/>
            <a:r>
              <a:rPr lang="en-GB" altLang="en-US" b="1" dirty="0">
                <a:solidFill>
                  <a:schemeClr val="accent2"/>
                </a:solidFill>
              </a:rPr>
              <a:t>(= </a:t>
            </a:r>
            <a:r>
              <a:rPr lang="en-GB" altLang="en-US" b="1" i="1" dirty="0">
                <a:solidFill>
                  <a:schemeClr val="accent2"/>
                </a:solidFill>
              </a:rPr>
              <a:t>S</a:t>
            </a:r>
            <a:r>
              <a:rPr lang="en-GB" altLang="en-US" b="1" dirty="0">
                <a:solidFill>
                  <a:schemeClr val="accent2"/>
                </a:solidFill>
              </a:rPr>
              <a:t> under perfect competition</a:t>
            </a:r>
            <a:r>
              <a:rPr lang="en-GB" altLang="en-US" sz="1800" b="1" dirty="0">
                <a:solidFill>
                  <a:schemeClr val="tx2"/>
                </a:solidFill>
              </a:rPr>
              <a:t>)</a:t>
            </a:r>
          </a:p>
        </p:txBody>
      </p:sp>
      <p:sp>
        <p:nvSpPr>
          <p:cNvPr id="20501" name="Rectangle 21"/>
          <p:cNvSpPr>
            <a:spLocks noChangeArrowheads="1"/>
          </p:cNvSpPr>
          <p:nvPr/>
        </p:nvSpPr>
        <p:spPr bwMode="auto">
          <a:xfrm>
            <a:off x="7080250" y="5462588"/>
            <a:ext cx="113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b="1" i="1">
                <a:solidFill>
                  <a:srgbClr val="0E8055"/>
                </a:solidFill>
                <a:effectLst>
                  <a:outerShdw blurRad="38100" dist="38100" dir="2700000" algn="tl">
                    <a:srgbClr val="000000"/>
                  </a:outerShdw>
                </a:effectLst>
              </a:rPr>
              <a:t>AR = D</a:t>
            </a:r>
          </a:p>
        </p:txBody>
      </p:sp>
      <p:sp>
        <p:nvSpPr>
          <p:cNvPr id="20502" name="Rectangle 22"/>
          <p:cNvSpPr>
            <a:spLocks noChangeArrowheads="1"/>
          </p:cNvSpPr>
          <p:nvPr/>
        </p:nvSpPr>
        <p:spPr bwMode="auto">
          <a:xfrm>
            <a:off x="4295775" y="344805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a:solidFill>
                  <a:srgbClr val="FF0000"/>
                </a:solidFill>
                <a:effectLst>
                  <a:outerShdw blurRad="38100" dist="38100" dir="2700000" algn="tl">
                    <a:srgbClr val="000000"/>
                  </a:outerShdw>
                </a:effectLst>
              </a:rPr>
              <a:t>a</a:t>
            </a:r>
          </a:p>
        </p:txBody>
      </p:sp>
      <p:sp>
        <p:nvSpPr>
          <p:cNvPr id="20503" name="Line 23"/>
          <p:cNvSpPr>
            <a:spLocks noChangeShapeType="1"/>
          </p:cNvSpPr>
          <p:nvPr/>
        </p:nvSpPr>
        <p:spPr bwMode="auto">
          <a:xfrm>
            <a:off x="1116013" y="1752600"/>
            <a:ext cx="3317875" cy="4368800"/>
          </a:xfrm>
          <a:prstGeom prst="line">
            <a:avLst/>
          </a:prstGeom>
          <a:noFill/>
          <a:ln w="57150">
            <a:solidFill>
              <a:schemeClr val="accent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4" name="Line 24"/>
          <p:cNvSpPr>
            <a:spLocks noChangeShapeType="1"/>
          </p:cNvSpPr>
          <p:nvPr/>
        </p:nvSpPr>
        <p:spPr bwMode="auto">
          <a:xfrm>
            <a:off x="3216275" y="3025775"/>
            <a:ext cx="0" cy="2913063"/>
          </a:xfrm>
          <a:prstGeom prst="line">
            <a:avLst/>
          </a:prstGeom>
          <a:noFill/>
          <a:ln w="12700">
            <a:solidFill>
              <a:schemeClr val="accent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5" name="Line 25"/>
          <p:cNvSpPr>
            <a:spLocks noChangeShapeType="1"/>
          </p:cNvSpPr>
          <p:nvPr/>
        </p:nvSpPr>
        <p:spPr bwMode="auto">
          <a:xfrm flipH="1">
            <a:off x="1074738" y="3044825"/>
            <a:ext cx="2141537" cy="0"/>
          </a:xfrm>
          <a:prstGeom prst="line">
            <a:avLst/>
          </a:prstGeom>
          <a:noFill/>
          <a:ln w="12700">
            <a:solidFill>
              <a:schemeClr val="accent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6" name="Oval 26"/>
          <p:cNvSpPr>
            <a:spLocks noChangeArrowheads="1"/>
          </p:cNvSpPr>
          <p:nvPr/>
        </p:nvSpPr>
        <p:spPr bwMode="auto">
          <a:xfrm>
            <a:off x="3179763" y="3006725"/>
            <a:ext cx="103187" cy="103188"/>
          </a:xfrm>
          <a:prstGeom prst="ellipse">
            <a:avLst/>
          </a:prstGeom>
          <a:solidFill>
            <a:schemeClr val="accent2"/>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7" name="Oval 27"/>
          <p:cNvSpPr>
            <a:spLocks noChangeArrowheads="1"/>
          </p:cNvSpPr>
          <p:nvPr/>
        </p:nvSpPr>
        <p:spPr bwMode="auto">
          <a:xfrm>
            <a:off x="3167063" y="4479925"/>
            <a:ext cx="103187" cy="103188"/>
          </a:xfrm>
          <a:prstGeom prst="ellipse">
            <a:avLst/>
          </a:prstGeom>
          <a:solidFill>
            <a:schemeClr val="accent2"/>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8" name="Rectangle 28"/>
          <p:cNvSpPr>
            <a:spLocks noChangeArrowheads="1"/>
          </p:cNvSpPr>
          <p:nvPr/>
        </p:nvSpPr>
        <p:spPr bwMode="auto">
          <a:xfrm>
            <a:off x="603250" y="2830513"/>
            <a:ext cx="4778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000" b="1" i="1">
                <a:solidFill>
                  <a:schemeClr val="accent2"/>
                </a:solidFill>
                <a:effectLst>
                  <a:outerShdw blurRad="38100" dist="38100" dir="2700000" algn="tl">
                    <a:srgbClr val="000000"/>
                  </a:outerShdw>
                </a:effectLst>
              </a:rPr>
              <a:t>P</a:t>
            </a:r>
            <a:r>
              <a:rPr lang="en-GB" altLang="en-US" sz="2000" b="1" baseline="-25000">
                <a:solidFill>
                  <a:schemeClr val="accent2"/>
                </a:solidFill>
                <a:effectLst>
                  <a:outerShdw blurRad="38100" dist="38100" dir="2700000" algn="tl">
                    <a:srgbClr val="000000"/>
                  </a:outerShdw>
                </a:effectLst>
              </a:rPr>
              <a:t>m</a:t>
            </a:r>
          </a:p>
        </p:txBody>
      </p:sp>
      <p:sp>
        <p:nvSpPr>
          <p:cNvPr id="20509" name="Rectangle 29"/>
          <p:cNvSpPr>
            <a:spLocks noChangeArrowheads="1"/>
          </p:cNvSpPr>
          <p:nvPr/>
        </p:nvSpPr>
        <p:spPr bwMode="auto">
          <a:xfrm>
            <a:off x="2935288" y="5951538"/>
            <a:ext cx="5064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000" b="1" i="1">
                <a:solidFill>
                  <a:schemeClr val="accent2"/>
                </a:solidFill>
                <a:effectLst>
                  <a:outerShdw blurRad="38100" dist="38100" dir="2700000" algn="tl">
                    <a:srgbClr val="000000"/>
                  </a:outerShdw>
                </a:effectLst>
              </a:rPr>
              <a:t>Q</a:t>
            </a:r>
            <a:r>
              <a:rPr lang="en-GB" altLang="en-US" sz="2000" b="1" baseline="-25000">
                <a:solidFill>
                  <a:schemeClr val="accent2"/>
                </a:solidFill>
                <a:effectLst>
                  <a:outerShdw blurRad="38100" dist="38100" dir="2700000" algn="tl">
                    <a:srgbClr val="000000"/>
                  </a:outerShdw>
                </a:effectLst>
              </a:rPr>
              <a:t>m</a:t>
            </a:r>
          </a:p>
        </p:txBody>
      </p:sp>
      <p:sp>
        <p:nvSpPr>
          <p:cNvPr id="20510" name="Rectangle 30"/>
          <p:cNvSpPr>
            <a:spLocks noChangeArrowheads="1"/>
          </p:cNvSpPr>
          <p:nvPr/>
        </p:nvSpPr>
        <p:spPr bwMode="auto">
          <a:xfrm>
            <a:off x="3490913" y="5573713"/>
            <a:ext cx="658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i="1">
                <a:solidFill>
                  <a:schemeClr val="accent2"/>
                </a:solidFill>
                <a:effectLst>
                  <a:outerShdw blurRad="38100" dist="38100" dir="2700000" algn="tl">
                    <a:srgbClr val="000000"/>
                  </a:outerShdw>
                </a:effectLst>
              </a:rPr>
              <a:t>MR</a:t>
            </a:r>
          </a:p>
        </p:txBody>
      </p:sp>
      <p:sp>
        <p:nvSpPr>
          <p:cNvPr id="20511" name="Line 31"/>
          <p:cNvSpPr>
            <a:spLocks noChangeShapeType="1"/>
          </p:cNvSpPr>
          <p:nvPr/>
        </p:nvSpPr>
        <p:spPr bwMode="auto">
          <a:xfrm>
            <a:off x="1066800" y="609600"/>
            <a:ext cx="0" cy="5334000"/>
          </a:xfrm>
          <a:prstGeom prst="line">
            <a:avLst/>
          </a:prstGeom>
          <a:noFill/>
          <a:ln w="57150">
            <a:solidFill>
              <a:schemeClr val="tx1"/>
            </a:solidFill>
            <a:round/>
            <a:headEnd type="none"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2" name="Rectangle 32"/>
          <p:cNvSpPr>
            <a:spLocks noChangeArrowheads="1"/>
          </p:cNvSpPr>
          <p:nvPr/>
        </p:nvSpPr>
        <p:spPr bwMode="auto">
          <a:xfrm>
            <a:off x="3059113" y="2622550"/>
            <a:ext cx="354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a:solidFill>
                  <a:srgbClr val="004080"/>
                </a:solidFill>
                <a:effectLst>
                  <a:outerShdw blurRad="38100" dist="38100" dir="2700000" algn="tl">
                    <a:srgbClr val="000000"/>
                  </a:outerShdw>
                </a:effectLst>
              </a:rPr>
              <a:t>b</a:t>
            </a:r>
          </a:p>
        </p:txBody>
      </p:sp>
      <p:sp>
        <p:nvSpPr>
          <p:cNvPr id="20513" name="Line 33"/>
          <p:cNvSpPr>
            <a:spLocks noChangeShapeType="1"/>
          </p:cNvSpPr>
          <p:nvPr/>
        </p:nvSpPr>
        <p:spPr bwMode="auto">
          <a:xfrm>
            <a:off x="1108075" y="5943600"/>
            <a:ext cx="7115175" cy="0"/>
          </a:xfrm>
          <a:prstGeom prst="line">
            <a:avLst/>
          </a:prstGeom>
          <a:noFill/>
          <a:ln w="57150">
            <a:solidFill>
              <a:schemeClr val="tx1"/>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4" name="Rectangle 34"/>
          <p:cNvSpPr>
            <a:spLocks noGrp="1" noChangeArrowheads="1"/>
          </p:cNvSpPr>
          <p:nvPr>
            <p:ph type="title"/>
          </p:nvPr>
        </p:nvSpPr>
        <p:spPr bwMode="auto">
          <a:xfrm>
            <a:off x="515938" y="0"/>
            <a:ext cx="7772400" cy="728663"/>
          </a:xfrm>
          <a:noFill/>
          <a:ln/>
          <a:effectLst>
            <a:outerShdw dist="52363" dir="20757825"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600" b="1">
                <a:solidFill>
                  <a:srgbClr val="FF0000"/>
                </a:solidFill>
                <a:effectLst>
                  <a:outerShdw blurRad="38100" dist="38100" dir="2700000" algn="tl">
                    <a:srgbClr val="000000"/>
                  </a:outerShdw>
                </a:effectLst>
              </a:rPr>
              <a:t>Deadweight loss under monopoly</a:t>
            </a:r>
          </a:p>
        </p:txBody>
      </p:sp>
      <p:sp>
        <p:nvSpPr>
          <p:cNvPr id="20516" name="Freeform 36"/>
          <p:cNvSpPr>
            <a:spLocks/>
          </p:cNvSpPr>
          <p:nvPr/>
        </p:nvSpPr>
        <p:spPr bwMode="auto">
          <a:xfrm>
            <a:off x="3216275" y="3062288"/>
            <a:ext cx="1247775" cy="1504950"/>
          </a:xfrm>
          <a:custGeom>
            <a:avLst/>
            <a:gdLst>
              <a:gd name="T0" fmla="*/ 12 w 786"/>
              <a:gd name="T1" fmla="*/ 0 h 948"/>
              <a:gd name="T2" fmla="*/ 785 w 786"/>
              <a:gd name="T3" fmla="*/ 520 h 948"/>
              <a:gd name="T4" fmla="*/ 750 w 786"/>
              <a:gd name="T5" fmla="*/ 543 h 948"/>
              <a:gd name="T6" fmla="*/ 716 w 786"/>
              <a:gd name="T7" fmla="*/ 566 h 948"/>
              <a:gd name="T8" fmla="*/ 681 w 786"/>
              <a:gd name="T9" fmla="*/ 589 h 948"/>
              <a:gd name="T10" fmla="*/ 646 w 786"/>
              <a:gd name="T11" fmla="*/ 612 h 948"/>
              <a:gd name="T12" fmla="*/ 612 w 786"/>
              <a:gd name="T13" fmla="*/ 635 h 948"/>
              <a:gd name="T14" fmla="*/ 589 w 786"/>
              <a:gd name="T15" fmla="*/ 670 h 948"/>
              <a:gd name="T16" fmla="*/ 554 w 786"/>
              <a:gd name="T17" fmla="*/ 670 h 948"/>
              <a:gd name="T18" fmla="*/ 519 w 786"/>
              <a:gd name="T19" fmla="*/ 681 h 948"/>
              <a:gd name="T20" fmla="*/ 485 w 786"/>
              <a:gd name="T21" fmla="*/ 693 h 948"/>
              <a:gd name="T22" fmla="*/ 450 w 786"/>
              <a:gd name="T23" fmla="*/ 716 h 948"/>
              <a:gd name="T24" fmla="*/ 416 w 786"/>
              <a:gd name="T25" fmla="*/ 727 h 948"/>
              <a:gd name="T26" fmla="*/ 381 w 786"/>
              <a:gd name="T27" fmla="*/ 750 h 948"/>
              <a:gd name="T28" fmla="*/ 346 w 786"/>
              <a:gd name="T29" fmla="*/ 773 h 948"/>
              <a:gd name="T30" fmla="*/ 312 w 786"/>
              <a:gd name="T31" fmla="*/ 785 h 948"/>
              <a:gd name="T32" fmla="*/ 277 w 786"/>
              <a:gd name="T33" fmla="*/ 808 h 948"/>
              <a:gd name="T34" fmla="*/ 243 w 786"/>
              <a:gd name="T35" fmla="*/ 820 h 948"/>
              <a:gd name="T36" fmla="*/ 208 w 786"/>
              <a:gd name="T37" fmla="*/ 831 h 948"/>
              <a:gd name="T38" fmla="*/ 173 w 786"/>
              <a:gd name="T39" fmla="*/ 854 h 948"/>
              <a:gd name="T40" fmla="*/ 139 w 786"/>
              <a:gd name="T41" fmla="*/ 866 h 948"/>
              <a:gd name="T42" fmla="*/ 104 w 786"/>
              <a:gd name="T43" fmla="*/ 866 h 948"/>
              <a:gd name="T44" fmla="*/ 81 w 786"/>
              <a:gd name="T45" fmla="*/ 900 h 948"/>
              <a:gd name="T46" fmla="*/ 47 w 786"/>
              <a:gd name="T47" fmla="*/ 900 h 948"/>
              <a:gd name="T48" fmla="*/ 23 w 786"/>
              <a:gd name="T49" fmla="*/ 912 h 948"/>
              <a:gd name="T50" fmla="*/ 0 w 786"/>
              <a:gd name="T51" fmla="*/ 947 h 948"/>
              <a:gd name="T52" fmla="*/ 12 w 786"/>
              <a:gd name="T53" fmla="*/ 0 h 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86" h="948">
                <a:moveTo>
                  <a:pt x="12" y="0"/>
                </a:moveTo>
                <a:lnTo>
                  <a:pt x="785" y="520"/>
                </a:lnTo>
                <a:lnTo>
                  <a:pt x="750" y="543"/>
                </a:lnTo>
                <a:lnTo>
                  <a:pt x="716" y="566"/>
                </a:lnTo>
                <a:lnTo>
                  <a:pt x="681" y="589"/>
                </a:lnTo>
                <a:lnTo>
                  <a:pt x="646" y="612"/>
                </a:lnTo>
                <a:lnTo>
                  <a:pt x="612" y="635"/>
                </a:lnTo>
                <a:lnTo>
                  <a:pt x="589" y="670"/>
                </a:lnTo>
                <a:lnTo>
                  <a:pt x="554" y="670"/>
                </a:lnTo>
                <a:lnTo>
                  <a:pt x="519" y="681"/>
                </a:lnTo>
                <a:lnTo>
                  <a:pt x="485" y="693"/>
                </a:lnTo>
                <a:lnTo>
                  <a:pt x="450" y="716"/>
                </a:lnTo>
                <a:lnTo>
                  <a:pt x="416" y="727"/>
                </a:lnTo>
                <a:lnTo>
                  <a:pt x="381" y="750"/>
                </a:lnTo>
                <a:lnTo>
                  <a:pt x="346" y="773"/>
                </a:lnTo>
                <a:lnTo>
                  <a:pt x="312" y="785"/>
                </a:lnTo>
                <a:lnTo>
                  <a:pt x="277" y="808"/>
                </a:lnTo>
                <a:lnTo>
                  <a:pt x="243" y="820"/>
                </a:lnTo>
                <a:lnTo>
                  <a:pt x="208" y="831"/>
                </a:lnTo>
                <a:lnTo>
                  <a:pt x="173" y="854"/>
                </a:lnTo>
                <a:lnTo>
                  <a:pt x="139" y="866"/>
                </a:lnTo>
                <a:lnTo>
                  <a:pt x="104" y="866"/>
                </a:lnTo>
                <a:lnTo>
                  <a:pt x="81" y="900"/>
                </a:lnTo>
                <a:lnTo>
                  <a:pt x="47" y="900"/>
                </a:lnTo>
                <a:lnTo>
                  <a:pt x="23" y="912"/>
                </a:lnTo>
                <a:lnTo>
                  <a:pt x="0" y="947"/>
                </a:lnTo>
                <a:lnTo>
                  <a:pt x="12" y="0"/>
                </a:lnTo>
              </a:path>
            </a:pathLst>
          </a:custGeom>
          <a:solidFill>
            <a:schemeClr val="accent1">
              <a:alpha val="75999"/>
            </a:schemeClr>
          </a:solidFill>
          <a:ln w="57150" cap="rnd" cmpd="sng">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17" name="Line 37"/>
          <p:cNvSpPr>
            <a:spLocks noChangeShapeType="1"/>
          </p:cNvSpPr>
          <p:nvPr/>
        </p:nvSpPr>
        <p:spPr bwMode="auto">
          <a:xfrm flipV="1">
            <a:off x="3840163" y="2735263"/>
            <a:ext cx="695325" cy="954087"/>
          </a:xfrm>
          <a:prstGeom prst="line">
            <a:avLst/>
          </a:prstGeom>
          <a:noFill/>
          <a:ln w="25400">
            <a:solidFill>
              <a:srgbClr val="0E8055"/>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8" name="Rectangle 38"/>
          <p:cNvSpPr>
            <a:spLocks noChangeArrowheads="1"/>
          </p:cNvSpPr>
          <p:nvPr/>
        </p:nvSpPr>
        <p:spPr bwMode="auto">
          <a:xfrm>
            <a:off x="3695700" y="2055813"/>
            <a:ext cx="17256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E8055"/>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a:solidFill>
                  <a:srgbClr val="58994E"/>
                </a:solidFill>
                <a:effectLst>
                  <a:outerShdw blurRad="38100" dist="38100" dir="2700000" algn="tl">
                    <a:srgbClr val="000000"/>
                  </a:outerShdw>
                </a:effectLst>
              </a:rPr>
              <a:t>Deadweight</a:t>
            </a:r>
          </a:p>
          <a:p>
            <a:pPr algn="ctr"/>
            <a:r>
              <a:rPr lang="en-GB" altLang="en-US" b="1">
                <a:solidFill>
                  <a:srgbClr val="58994E"/>
                </a:solidFill>
                <a:effectLst>
                  <a:outerShdw blurRad="38100" dist="38100" dir="2700000" algn="tl">
                    <a:srgbClr val="000000"/>
                  </a:outerShdw>
                </a:effectLst>
              </a:rPr>
              <a:t>loss</a:t>
            </a:r>
          </a:p>
        </p:txBody>
      </p:sp>
      <p:sp>
        <p:nvSpPr>
          <p:cNvPr id="20519" name="Text Box 39"/>
          <p:cNvSpPr txBox="1">
            <a:spLocks noChangeArrowheads="1"/>
          </p:cNvSpPr>
          <p:nvPr/>
        </p:nvSpPr>
        <p:spPr bwMode="auto">
          <a:xfrm>
            <a:off x="5989638" y="2376488"/>
            <a:ext cx="2963862" cy="2892425"/>
          </a:xfrm>
          <a:prstGeom prst="rect">
            <a:avLst/>
          </a:prstGeom>
          <a:solidFill>
            <a:srgbClr val="FFD8E0"/>
          </a:solidFill>
          <a:ln>
            <a:noFill/>
          </a:ln>
          <a:effectLst>
            <a:outerShdw dist="25400" dir="162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altLang="en-US" sz="2800" b="1">
                <a:solidFill>
                  <a:schemeClr val="accent2"/>
                </a:solidFill>
                <a:effectLst>
                  <a:outerShdw blurRad="38100" dist="38100" dir="2700000" algn="tl">
                    <a:srgbClr val="000000"/>
                  </a:outerShdw>
                </a:effectLst>
              </a:rPr>
              <a:t>Deadweight Loss</a:t>
            </a:r>
          </a:p>
          <a:p>
            <a:pPr>
              <a:spcBef>
                <a:spcPct val="50000"/>
              </a:spcBef>
            </a:pPr>
            <a:r>
              <a:rPr lang="en-US" altLang="en-US" b="1">
                <a:solidFill>
                  <a:srgbClr val="0000FF"/>
                </a:solidFill>
                <a:effectLst>
                  <a:outerShdw blurRad="38100" dist="38100" dir="2700000" algn="tl">
                    <a:srgbClr val="000000"/>
                  </a:outerShdw>
                </a:effectLst>
              </a:rPr>
              <a:t>(c)MR=MC</a:t>
            </a:r>
          </a:p>
          <a:p>
            <a:pPr>
              <a:spcBef>
                <a:spcPct val="50000"/>
              </a:spcBef>
            </a:pPr>
            <a:r>
              <a:rPr lang="en-US" altLang="en-US" b="1">
                <a:solidFill>
                  <a:srgbClr val="0000FF"/>
                </a:solidFill>
                <a:effectLst>
                  <a:outerShdw blurRad="38100" dist="38100" dir="2700000" algn="tl">
                    <a:srgbClr val="000000"/>
                  </a:outerShdw>
                </a:effectLst>
              </a:rPr>
              <a:t>(b)P</a:t>
            </a:r>
            <a:r>
              <a:rPr lang="en-US" altLang="en-US" b="1" baseline="-25000">
                <a:solidFill>
                  <a:srgbClr val="0000FF"/>
                </a:solidFill>
                <a:effectLst>
                  <a:outerShdw blurRad="38100" dist="38100" dir="2700000" algn="tl">
                    <a:srgbClr val="000000"/>
                  </a:outerShdw>
                </a:effectLst>
              </a:rPr>
              <a:t>m  </a:t>
            </a:r>
            <a:r>
              <a:rPr lang="en-US" altLang="en-US" b="1">
                <a:solidFill>
                  <a:srgbClr val="0000FF"/>
                </a:solidFill>
                <a:effectLst>
                  <a:outerShdw blurRad="38100" dist="38100" dir="2700000" algn="tl">
                    <a:srgbClr val="000000"/>
                  </a:outerShdw>
                </a:effectLst>
              </a:rPr>
              <a:t>Monopolist price</a:t>
            </a:r>
          </a:p>
          <a:p>
            <a:pPr>
              <a:spcBef>
                <a:spcPct val="50000"/>
              </a:spcBef>
            </a:pPr>
            <a:r>
              <a:rPr lang="en-US" altLang="en-US" b="1">
                <a:solidFill>
                  <a:srgbClr val="0000FF"/>
                </a:solidFill>
                <a:effectLst>
                  <a:outerShdw blurRad="38100" dist="38100" dir="2700000" algn="tl">
                    <a:srgbClr val="000000"/>
                  </a:outerShdw>
                </a:effectLst>
              </a:rPr>
              <a:t>(a)P=MC   Purely Competitive price</a:t>
            </a:r>
          </a:p>
        </p:txBody>
      </p:sp>
      <p:sp>
        <p:nvSpPr>
          <p:cNvPr id="20520" name="Rectangle 40"/>
          <p:cNvSpPr>
            <a:spLocks noChangeArrowheads="1"/>
          </p:cNvSpPr>
          <p:nvPr/>
        </p:nvSpPr>
        <p:spPr bwMode="auto">
          <a:xfrm>
            <a:off x="3405188" y="4381500"/>
            <a:ext cx="319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b="1">
                <a:solidFill>
                  <a:srgbClr val="0000FF"/>
                </a:solidFill>
                <a:effectLst>
                  <a:outerShdw blurRad="38100" dist="38100" dir="2700000" algn="tl">
                    <a:srgbClr val="000000"/>
                  </a:outerShdw>
                </a:effectLst>
              </a:rPr>
              <a:t>c</a:t>
            </a:r>
          </a:p>
        </p:txBody>
      </p:sp>
      <p:sp>
        <p:nvSpPr>
          <p:cNvPr id="20522" name="AutoShape 42"/>
          <p:cNvSpPr>
            <a:spLocks noChangeArrowheads="1"/>
          </p:cNvSpPr>
          <p:nvPr/>
        </p:nvSpPr>
        <p:spPr bwMode="auto">
          <a:xfrm flipV="1">
            <a:off x="1111250" y="4572000"/>
            <a:ext cx="2082800" cy="534988"/>
          </a:xfrm>
          <a:prstGeom prst="rtTriangle">
            <a:avLst/>
          </a:prstGeom>
          <a:solidFill>
            <a:srgbClr val="CC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5" name="Rectangle 35"/>
          <p:cNvSpPr>
            <a:spLocks noChangeArrowheads="1"/>
          </p:cNvSpPr>
          <p:nvPr/>
        </p:nvSpPr>
        <p:spPr bwMode="auto">
          <a:xfrm>
            <a:off x="1341438" y="3971925"/>
            <a:ext cx="1200150" cy="701675"/>
          </a:xfrm>
          <a:prstGeom prst="rect">
            <a:avLst/>
          </a:prstGeom>
          <a:solidFill>
            <a:srgbClr val="CCFF66">
              <a:alpha val="48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2000" b="1">
                <a:solidFill>
                  <a:srgbClr val="004080"/>
                </a:solidFill>
                <a:effectLst>
                  <a:outerShdw blurRad="38100" dist="38100" dir="2700000" algn="tl">
                    <a:srgbClr val="000000"/>
                  </a:outerShdw>
                </a:effectLst>
              </a:rPr>
              <a:t>Producer</a:t>
            </a:r>
          </a:p>
          <a:p>
            <a:pPr algn="ctr"/>
            <a:r>
              <a:rPr lang="en-GB" altLang="en-US" sz="2000" b="1">
                <a:solidFill>
                  <a:srgbClr val="004080"/>
                </a:solidFill>
                <a:effectLst>
                  <a:outerShdw blurRad="38100" dist="38100" dir="2700000" algn="tl">
                    <a:srgbClr val="000000"/>
                  </a:outerShdw>
                </a:effectLst>
              </a:rPr>
              <a:t>surplus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1570038" y="3221038"/>
            <a:ext cx="2743200" cy="587375"/>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Line 5"/>
          <p:cNvSpPr>
            <a:spLocks noChangeShapeType="1"/>
          </p:cNvSpPr>
          <p:nvPr/>
        </p:nvSpPr>
        <p:spPr bwMode="auto">
          <a:xfrm>
            <a:off x="1831975"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Line 6"/>
          <p:cNvSpPr>
            <a:spLocks noChangeShapeType="1"/>
          </p:cNvSpPr>
          <p:nvPr/>
        </p:nvSpPr>
        <p:spPr bwMode="auto">
          <a:xfrm>
            <a:off x="1970088"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1" name="Line 7"/>
          <p:cNvSpPr>
            <a:spLocks noChangeShapeType="1"/>
          </p:cNvSpPr>
          <p:nvPr/>
        </p:nvSpPr>
        <p:spPr bwMode="auto">
          <a:xfrm>
            <a:off x="1581150" y="32131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7543800" y="480060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latin typeface="Arial" panose="020B0604020202020204" pitchFamily="34" charset="0"/>
              </a:rPr>
              <a:t>D</a:t>
            </a:r>
          </a:p>
        </p:txBody>
      </p:sp>
      <p:sp>
        <p:nvSpPr>
          <p:cNvPr id="21513" name="Rectangle 9"/>
          <p:cNvSpPr>
            <a:spLocks noChangeArrowheads="1"/>
          </p:cNvSpPr>
          <p:nvPr/>
        </p:nvSpPr>
        <p:spPr bwMode="auto">
          <a:xfrm>
            <a:off x="5484813"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bg2"/>
                </a:solidFill>
                <a:effectLst>
                  <a:outerShdw blurRad="38100" dist="38100" dir="2700000" algn="tl">
                    <a:srgbClr val="000000"/>
                  </a:outerShdw>
                </a:effectLst>
                <a:latin typeface="Arial" panose="020B0604020202020204" pitchFamily="34" charset="0"/>
              </a:rPr>
              <a:t>MR</a:t>
            </a:r>
            <a:endParaRPr lang="en-US" altLang="en-US" sz="2800" b="1">
              <a:effectLst>
                <a:outerShdw blurRad="38100" dist="38100" dir="2700000" algn="tl">
                  <a:srgbClr val="FFFFFF"/>
                </a:outerShdw>
              </a:effectLst>
              <a:latin typeface="Arial" panose="020B0604020202020204" pitchFamily="34" charset="0"/>
            </a:endParaRPr>
          </a:p>
        </p:txBody>
      </p:sp>
      <p:sp>
        <p:nvSpPr>
          <p:cNvPr id="21514" name="Freeform 10"/>
          <p:cNvSpPr>
            <a:spLocks/>
          </p:cNvSpPr>
          <p:nvPr/>
        </p:nvSpPr>
        <p:spPr bwMode="auto">
          <a:xfrm>
            <a:off x="2903538"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5" name="Rectangle 11"/>
          <p:cNvSpPr>
            <a:spLocks noChangeArrowheads="1"/>
          </p:cNvSpPr>
          <p:nvPr/>
        </p:nvSpPr>
        <p:spPr bwMode="auto">
          <a:xfrm>
            <a:off x="1103313" y="3022600"/>
            <a:ext cx="44884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dirty="0">
                <a:solidFill>
                  <a:srgbClr val="C00000"/>
                </a:solidFill>
                <a:latin typeface="Arial" panose="020B0604020202020204" pitchFamily="34" charset="0"/>
              </a:rPr>
              <a:t>P</a:t>
            </a:r>
            <a:r>
              <a:rPr lang="en-US" altLang="en-US" sz="2000" b="1" baseline="-25000" dirty="0">
                <a:solidFill>
                  <a:srgbClr val="C00000"/>
                </a:solidFill>
                <a:latin typeface="Arial" panose="020B0604020202020204" pitchFamily="34" charset="0"/>
              </a:rPr>
              <a:t>1</a:t>
            </a:r>
          </a:p>
        </p:txBody>
      </p:sp>
      <p:sp>
        <p:nvSpPr>
          <p:cNvPr id="21516" name="Rectangle 12"/>
          <p:cNvSpPr>
            <a:spLocks noChangeArrowheads="1"/>
          </p:cNvSpPr>
          <p:nvPr/>
        </p:nvSpPr>
        <p:spPr bwMode="auto">
          <a:xfrm>
            <a:off x="7000875" y="19494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800" b="1">
                <a:solidFill>
                  <a:schemeClr val="accent2"/>
                </a:solidFill>
                <a:effectLst>
                  <a:outerShdw blurRad="38100" dist="38100" dir="2700000" algn="tl">
                    <a:srgbClr val="000000"/>
                  </a:outerShdw>
                </a:effectLst>
                <a:latin typeface="Arial" panose="020B0604020202020204" pitchFamily="34" charset="0"/>
              </a:rPr>
              <a:t>ATC</a:t>
            </a:r>
          </a:p>
        </p:txBody>
      </p:sp>
      <p:sp>
        <p:nvSpPr>
          <p:cNvPr id="21517" name="Rectangle 13"/>
          <p:cNvSpPr>
            <a:spLocks noChangeArrowheads="1"/>
          </p:cNvSpPr>
          <p:nvPr/>
        </p:nvSpPr>
        <p:spPr bwMode="auto">
          <a:xfrm rot="16200000">
            <a:off x="-481806" y="3031331"/>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effectLst>
                  <a:outerShdw blurRad="38100" dist="38100" dir="2700000" algn="tl">
                    <a:srgbClr val="FFFFFF"/>
                  </a:outerShdw>
                </a:effectLst>
                <a:latin typeface="Arial" panose="020B0604020202020204" pitchFamily="34" charset="0"/>
              </a:rPr>
              <a:t>Price and Costs</a:t>
            </a:r>
          </a:p>
        </p:txBody>
      </p:sp>
      <p:sp>
        <p:nvSpPr>
          <p:cNvPr id="21518" name="Rectangle 14"/>
          <p:cNvSpPr>
            <a:spLocks noChangeArrowheads="1"/>
          </p:cNvSpPr>
          <p:nvPr/>
        </p:nvSpPr>
        <p:spPr bwMode="auto">
          <a:xfrm>
            <a:off x="4122738" y="6180138"/>
            <a:ext cx="47609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C00000"/>
                </a:solidFill>
                <a:latin typeface="Arial" panose="020B0604020202020204" pitchFamily="34" charset="0"/>
              </a:rPr>
              <a:t>Q</a:t>
            </a:r>
            <a:r>
              <a:rPr lang="en-US" altLang="en-US" sz="2000" b="1" baseline="-25000">
                <a:solidFill>
                  <a:srgbClr val="C00000"/>
                </a:solidFill>
                <a:latin typeface="Arial" panose="020B0604020202020204" pitchFamily="34" charset="0"/>
              </a:rPr>
              <a:t>1</a:t>
            </a:r>
          </a:p>
        </p:txBody>
      </p:sp>
      <p:sp>
        <p:nvSpPr>
          <p:cNvPr id="21519" name="Rectangle 15"/>
          <p:cNvSpPr>
            <a:spLocks noChangeArrowheads="1"/>
          </p:cNvSpPr>
          <p:nvPr/>
        </p:nvSpPr>
        <p:spPr bwMode="auto">
          <a:xfrm>
            <a:off x="1612900" y="4297363"/>
            <a:ext cx="1744663"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lnSpc>
                <a:spcPct val="80000"/>
              </a:lnSpc>
            </a:pPr>
            <a:r>
              <a:rPr lang="en-US" altLang="en-US" sz="2800" b="1" i="1">
                <a:solidFill>
                  <a:srgbClr val="FF0000"/>
                </a:solidFill>
                <a:latin typeface="Times New Roman" panose="02020603050405020304" pitchFamily="18" charset="0"/>
              </a:rPr>
              <a:t>Short-Run</a:t>
            </a:r>
          </a:p>
          <a:p>
            <a:pPr algn="ctr">
              <a:lnSpc>
                <a:spcPct val="80000"/>
              </a:lnSpc>
            </a:pPr>
            <a:r>
              <a:rPr lang="en-US" altLang="en-US" sz="2800" b="1" i="1">
                <a:solidFill>
                  <a:srgbClr val="FF0000"/>
                </a:solidFill>
                <a:latin typeface="Times New Roman" panose="02020603050405020304" pitchFamily="18" charset="0"/>
              </a:rPr>
              <a:t>Economic</a:t>
            </a:r>
          </a:p>
          <a:p>
            <a:pPr algn="ctr">
              <a:lnSpc>
                <a:spcPct val="80000"/>
              </a:lnSpc>
            </a:pPr>
            <a:r>
              <a:rPr lang="en-US" altLang="en-US" sz="2800" b="1" i="1">
                <a:solidFill>
                  <a:srgbClr val="FF0000"/>
                </a:solidFill>
                <a:latin typeface="Times New Roman" panose="02020603050405020304" pitchFamily="18" charset="0"/>
              </a:rPr>
              <a:t>Profits</a:t>
            </a:r>
          </a:p>
        </p:txBody>
      </p:sp>
      <p:sp>
        <p:nvSpPr>
          <p:cNvPr id="21520" name="Line 16"/>
          <p:cNvSpPr>
            <a:spLocks noChangeShapeType="1"/>
          </p:cNvSpPr>
          <p:nvPr/>
        </p:nvSpPr>
        <p:spPr bwMode="auto">
          <a:xfrm flipV="1">
            <a:off x="2492375" y="3511550"/>
            <a:ext cx="0" cy="8810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1" name="Rectangle 17"/>
          <p:cNvSpPr>
            <a:spLocks noChangeArrowheads="1"/>
          </p:cNvSpPr>
          <p:nvPr/>
        </p:nvSpPr>
        <p:spPr bwMode="auto">
          <a:xfrm>
            <a:off x="1822450" y="1247775"/>
            <a:ext cx="43164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i="1">
                <a:solidFill>
                  <a:srgbClr val="CC0000"/>
                </a:solidFill>
                <a:effectLst>
                  <a:outerShdw blurRad="38100" dist="38100" dir="2700000" algn="tl">
                    <a:srgbClr val="000000"/>
                  </a:outerShdw>
                </a:effectLst>
                <a:latin typeface="Times New Roman" panose="02020603050405020304" pitchFamily="18" charset="0"/>
              </a:rPr>
              <a:t>Expect New Competitors</a:t>
            </a:r>
          </a:p>
        </p:txBody>
      </p:sp>
      <p:grpSp>
        <p:nvGrpSpPr>
          <p:cNvPr id="21522" name="Group 18"/>
          <p:cNvGrpSpPr>
            <a:grpSpLocks/>
          </p:cNvGrpSpPr>
          <p:nvPr/>
        </p:nvGrpSpPr>
        <p:grpSpPr bwMode="auto">
          <a:xfrm>
            <a:off x="1524000" y="1365250"/>
            <a:ext cx="5719763" cy="4914900"/>
            <a:chOff x="1203" y="745"/>
            <a:chExt cx="3603" cy="3096"/>
          </a:xfrm>
        </p:grpSpPr>
        <p:sp>
          <p:nvSpPr>
            <p:cNvPr id="21523" name="Line 19"/>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Line 20"/>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1525" name="Line 21"/>
          <p:cNvSpPr>
            <a:spLocks noChangeShapeType="1"/>
          </p:cNvSpPr>
          <p:nvPr/>
        </p:nvSpPr>
        <p:spPr bwMode="auto">
          <a:xfrm>
            <a:off x="4329113" y="3216275"/>
            <a:ext cx="0" cy="29892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6" name="Rectangle 22"/>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3300" b="1">
                <a:solidFill>
                  <a:srgbClr val="000099"/>
                </a:solidFill>
                <a:effectLst>
                  <a:outerShdw blurRad="38100" dist="38100" dir="2700000" algn="tl">
                    <a:srgbClr val="000000"/>
                  </a:outerShdw>
                </a:effectLst>
                <a:latin typeface="Times New Roman" panose="02020603050405020304" pitchFamily="18" charset="0"/>
              </a:rPr>
              <a:t>PRICE AND OUTPUT IN</a:t>
            </a:r>
          </a:p>
          <a:p>
            <a:pPr algn="ctr"/>
            <a:r>
              <a:rPr lang="en-US" altLang="en-US" sz="3300" b="1">
                <a:solidFill>
                  <a:srgbClr val="000099"/>
                </a:solidFill>
                <a:effectLst>
                  <a:outerShdw blurRad="38100" dist="38100" dir="2700000" algn="tl">
                    <a:srgbClr val="000000"/>
                  </a:outerShdw>
                </a:effectLst>
                <a:latin typeface="Times New Roman" panose="02020603050405020304" pitchFamily="18" charset="0"/>
              </a:rPr>
              <a:t>MONOPOLISTIC COMPETITION</a:t>
            </a:r>
          </a:p>
        </p:txBody>
      </p:sp>
      <p:sp>
        <p:nvSpPr>
          <p:cNvPr id="21527" name="Text Box 23"/>
          <p:cNvSpPr txBox="1">
            <a:spLocks noChangeArrowheads="1"/>
          </p:cNvSpPr>
          <p:nvPr/>
        </p:nvSpPr>
        <p:spPr bwMode="auto">
          <a:xfrm>
            <a:off x="66294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2000" b="1" dirty="0">
                <a:latin typeface="Arial" panose="020B0604020202020204" pitchFamily="34" charset="0"/>
              </a:rPr>
              <a:t>Quantity</a:t>
            </a:r>
          </a:p>
        </p:txBody>
      </p:sp>
      <p:sp>
        <p:nvSpPr>
          <p:cNvPr id="21528" name="Rectangle 24"/>
          <p:cNvSpPr>
            <a:spLocks noChangeArrowheads="1"/>
          </p:cNvSpPr>
          <p:nvPr/>
        </p:nvSpPr>
        <p:spPr bwMode="auto">
          <a:xfrm>
            <a:off x="914400" y="3581400"/>
            <a:ext cx="64921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C00000"/>
                </a:solidFill>
                <a:latin typeface="Arial" panose="020B0604020202020204" pitchFamily="34" charset="0"/>
              </a:rPr>
              <a:t>AC</a:t>
            </a:r>
            <a:r>
              <a:rPr lang="en-US" altLang="en-US" sz="2000" b="1" baseline="-25000">
                <a:solidFill>
                  <a:srgbClr val="C00000"/>
                </a:solidFill>
                <a:latin typeface="Arial" panose="020B0604020202020204" pitchFamily="34" charset="0"/>
              </a:rPr>
              <a:t>1</a:t>
            </a:r>
          </a:p>
        </p:txBody>
      </p:sp>
      <p:sp>
        <p:nvSpPr>
          <p:cNvPr id="21529" name="Line 25"/>
          <p:cNvSpPr>
            <a:spLocks noChangeShapeType="1"/>
          </p:cNvSpPr>
          <p:nvPr/>
        </p:nvSpPr>
        <p:spPr bwMode="auto">
          <a:xfrm>
            <a:off x="1581150" y="3797300"/>
            <a:ext cx="2709863"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30" name="Oval 26"/>
          <p:cNvSpPr>
            <a:spLocks noChangeArrowheads="1"/>
          </p:cNvSpPr>
          <p:nvPr/>
        </p:nvSpPr>
        <p:spPr bwMode="auto">
          <a:xfrm>
            <a:off x="4244975"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31" name="Freeform 27"/>
          <p:cNvSpPr>
            <a:spLocks/>
          </p:cNvSpPr>
          <p:nvPr/>
        </p:nvSpPr>
        <p:spPr bwMode="auto">
          <a:xfrm>
            <a:off x="2665413" y="1905000"/>
            <a:ext cx="4427537" cy="1998663"/>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2" name="Rectangle 28"/>
          <p:cNvSpPr>
            <a:spLocks noChangeArrowheads="1"/>
          </p:cNvSpPr>
          <p:nvPr/>
        </p:nvSpPr>
        <p:spPr bwMode="auto">
          <a:xfrm>
            <a:off x="6480175"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FF0000"/>
                </a:solidFill>
                <a:effectLst>
                  <a:outerShdw blurRad="38100" dist="38100" dir="2700000" algn="tl">
                    <a:srgbClr val="000000"/>
                  </a:outerShdw>
                </a:effectLst>
                <a:latin typeface="Arial" panose="020B0604020202020204" pitchFamily="34" charset="0"/>
              </a:rPr>
              <a:t>MC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526"/>
                                        </p:tgtEl>
                                        <p:attrNameLst>
                                          <p:attrName>style.visibility</p:attrName>
                                        </p:attrNameLst>
                                      </p:cBhvr>
                                      <p:to>
                                        <p:strVal val="visible"/>
                                      </p:to>
                                    </p:set>
                                    <p:animEffect transition="in" filter="wipe(left)">
                                      <p:cBhvr>
                                        <p:cTn id="7" dur="500"/>
                                        <p:tgtEl>
                                          <p:spTgt spid="21526"/>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21522"/>
                                        </p:tgtEl>
                                        <p:attrNameLst>
                                          <p:attrName>style.visibility</p:attrName>
                                        </p:attrNameLst>
                                      </p:cBhvr>
                                      <p:to>
                                        <p:strVal val="visible"/>
                                      </p:to>
                                    </p:set>
                                    <p:animEffect transition="in" filter="dissolve">
                                      <p:cBhvr>
                                        <p:cTn id="11" dur="500"/>
                                        <p:tgtEl>
                                          <p:spTgt spid="21522"/>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1517"/>
                                        </p:tgtEl>
                                        <p:attrNameLst>
                                          <p:attrName>style.visibility</p:attrName>
                                        </p:attrNameLst>
                                      </p:cBhvr>
                                      <p:to>
                                        <p:strVal val="visible"/>
                                      </p:to>
                                    </p:set>
                                    <p:animEffect transition="in" filter="wipe(down)">
                                      <p:cBhvr>
                                        <p:cTn id="15" dur="500"/>
                                        <p:tgtEl>
                                          <p:spTgt spid="2151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1527"/>
                                        </p:tgtEl>
                                        <p:attrNameLst>
                                          <p:attrName>style.visibility</p:attrName>
                                        </p:attrNameLst>
                                      </p:cBhvr>
                                      <p:to>
                                        <p:strVal val="visible"/>
                                      </p:to>
                                    </p:set>
                                    <p:animEffect transition="in" filter="wipe(left)">
                                      <p:cBhvr>
                                        <p:cTn id="19" dur="500"/>
                                        <p:tgtEl>
                                          <p:spTgt spid="21527"/>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21510"/>
                                        </p:tgtEl>
                                        <p:attrNameLst>
                                          <p:attrName>style.visibility</p:attrName>
                                        </p:attrNameLst>
                                      </p:cBhvr>
                                      <p:to>
                                        <p:strVal val="visible"/>
                                      </p:to>
                                    </p:set>
                                    <p:animEffect transition="in" filter="wipe(left)">
                                      <p:cBhvr>
                                        <p:cTn id="23" dur="500"/>
                                        <p:tgtEl>
                                          <p:spTgt spid="21510"/>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1512"/>
                                        </p:tgtEl>
                                        <p:attrNameLst>
                                          <p:attrName>style.visibility</p:attrName>
                                        </p:attrNameLst>
                                      </p:cBhvr>
                                      <p:to>
                                        <p:strVal val="visible"/>
                                      </p:to>
                                    </p:set>
                                    <p:animEffect transition="in" filter="dissolve">
                                      <p:cBhvr>
                                        <p:cTn id="27" dur="500"/>
                                        <p:tgtEl>
                                          <p:spTgt spid="21512"/>
                                        </p:tgtEl>
                                      </p:cBhvr>
                                    </p:animEffect>
                                  </p:childTnLst>
                                </p:cTn>
                              </p:par>
                            </p:childTnLst>
                          </p:cTn>
                        </p:par>
                        <p:par>
                          <p:cTn id="28" fill="hold" nodeType="afterGroup">
                            <p:stCondLst>
                              <p:cond delay="3000"/>
                            </p:stCondLst>
                            <p:childTnLst>
                              <p:par>
                                <p:cTn id="29" presetID="22" presetClass="entr" presetSubtype="8" fill="hold" nodeType="afterEffect">
                                  <p:stCondLst>
                                    <p:cond delay="0"/>
                                  </p:stCondLst>
                                  <p:childTnLst>
                                    <p:set>
                                      <p:cBhvr>
                                        <p:cTn id="30" dur="1" fill="hold">
                                          <p:stCondLst>
                                            <p:cond delay="0"/>
                                          </p:stCondLst>
                                        </p:cTn>
                                        <p:tgtEl>
                                          <p:spTgt spid="21509"/>
                                        </p:tgtEl>
                                        <p:attrNameLst>
                                          <p:attrName>style.visibility</p:attrName>
                                        </p:attrNameLst>
                                      </p:cBhvr>
                                      <p:to>
                                        <p:strVal val="visible"/>
                                      </p:to>
                                    </p:set>
                                    <p:animEffect transition="in" filter="wipe(left)">
                                      <p:cBhvr>
                                        <p:cTn id="31" dur="500"/>
                                        <p:tgtEl>
                                          <p:spTgt spid="21509"/>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1513"/>
                                        </p:tgtEl>
                                        <p:attrNameLst>
                                          <p:attrName>style.visibility</p:attrName>
                                        </p:attrNameLst>
                                      </p:cBhvr>
                                      <p:to>
                                        <p:strVal val="visible"/>
                                      </p:to>
                                    </p:set>
                                    <p:animEffect transition="in" filter="dissolve">
                                      <p:cBhvr>
                                        <p:cTn id="35" dur="500"/>
                                        <p:tgtEl>
                                          <p:spTgt spid="21513"/>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21514"/>
                                        </p:tgtEl>
                                        <p:attrNameLst>
                                          <p:attrName>style.visibility</p:attrName>
                                        </p:attrNameLst>
                                      </p:cBhvr>
                                      <p:to>
                                        <p:strVal val="visible"/>
                                      </p:to>
                                    </p:set>
                                    <p:animEffect transition="in" filter="wipe(left)">
                                      <p:cBhvr>
                                        <p:cTn id="39" dur="500"/>
                                        <p:tgtEl>
                                          <p:spTgt spid="21514"/>
                                        </p:tgtEl>
                                      </p:cBhvr>
                                    </p:animEffect>
                                  </p:childTnLst>
                                </p:cTn>
                              </p:par>
                            </p:childTnLst>
                          </p:cTn>
                        </p:par>
                        <p:par>
                          <p:cTn id="40" fill="hold" nodeType="afterGroup">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21532"/>
                                        </p:tgtEl>
                                        <p:attrNameLst>
                                          <p:attrName>style.visibility</p:attrName>
                                        </p:attrNameLst>
                                      </p:cBhvr>
                                      <p:to>
                                        <p:strVal val="visible"/>
                                      </p:to>
                                    </p:set>
                                    <p:animEffect transition="in" filter="dissolve">
                                      <p:cBhvr>
                                        <p:cTn id="43" dur="500"/>
                                        <p:tgtEl>
                                          <p:spTgt spid="21532"/>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21530"/>
                                        </p:tgtEl>
                                        <p:attrNameLst>
                                          <p:attrName>style.visibility</p:attrName>
                                        </p:attrNameLst>
                                      </p:cBhvr>
                                      <p:to>
                                        <p:strVal val="visible"/>
                                      </p:to>
                                    </p:set>
                                    <p:animEffect transition="in" filter="dissolve">
                                      <p:cBhvr>
                                        <p:cTn id="47" dur="500"/>
                                        <p:tgtEl>
                                          <p:spTgt spid="21530"/>
                                        </p:tgtEl>
                                      </p:cBhvr>
                                    </p:animEffect>
                                  </p:childTnLst>
                                </p:cTn>
                              </p:par>
                            </p:childTnLst>
                          </p:cTn>
                        </p:par>
                        <p:par>
                          <p:cTn id="48" fill="hold" nodeType="afterGroup">
                            <p:stCondLst>
                              <p:cond delay="5500"/>
                            </p:stCondLst>
                            <p:childTnLst>
                              <p:par>
                                <p:cTn id="49" presetID="16" presetClass="entr" presetSubtype="42" fill="hold" nodeType="afterEffect">
                                  <p:stCondLst>
                                    <p:cond delay="0"/>
                                  </p:stCondLst>
                                  <p:childTnLst>
                                    <p:set>
                                      <p:cBhvr>
                                        <p:cTn id="50" dur="1" fill="hold">
                                          <p:stCondLst>
                                            <p:cond delay="0"/>
                                          </p:stCondLst>
                                        </p:cTn>
                                        <p:tgtEl>
                                          <p:spTgt spid="21525"/>
                                        </p:tgtEl>
                                        <p:attrNameLst>
                                          <p:attrName>style.visibility</p:attrName>
                                        </p:attrNameLst>
                                      </p:cBhvr>
                                      <p:to>
                                        <p:strVal val="visible"/>
                                      </p:to>
                                    </p:set>
                                    <p:animEffect transition="in" filter="barn(outHorizontal)">
                                      <p:cBhvr>
                                        <p:cTn id="51" dur="500"/>
                                        <p:tgtEl>
                                          <p:spTgt spid="21525"/>
                                        </p:tgtEl>
                                      </p:cBhvr>
                                    </p:animEffect>
                                  </p:childTnLst>
                                </p:cTn>
                              </p:par>
                            </p:childTnLst>
                          </p:cTn>
                        </p:par>
                        <p:par>
                          <p:cTn id="52" fill="hold" nodeType="afterGroup">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21518"/>
                                        </p:tgtEl>
                                        <p:attrNameLst>
                                          <p:attrName>style.visibility</p:attrName>
                                        </p:attrNameLst>
                                      </p:cBhvr>
                                      <p:to>
                                        <p:strVal val="visible"/>
                                      </p:to>
                                    </p:set>
                                    <p:animEffect transition="in" filter="dissolve">
                                      <p:cBhvr>
                                        <p:cTn id="55" dur="500"/>
                                        <p:tgtEl>
                                          <p:spTgt spid="21518"/>
                                        </p:tgtEl>
                                      </p:cBhvr>
                                    </p:animEffect>
                                  </p:childTnLst>
                                </p:cTn>
                              </p:par>
                            </p:childTnLst>
                          </p:cTn>
                        </p:par>
                        <p:par>
                          <p:cTn id="56" fill="hold" nodeType="afterGroup">
                            <p:stCondLst>
                              <p:cond delay="6500"/>
                            </p:stCondLst>
                            <p:childTnLst>
                              <p:par>
                                <p:cTn id="57" presetID="22" presetClass="entr" presetSubtype="2" fill="hold" nodeType="afterEffect">
                                  <p:stCondLst>
                                    <p:cond delay="0"/>
                                  </p:stCondLst>
                                  <p:childTnLst>
                                    <p:set>
                                      <p:cBhvr>
                                        <p:cTn id="58" dur="1" fill="hold">
                                          <p:stCondLst>
                                            <p:cond delay="0"/>
                                          </p:stCondLst>
                                        </p:cTn>
                                        <p:tgtEl>
                                          <p:spTgt spid="21511"/>
                                        </p:tgtEl>
                                        <p:attrNameLst>
                                          <p:attrName>style.visibility</p:attrName>
                                        </p:attrNameLst>
                                      </p:cBhvr>
                                      <p:to>
                                        <p:strVal val="visible"/>
                                      </p:to>
                                    </p:set>
                                    <p:animEffect transition="in" filter="wipe(right)">
                                      <p:cBhvr>
                                        <p:cTn id="59" dur="500"/>
                                        <p:tgtEl>
                                          <p:spTgt spid="21511"/>
                                        </p:tgtEl>
                                      </p:cBhvr>
                                    </p:animEffect>
                                  </p:childTnLst>
                                </p:cTn>
                              </p:par>
                            </p:childTnLst>
                          </p:cTn>
                        </p:par>
                        <p:par>
                          <p:cTn id="60" fill="hold" nodeType="afterGroup">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21515"/>
                                        </p:tgtEl>
                                        <p:attrNameLst>
                                          <p:attrName>style.visibility</p:attrName>
                                        </p:attrNameLst>
                                      </p:cBhvr>
                                      <p:to>
                                        <p:strVal val="visible"/>
                                      </p:to>
                                    </p:set>
                                    <p:animEffect transition="in" filter="dissolve">
                                      <p:cBhvr>
                                        <p:cTn id="63" dur="500"/>
                                        <p:tgtEl>
                                          <p:spTgt spid="2151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21531"/>
                                        </p:tgtEl>
                                        <p:attrNameLst>
                                          <p:attrName>style.visibility</p:attrName>
                                        </p:attrNameLst>
                                      </p:cBhvr>
                                      <p:to>
                                        <p:strVal val="visible"/>
                                      </p:to>
                                    </p:set>
                                    <p:animEffect transition="in" filter="wipe(left)">
                                      <p:cBhvr>
                                        <p:cTn id="68" dur="500"/>
                                        <p:tgtEl>
                                          <p:spTgt spid="21531"/>
                                        </p:tgtEl>
                                      </p:cBhvr>
                                    </p:animEffect>
                                  </p:childTnLst>
                                </p:cTn>
                              </p:par>
                            </p:childTnLst>
                          </p:cTn>
                        </p:par>
                        <p:par>
                          <p:cTn id="69" fill="hold" nodeType="afterGroup">
                            <p:stCondLst>
                              <p:cond delay="500"/>
                            </p:stCondLst>
                            <p:childTnLst>
                              <p:par>
                                <p:cTn id="70" presetID="9" presetClass="entr" presetSubtype="0" fill="hold" grpId="0" nodeType="afterEffect">
                                  <p:stCondLst>
                                    <p:cond delay="0"/>
                                  </p:stCondLst>
                                  <p:childTnLst>
                                    <p:set>
                                      <p:cBhvr>
                                        <p:cTn id="71" dur="1" fill="hold">
                                          <p:stCondLst>
                                            <p:cond delay="0"/>
                                          </p:stCondLst>
                                        </p:cTn>
                                        <p:tgtEl>
                                          <p:spTgt spid="21516"/>
                                        </p:tgtEl>
                                        <p:attrNameLst>
                                          <p:attrName>style.visibility</p:attrName>
                                        </p:attrNameLst>
                                      </p:cBhvr>
                                      <p:to>
                                        <p:strVal val="visible"/>
                                      </p:to>
                                    </p:set>
                                    <p:animEffect transition="in" filter="dissolve">
                                      <p:cBhvr>
                                        <p:cTn id="72" dur="500"/>
                                        <p:tgtEl>
                                          <p:spTgt spid="21516"/>
                                        </p:tgtEl>
                                      </p:cBhvr>
                                    </p:animEffect>
                                  </p:childTnLst>
                                </p:cTn>
                              </p:par>
                            </p:childTnLst>
                          </p:cTn>
                        </p:par>
                        <p:par>
                          <p:cTn id="73" fill="hold" nodeType="afterGroup">
                            <p:stCondLst>
                              <p:cond delay="1000"/>
                            </p:stCondLst>
                            <p:childTnLst>
                              <p:par>
                                <p:cTn id="74" presetID="22" presetClass="entr" presetSubtype="2" fill="hold" nodeType="afterEffect">
                                  <p:stCondLst>
                                    <p:cond delay="0"/>
                                  </p:stCondLst>
                                  <p:childTnLst>
                                    <p:set>
                                      <p:cBhvr>
                                        <p:cTn id="75" dur="1" fill="hold">
                                          <p:stCondLst>
                                            <p:cond delay="0"/>
                                          </p:stCondLst>
                                        </p:cTn>
                                        <p:tgtEl>
                                          <p:spTgt spid="21529"/>
                                        </p:tgtEl>
                                        <p:attrNameLst>
                                          <p:attrName>style.visibility</p:attrName>
                                        </p:attrNameLst>
                                      </p:cBhvr>
                                      <p:to>
                                        <p:strVal val="visible"/>
                                      </p:to>
                                    </p:set>
                                    <p:animEffect transition="in" filter="wipe(right)">
                                      <p:cBhvr>
                                        <p:cTn id="76" dur="500"/>
                                        <p:tgtEl>
                                          <p:spTgt spid="21529"/>
                                        </p:tgtEl>
                                      </p:cBhvr>
                                    </p:animEffect>
                                  </p:childTnLst>
                                </p:cTn>
                              </p:par>
                            </p:childTnLst>
                          </p:cTn>
                        </p:par>
                        <p:par>
                          <p:cTn id="77" fill="hold" nodeType="afterGroup">
                            <p:stCondLst>
                              <p:cond delay="1500"/>
                            </p:stCondLst>
                            <p:childTnLst>
                              <p:par>
                                <p:cTn id="78" presetID="9" presetClass="entr" presetSubtype="0" fill="hold" grpId="0" nodeType="afterEffect">
                                  <p:stCondLst>
                                    <p:cond delay="0"/>
                                  </p:stCondLst>
                                  <p:childTnLst>
                                    <p:set>
                                      <p:cBhvr>
                                        <p:cTn id="79" dur="1" fill="hold">
                                          <p:stCondLst>
                                            <p:cond delay="0"/>
                                          </p:stCondLst>
                                        </p:cTn>
                                        <p:tgtEl>
                                          <p:spTgt spid="21528"/>
                                        </p:tgtEl>
                                        <p:attrNameLst>
                                          <p:attrName>style.visibility</p:attrName>
                                        </p:attrNameLst>
                                      </p:cBhvr>
                                      <p:to>
                                        <p:strVal val="visible"/>
                                      </p:to>
                                    </p:set>
                                    <p:animEffect transition="in" filter="dissolve">
                                      <p:cBhvr>
                                        <p:cTn id="80" dur="500"/>
                                        <p:tgtEl>
                                          <p:spTgt spid="21528"/>
                                        </p:tgtEl>
                                      </p:cBhvr>
                                    </p:animEffect>
                                  </p:childTnLst>
                                </p:cTn>
                              </p:par>
                            </p:childTnLst>
                          </p:cTn>
                        </p:par>
                        <p:par>
                          <p:cTn id="81" fill="hold" nodeType="afterGroup">
                            <p:stCondLst>
                              <p:cond delay="2000"/>
                            </p:stCondLst>
                            <p:childTnLst>
                              <p:par>
                                <p:cTn id="82" presetID="22" presetClass="entr" presetSubtype="2" fill="hold" nodeType="afterEffect">
                                  <p:stCondLst>
                                    <p:cond delay="0"/>
                                  </p:stCondLst>
                                  <p:childTnLst>
                                    <p:set>
                                      <p:cBhvr>
                                        <p:cTn id="83" dur="1" fill="hold">
                                          <p:stCondLst>
                                            <p:cond delay="0"/>
                                          </p:stCondLst>
                                        </p:cTn>
                                        <p:tgtEl>
                                          <p:spTgt spid="21508"/>
                                        </p:tgtEl>
                                        <p:attrNameLst>
                                          <p:attrName>style.visibility</p:attrName>
                                        </p:attrNameLst>
                                      </p:cBhvr>
                                      <p:to>
                                        <p:strVal val="visible"/>
                                      </p:to>
                                    </p:set>
                                    <p:animEffect transition="in" filter="wipe(right)">
                                      <p:cBhvr>
                                        <p:cTn id="84" dur="500"/>
                                        <p:tgtEl>
                                          <p:spTgt spid="21508"/>
                                        </p:tgtEl>
                                      </p:cBhvr>
                                    </p:animEffect>
                                  </p:childTnLst>
                                </p:cTn>
                              </p:par>
                            </p:childTnLst>
                          </p:cTn>
                        </p:par>
                        <p:par>
                          <p:cTn id="85" fill="hold" nodeType="afterGroup">
                            <p:stCondLst>
                              <p:cond delay="2500"/>
                            </p:stCondLst>
                            <p:childTnLst>
                              <p:par>
                                <p:cTn id="86" presetID="9" presetClass="entr" presetSubtype="0" fill="hold" grpId="0" nodeType="afterEffect">
                                  <p:stCondLst>
                                    <p:cond delay="0"/>
                                  </p:stCondLst>
                                  <p:childTnLst>
                                    <p:set>
                                      <p:cBhvr>
                                        <p:cTn id="87" dur="1" fill="hold">
                                          <p:stCondLst>
                                            <p:cond delay="0"/>
                                          </p:stCondLst>
                                        </p:cTn>
                                        <p:tgtEl>
                                          <p:spTgt spid="21519"/>
                                        </p:tgtEl>
                                        <p:attrNameLst>
                                          <p:attrName>style.visibility</p:attrName>
                                        </p:attrNameLst>
                                      </p:cBhvr>
                                      <p:to>
                                        <p:strVal val="visible"/>
                                      </p:to>
                                    </p:set>
                                    <p:animEffect transition="in" filter="dissolve">
                                      <p:cBhvr>
                                        <p:cTn id="88" dur="500"/>
                                        <p:tgtEl>
                                          <p:spTgt spid="21519"/>
                                        </p:tgtEl>
                                      </p:cBhvr>
                                    </p:animEffect>
                                  </p:childTnLst>
                                </p:cTn>
                              </p:par>
                            </p:childTnLst>
                          </p:cTn>
                        </p:par>
                        <p:par>
                          <p:cTn id="89" fill="hold" nodeType="afterGroup">
                            <p:stCondLst>
                              <p:cond delay="3000"/>
                            </p:stCondLst>
                            <p:childTnLst>
                              <p:par>
                                <p:cTn id="90" presetID="22" presetClass="entr" presetSubtype="4" fill="hold" nodeType="afterEffect">
                                  <p:stCondLst>
                                    <p:cond delay="0"/>
                                  </p:stCondLst>
                                  <p:childTnLst>
                                    <p:set>
                                      <p:cBhvr>
                                        <p:cTn id="91" dur="1" fill="hold">
                                          <p:stCondLst>
                                            <p:cond delay="0"/>
                                          </p:stCondLst>
                                        </p:cTn>
                                        <p:tgtEl>
                                          <p:spTgt spid="21520"/>
                                        </p:tgtEl>
                                        <p:attrNameLst>
                                          <p:attrName>style.visibility</p:attrName>
                                        </p:attrNameLst>
                                      </p:cBhvr>
                                      <p:to>
                                        <p:strVal val="visible"/>
                                      </p:to>
                                    </p:set>
                                    <p:animEffect transition="in" filter="wipe(down)">
                                      <p:cBhvr>
                                        <p:cTn id="92" dur="500"/>
                                        <p:tgtEl>
                                          <p:spTgt spid="2152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21521"/>
                                        </p:tgtEl>
                                        <p:attrNameLst>
                                          <p:attrName>style.visibility</p:attrName>
                                        </p:attrNameLst>
                                      </p:cBhvr>
                                      <p:to>
                                        <p:strVal val="visible"/>
                                      </p:to>
                                    </p:set>
                                    <p:animEffect transition="in" filter="dissolve">
                                      <p:cBhvr>
                                        <p:cTn id="97" dur="500"/>
                                        <p:tgtEl>
                                          <p:spTgt spid="21521"/>
                                        </p:tgtEl>
                                      </p:cBhvr>
                                    </p:animEffect>
                                  </p:childTnLst>
                                  <p:subTnLst>
                                    <p:audio>
                                      <p:cMediaNode>
                                        <p:cTn display="0" masterRel="sameClick">
                                          <p:stCondLst>
                                            <p:cond evt="begin" delay="0">
                                              <p:tn val="95"/>
                                            </p:cond>
                                          </p:stCondLst>
                                          <p:endCondLst>
                                            <p:cond evt="onStopAudio" delay="0">
                                              <p:tgtEl>
                                                <p:sldTgt/>
                                              </p:tgtEl>
                                            </p:cond>
                                          </p:endCondLst>
                                        </p:cTn>
                                        <p:tgtEl>
                                          <p:sndTgt r:embed="rId3"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autoUpdateAnimBg="0"/>
      <p:bldP spid="21513" grpId="0" autoUpdateAnimBg="0"/>
      <p:bldP spid="21515" grpId="0" autoUpdateAnimBg="0"/>
      <p:bldP spid="21516" grpId="0" autoUpdateAnimBg="0"/>
      <p:bldP spid="21517" grpId="0" autoUpdateAnimBg="0"/>
      <p:bldP spid="21518" grpId="0" autoUpdateAnimBg="0"/>
      <p:bldP spid="21519" grpId="0" autoUpdateAnimBg="0"/>
      <p:bldP spid="21521" grpId="0" autoUpdateAnimBg="0"/>
      <p:bldP spid="21526" grpId="0" autoUpdateAnimBg="0"/>
      <p:bldP spid="21527" grpId="0" autoUpdateAnimBg="0"/>
      <p:bldP spid="21528" grpId="0" autoUpdateAnimBg="0"/>
      <p:bldP spid="21532"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1546225" y="2751138"/>
            <a:ext cx="2743200" cy="469900"/>
          </a:xfrm>
          <a:prstGeom prst="rect">
            <a:avLst/>
          </a:prstGeom>
          <a:noFill/>
          <a:ln w="57150">
            <a:solidFill>
              <a:srgbClr val="0000FF"/>
            </a:solidFill>
            <a:miter lim="800000"/>
            <a:headEnd/>
            <a:tailEnd/>
          </a:ln>
          <a:effectLst/>
          <a:extLst>
            <a:ext uri="{909E8E84-426E-40DD-AFC4-6F175D3DCCD1}">
              <a14:hiddenFill xmlns:a14="http://schemas.microsoft.com/office/drawing/2010/main">
                <a:solidFill>
                  <a:srgbClr val="FAFD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Line 5"/>
          <p:cNvSpPr>
            <a:spLocks noChangeShapeType="1"/>
          </p:cNvSpPr>
          <p:nvPr/>
        </p:nvSpPr>
        <p:spPr bwMode="auto">
          <a:xfrm>
            <a:off x="1808163"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Line 6"/>
          <p:cNvSpPr>
            <a:spLocks noChangeShapeType="1"/>
          </p:cNvSpPr>
          <p:nvPr/>
        </p:nvSpPr>
        <p:spPr bwMode="auto">
          <a:xfrm>
            <a:off x="1946275"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5" name="Line 7"/>
          <p:cNvSpPr>
            <a:spLocks noChangeShapeType="1"/>
          </p:cNvSpPr>
          <p:nvPr/>
        </p:nvSpPr>
        <p:spPr bwMode="auto">
          <a:xfrm>
            <a:off x="1557338" y="27559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6" name="Rectangle 8"/>
          <p:cNvSpPr>
            <a:spLocks noChangeArrowheads="1"/>
          </p:cNvSpPr>
          <p:nvPr/>
        </p:nvSpPr>
        <p:spPr bwMode="auto">
          <a:xfrm>
            <a:off x="7467600" y="472440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dirty="0">
                <a:latin typeface="Arial" panose="020B0604020202020204" pitchFamily="34" charset="0"/>
              </a:rPr>
              <a:t>D</a:t>
            </a:r>
          </a:p>
        </p:txBody>
      </p:sp>
      <p:sp>
        <p:nvSpPr>
          <p:cNvPr id="22537" name="Rectangle 9"/>
          <p:cNvSpPr>
            <a:spLocks noChangeArrowheads="1"/>
          </p:cNvSpPr>
          <p:nvPr/>
        </p:nvSpPr>
        <p:spPr bwMode="auto">
          <a:xfrm>
            <a:off x="5461000" y="54832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bg2"/>
                </a:solidFill>
                <a:effectLst>
                  <a:outerShdw blurRad="38100" dist="38100" dir="2700000" algn="tl">
                    <a:srgbClr val="000000"/>
                  </a:outerShdw>
                </a:effectLst>
                <a:latin typeface="Arial" panose="020B0604020202020204" pitchFamily="34" charset="0"/>
              </a:rPr>
              <a:t>MR</a:t>
            </a:r>
          </a:p>
        </p:txBody>
      </p:sp>
      <p:sp>
        <p:nvSpPr>
          <p:cNvPr id="22538" name="Rectangle 10"/>
          <p:cNvSpPr>
            <a:spLocks noChangeArrowheads="1"/>
          </p:cNvSpPr>
          <p:nvPr/>
        </p:nvSpPr>
        <p:spPr bwMode="auto">
          <a:xfrm>
            <a:off x="6456363" y="11144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FF0000"/>
                </a:solidFill>
                <a:latin typeface="Arial" panose="020B0604020202020204" pitchFamily="34" charset="0"/>
              </a:rPr>
              <a:t>MC</a:t>
            </a:r>
          </a:p>
        </p:txBody>
      </p:sp>
      <p:sp>
        <p:nvSpPr>
          <p:cNvPr id="22539" name="Freeform 11"/>
          <p:cNvSpPr>
            <a:spLocks/>
          </p:cNvSpPr>
          <p:nvPr/>
        </p:nvSpPr>
        <p:spPr bwMode="auto">
          <a:xfrm>
            <a:off x="2879725" y="1458913"/>
            <a:ext cx="3586163"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40" name="Rectangle 12"/>
          <p:cNvSpPr>
            <a:spLocks noChangeArrowheads="1"/>
          </p:cNvSpPr>
          <p:nvPr/>
        </p:nvSpPr>
        <p:spPr bwMode="auto">
          <a:xfrm>
            <a:off x="1095375" y="2928938"/>
            <a:ext cx="448842"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dirty="0">
                <a:solidFill>
                  <a:srgbClr val="C00000"/>
                </a:solidFill>
                <a:latin typeface="Arial" panose="020B0604020202020204" pitchFamily="34" charset="0"/>
              </a:rPr>
              <a:t>P</a:t>
            </a:r>
            <a:r>
              <a:rPr lang="en-US" altLang="en-US" sz="2000" b="1" baseline="-25000" dirty="0">
                <a:solidFill>
                  <a:srgbClr val="C00000"/>
                </a:solidFill>
                <a:latin typeface="Arial" panose="020B0604020202020204" pitchFamily="34" charset="0"/>
              </a:rPr>
              <a:t>2</a:t>
            </a:r>
          </a:p>
        </p:txBody>
      </p:sp>
      <p:sp>
        <p:nvSpPr>
          <p:cNvPr id="22541" name="Rectangle 13"/>
          <p:cNvSpPr>
            <a:spLocks noChangeArrowheads="1"/>
          </p:cNvSpPr>
          <p:nvPr/>
        </p:nvSpPr>
        <p:spPr bwMode="auto">
          <a:xfrm>
            <a:off x="6799263" y="17843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800" b="1">
                <a:solidFill>
                  <a:srgbClr val="000080"/>
                </a:solidFill>
                <a:effectLst>
                  <a:outerShdw blurRad="38100" dist="38100" dir="2700000" algn="tl">
                    <a:srgbClr val="000000"/>
                  </a:outerShdw>
                </a:effectLst>
                <a:latin typeface="Arial" panose="020B0604020202020204" pitchFamily="34" charset="0"/>
              </a:rPr>
              <a:t>ATC</a:t>
            </a:r>
          </a:p>
        </p:txBody>
      </p:sp>
      <p:sp>
        <p:nvSpPr>
          <p:cNvPr id="22542" name="Rectangle 14"/>
          <p:cNvSpPr>
            <a:spLocks noChangeArrowheads="1"/>
          </p:cNvSpPr>
          <p:nvPr/>
        </p:nvSpPr>
        <p:spPr bwMode="auto">
          <a:xfrm rot="16200000">
            <a:off x="-558006" y="3039269"/>
            <a:ext cx="24844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latin typeface="Arial" panose="020B0604020202020204" pitchFamily="34" charset="0"/>
              </a:rPr>
              <a:t>Price and Costs</a:t>
            </a:r>
          </a:p>
        </p:txBody>
      </p:sp>
      <p:sp>
        <p:nvSpPr>
          <p:cNvPr id="22543" name="Rectangle 15"/>
          <p:cNvSpPr>
            <a:spLocks noChangeArrowheads="1"/>
          </p:cNvSpPr>
          <p:nvPr/>
        </p:nvSpPr>
        <p:spPr bwMode="auto">
          <a:xfrm>
            <a:off x="4114800" y="6200775"/>
            <a:ext cx="47609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dirty="0">
                <a:solidFill>
                  <a:srgbClr val="C00000"/>
                </a:solidFill>
                <a:latin typeface="Arial" panose="020B0604020202020204" pitchFamily="34" charset="0"/>
              </a:rPr>
              <a:t>Q</a:t>
            </a:r>
            <a:r>
              <a:rPr lang="en-US" altLang="en-US" sz="2000" b="1" baseline="-25000" dirty="0">
                <a:solidFill>
                  <a:srgbClr val="C00000"/>
                </a:solidFill>
                <a:latin typeface="Arial" panose="020B0604020202020204" pitchFamily="34" charset="0"/>
              </a:rPr>
              <a:t>2</a:t>
            </a:r>
          </a:p>
        </p:txBody>
      </p:sp>
      <p:sp>
        <p:nvSpPr>
          <p:cNvPr id="22544" name="Rectangle 16"/>
          <p:cNvSpPr>
            <a:spLocks noChangeArrowheads="1"/>
          </p:cNvSpPr>
          <p:nvPr/>
        </p:nvSpPr>
        <p:spPr bwMode="auto">
          <a:xfrm>
            <a:off x="1589088" y="3752850"/>
            <a:ext cx="1744662"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Short-Run</a:t>
            </a:r>
          </a:p>
          <a:p>
            <a:pPr algn="ctr">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Economic</a:t>
            </a:r>
          </a:p>
          <a:p>
            <a:pPr algn="ctr">
              <a:lnSpc>
                <a:spcPct val="80000"/>
              </a:lnSpc>
            </a:pPr>
            <a:r>
              <a:rPr lang="en-US" altLang="en-US" sz="2800" b="1" i="1">
                <a:solidFill>
                  <a:srgbClr val="FF0000"/>
                </a:solidFill>
                <a:effectLst>
                  <a:outerShdw blurRad="38100" dist="38100" dir="2700000" algn="tl">
                    <a:srgbClr val="000000"/>
                  </a:outerShdw>
                </a:effectLst>
                <a:latin typeface="Times New Roman" panose="02020603050405020304" pitchFamily="18" charset="0"/>
              </a:rPr>
              <a:t>Losses</a:t>
            </a:r>
          </a:p>
        </p:txBody>
      </p:sp>
      <p:sp>
        <p:nvSpPr>
          <p:cNvPr id="22545" name="Line 17"/>
          <p:cNvSpPr>
            <a:spLocks noChangeShapeType="1"/>
          </p:cNvSpPr>
          <p:nvPr/>
        </p:nvSpPr>
        <p:spPr bwMode="auto">
          <a:xfrm flipV="1">
            <a:off x="2468563" y="2952750"/>
            <a:ext cx="0" cy="881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2546" name="Group 18"/>
          <p:cNvGrpSpPr>
            <a:grpSpLocks/>
          </p:cNvGrpSpPr>
          <p:nvPr/>
        </p:nvGrpSpPr>
        <p:grpSpPr bwMode="auto">
          <a:xfrm>
            <a:off x="1500188" y="1365250"/>
            <a:ext cx="5719762" cy="4914900"/>
            <a:chOff x="1203" y="745"/>
            <a:chExt cx="3603" cy="3096"/>
          </a:xfrm>
        </p:grpSpPr>
        <p:sp>
          <p:nvSpPr>
            <p:cNvPr id="22547" name="Line 19"/>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8" name="Line 20"/>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2549" name="Line 21"/>
          <p:cNvSpPr>
            <a:spLocks noChangeShapeType="1"/>
          </p:cNvSpPr>
          <p:nvPr/>
        </p:nvSpPr>
        <p:spPr bwMode="auto">
          <a:xfrm>
            <a:off x="4305300" y="2784475"/>
            <a:ext cx="0" cy="34210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0" name="Rectangle 22"/>
          <p:cNvSpPr>
            <a:spLocks noChangeArrowheads="1"/>
          </p:cNvSpPr>
          <p:nvPr/>
        </p:nvSpPr>
        <p:spPr bwMode="auto">
          <a:xfrm>
            <a:off x="1066800" y="152400"/>
            <a:ext cx="6711950" cy="1095375"/>
          </a:xfrm>
          <a:prstGeom prst="rect">
            <a:avLst/>
          </a:prstGeom>
          <a:noFill/>
          <a:ln>
            <a:noFill/>
          </a:ln>
          <a:effectLst>
            <a:outerShdw dist="52363" dir="842175"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3300" b="1">
                <a:solidFill>
                  <a:srgbClr val="000080"/>
                </a:solidFill>
                <a:effectLst>
                  <a:outerShdw blurRad="38100" dist="38100" dir="2700000" algn="tl">
                    <a:srgbClr val="000000"/>
                  </a:outerShdw>
                </a:effectLst>
                <a:latin typeface="Times New Roman" panose="02020603050405020304" pitchFamily="18" charset="0"/>
              </a:rPr>
              <a:t>PRICE AND OUTPUT IN</a:t>
            </a:r>
          </a:p>
          <a:p>
            <a:pPr algn="ctr"/>
            <a:r>
              <a:rPr lang="en-US" altLang="en-US" sz="3300" b="1">
                <a:solidFill>
                  <a:srgbClr val="000080"/>
                </a:solidFill>
                <a:effectLst>
                  <a:outerShdw blurRad="38100" dist="38100" dir="2700000" algn="tl">
                    <a:srgbClr val="000000"/>
                  </a:outerShdw>
                </a:effectLst>
                <a:latin typeface="Times New Roman" panose="02020603050405020304" pitchFamily="18" charset="0"/>
              </a:rPr>
              <a:t>MONOPOLISTIC COMPETITION</a:t>
            </a:r>
          </a:p>
        </p:txBody>
      </p:sp>
      <p:sp>
        <p:nvSpPr>
          <p:cNvPr id="22551" name="Text Box 23"/>
          <p:cNvSpPr txBox="1">
            <a:spLocks noChangeArrowheads="1"/>
          </p:cNvSpPr>
          <p:nvPr/>
        </p:nvSpPr>
        <p:spPr bwMode="auto">
          <a:xfrm>
            <a:off x="68580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2000" b="1">
                <a:latin typeface="Arial" panose="020B0604020202020204" pitchFamily="34" charset="0"/>
              </a:rPr>
              <a:t>Quantity</a:t>
            </a:r>
          </a:p>
        </p:txBody>
      </p:sp>
      <p:sp>
        <p:nvSpPr>
          <p:cNvPr id="22552" name="Rectangle 24"/>
          <p:cNvSpPr>
            <a:spLocks noChangeArrowheads="1"/>
          </p:cNvSpPr>
          <p:nvPr/>
        </p:nvSpPr>
        <p:spPr bwMode="auto">
          <a:xfrm>
            <a:off x="930275" y="2611438"/>
            <a:ext cx="649218"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dirty="0">
                <a:solidFill>
                  <a:srgbClr val="C00000"/>
                </a:solidFill>
                <a:latin typeface="Arial" panose="020B0604020202020204" pitchFamily="34" charset="0"/>
              </a:rPr>
              <a:t>AC</a:t>
            </a:r>
            <a:r>
              <a:rPr lang="en-US" altLang="en-US" sz="2000" b="1" baseline="-25000" dirty="0">
                <a:solidFill>
                  <a:srgbClr val="C00000"/>
                </a:solidFill>
                <a:latin typeface="Arial" panose="020B0604020202020204" pitchFamily="34" charset="0"/>
              </a:rPr>
              <a:t>2</a:t>
            </a:r>
          </a:p>
        </p:txBody>
      </p:sp>
      <p:sp>
        <p:nvSpPr>
          <p:cNvPr id="22553" name="Line 25"/>
          <p:cNvSpPr>
            <a:spLocks noChangeShapeType="1"/>
          </p:cNvSpPr>
          <p:nvPr/>
        </p:nvSpPr>
        <p:spPr bwMode="auto">
          <a:xfrm>
            <a:off x="1557338" y="3213100"/>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4" name="Oval 26"/>
          <p:cNvSpPr>
            <a:spLocks noChangeArrowheads="1"/>
          </p:cNvSpPr>
          <p:nvPr/>
        </p:nvSpPr>
        <p:spPr bwMode="auto">
          <a:xfrm>
            <a:off x="4221163" y="4349750"/>
            <a:ext cx="169862"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5" name="Freeform 27"/>
          <p:cNvSpPr>
            <a:spLocks/>
          </p:cNvSpPr>
          <p:nvPr/>
        </p:nvSpPr>
        <p:spPr bwMode="auto">
          <a:xfrm>
            <a:off x="2667000" y="1584325"/>
            <a:ext cx="4425950" cy="1404938"/>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Line 4"/>
          <p:cNvSpPr>
            <a:spLocks noChangeShapeType="1"/>
          </p:cNvSpPr>
          <p:nvPr/>
        </p:nvSpPr>
        <p:spPr bwMode="auto">
          <a:xfrm>
            <a:off x="1905000" y="2041525"/>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Line 5"/>
          <p:cNvSpPr>
            <a:spLocks noChangeShapeType="1"/>
          </p:cNvSpPr>
          <p:nvPr/>
        </p:nvSpPr>
        <p:spPr bwMode="auto">
          <a:xfrm>
            <a:off x="2043113" y="1924050"/>
            <a:ext cx="5476875" cy="29670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8" name="Rectangle 6"/>
          <p:cNvSpPr>
            <a:spLocks noChangeArrowheads="1"/>
          </p:cNvSpPr>
          <p:nvPr/>
        </p:nvSpPr>
        <p:spPr bwMode="auto">
          <a:xfrm>
            <a:off x="7543800" y="4800600"/>
            <a:ext cx="44243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dirty="0">
                <a:latin typeface="Arial" panose="020B0604020202020204" pitchFamily="34" charset="0"/>
              </a:rPr>
              <a:t>D</a:t>
            </a:r>
          </a:p>
        </p:txBody>
      </p:sp>
      <p:sp>
        <p:nvSpPr>
          <p:cNvPr id="23559" name="Rectangle 7"/>
          <p:cNvSpPr>
            <a:spLocks noChangeArrowheads="1"/>
          </p:cNvSpPr>
          <p:nvPr/>
        </p:nvSpPr>
        <p:spPr bwMode="auto">
          <a:xfrm>
            <a:off x="5557838" y="5483225"/>
            <a:ext cx="7350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chemeClr val="bg2"/>
                </a:solidFill>
                <a:effectLst>
                  <a:outerShdw blurRad="38100" dist="38100" dir="2700000" algn="tl">
                    <a:srgbClr val="000000"/>
                  </a:outerShdw>
                </a:effectLst>
                <a:latin typeface="Arial" panose="020B0604020202020204" pitchFamily="34" charset="0"/>
              </a:rPr>
              <a:t>MR</a:t>
            </a:r>
          </a:p>
        </p:txBody>
      </p:sp>
      <p:sp>
        <p:nvSpPr>
          <p:cNvPr id="23560" name="Rectangle 8"/>
          <p:cNvSpPr>
            <a:spLocks noChangeArrowheads="1"/>
          </p:cNvSpPr>
          <p:nvPr/>
        </p:nvSpPr>
        <p:spPr bwMode="auto">
          <a:xfrm>
            <a:off x="6553200" y="1114425"/>
            <a:ext cx="735013"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FF0000"/>
                </a:solidFill>
                <a:latin typeface="Arial" panose="020B0604020202020204" pitchFamily="34" charset="0"/>
              </a:rPr>
              <a:t>MC</a:t>
            </a:r>
          </a:p>
        </p:txBody>
      </p:sp>
      <p:sp>
        <p:nvSpPr>
          <p:cNvPr id="23561" name="Freeform 9"/>
          <p:cNvSpPr>
            <a:spLocks/>
          </p:cNvSpPr>
          <p:nvPr/>
        </p:nvSpPr>
        <p:spPr bwMode="auto">
          <a:xfrm>
            <a:off x="2976563" y="1458913"/>
            <a:ext cx="3586162" cy="3989387"/>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2" name="Rectangle 10"/>
          <p:cNvSpPr>
            <a:spLocks noChangeArrowheads="1"/>
          </p:cNvSpPr>
          <p:nvPr/>
        </p:nvSpPr>
        <p:spPr bwMode="auto">
          <a:xfrm>
            <a:off x="838200" y="2895600"/>
            <a:ext cx="858838"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2000" b="1" dirty="0">
                <a:solidFill>
                  <a:srgbClr val="C00000"/>
                </a:solidFill>
                <a:latin typeface="Arial" panose="020B0604020202020204" pitchFamily="34" charset="0"/>
              </a:rPr>
              <a:t>P</a:t>
            </a:r>
            <a:r>
              <a:rPr lang="en-US" altLang="en-US" sz="2000" b="1" baseline="-25000" dirty="0">
                <a:solidFill>
                  <a:srgbClr val="C00000"/>
                </a:solidFill>
                <a:latin typeface="Arial" panose="020B0604020202020204" pitchFamily="34" charset="0"/>
              </a:rPr>
              <a:t>3</a:t>
            </a:r>
            <a:r>
              <a:rPr lang="en-US" altLang="en-US" sz="2000" b="1" dirty="0">
                <a:solidFill>
                  <a:srgbClr val="C00000"/>
                </a:solidFill>
                <a:latin typeface="Arial" panose="020B0604020202020204" pitchFamily="34" charset="0"/>
              </a:rPr>
              <a:t> </a:t>
            </a:r>
          </a:p>
          <a:p>
            <a:pPr algn="ctr"/>
            <a:r>
              <a:rPr lang="en-US" altLang="en-US" sz="2000" b="1" dirty="0">
                <a:solidFill>
                  <a:srgbClr val="C00000"/>
                </a:solidFill>
                <a:latin typeface="Arial" panose="020B0604020202020204" pitchFamily="34" charset="0"/>
              </a:rPr>
              <a:t>= AC</a:t>
            </a:r>
            <a:r>
              <a:rPr lang="en-US" altLang="en-US" sz="2000" b="1" baseline="-25000" dirty="0">
                <a:solidFill>
                  <a:srgbClr val="C00000"/>
                </a:solidFill>
                <a:latin typeface="Arial" panose="020B0604020202020204" pitchFamily="34" charset="0"/>
              </a:rPr>
              <a:t>3</a:t>
            </a:r>
          </a:p>
        </p:txBody>
      </p:sp>
      <p:sp>
        <p:nvSpPr>
          <p:cNvPr id="23563" name="Rectangle 11"/>
          <p:cNvSpPr>
            <a:spLocks noChangeArrowheads="1"/>
          </p:cNvSpPr>
          <p:nvPr/>
        </p:nvSpPr>
        <p:spPr bwMode="auto">
          <a:xfrm>
            <a:off x="6985000" y="2101850"/>
            <a:ext cx="102552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2800" b="1">
                <a:solidFill>
                  <a:schemeClr val="accent2"/>
                </a:solidFill>
                <a:effectLst>
                  <a:outerShdw blurRad="38100" dist="38100" dir="2700000" algn="tl">
                    <a:srgbClr val="000000"/>
                  </a:outerShdw>
                </a:effectLst>
                <a:latin typeface="Arial" panose="020B0604020202020204" pitchFamily="34" charset="0"/>
              </a:rPr>
              <a:t>ATC</a:t>
            </a:r>
          </a:p>
        </p:txBody>
      </p:sp>
      <p:sp>
        <p:nvSpPr>
          <p:cNvPr id="23564" name="Rectangle 12"/>
          <p:cNvSpPr>
            <a:spLocks noChangeArrowheads="1"/>
          </p:cNvSpPr>
          <p:nvPr/>
        </p:nvSpPr>
        <p:spPr bwMode="auto">
          <a:xfrm rot="16200000">
            <a:off x="-558006" y="3117056"/>
            <a:ext cx="24844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latin typeface="Arial" panose="020B0604020202020204" pitchFamily="34" charset="0"/>
              </a:rPr>
              <a:t>Price and Costs</a:t>
            </a:r>
          </a:p>
        </p:txBody>
      </p:sp>
      <p:sp>
        <p:nvSpPr>
          <p:cNvPr id="23565" name="Rectangle 13"/>
          <p:cNvSpPr>
            <a:spLocks noChangeArrowheads="1"/>
          </p:cNvSpPr>
          <p:nvPr/>
        </p:nvSpPr>
        <p:spPr bwMode="auto">
          <a:xfrm>
            <a:off x="4195763" y="6180138"/>
            <a:ext cx="476093"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C00000"/>
                </a:solidFill>
                <a:latin typeface="Arial" panose="020B0604020202020204" pitchFamily="34" charset="0"/>
              </a:rPr>
              <a:t>Q</a:t>
            </a:r>
            <a:r>
              <a:rPr lang="en-US" altLang="en-US" sz="2000" b="1" baseline="-25000">
                <a:solidFill>
                  <a:srgbClr val="C00000"/>
                </a:solidFill>
                <a:latin typeface="Arial" panose="020B0604020202020204" pitchFamily="34" charset="0"/>
              </a:rPr>
              <a:t>3</a:t>
            </a:r>
          </a:p>
        </p:txBody>
      </p:sp>
      <p:grpSp>
        <p:nvGrpSpPr>
          <p:cNvPr id="23566" name="Group 14"/>
          <p:cNvGrpSpPr>
            <a:grpSpLocks/>
          </p:cNvGrpSpPr>
          <p:nvPr/>
        </p:nvGrpSpPr>
        <p:grpSpPr bwMode="auto">
          <a:xfrm>
            <a:off x="1597025" y="1365250"/>
            <a:ext cx="5719763" cy="4914900"/>
            <a:chOff x="1203" y="745"/>
            <a:chExt cx="3603" cy="3096"/>
          </a:xfrm>
        </p:grpSpPr>
        <p:sp>
          <p:nvSpPr>
            <p:cNvPr id="23567" name="Line 15"/>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8" name="Line 16"/>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3569" name="Line 17"/>
          <p:cNvSpPr>
            <a:spLocks noChangeShapeType="1"/>
          </p:cNvSpPr>
          <p:nvPr/>
        </p:nvSpPr>
        <p:spPr bwMode="auto">
          <a:xfrm>
            <a:off x="4402138" y="3241675"/>
            <a:ext cx="0" cy="2963863"/>
          </a:xfrm>
          <a:prstGeom prst="line">
            <a:avLst/>
          </a:prstGeom>
          <a:noFill/>
          <a:ln w="3810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0" name="Rectangle 18"/>
          <p:cNvSpPr>
            <a:spLocks noChangeArrowheads="1"/>
          </p:cNvSpPr>
          <p:nvPr/>
        </p:nvSpPr>
        <p:spPr bwMode="auto">
          <a:xfrm>
            <a:off x="1143000" y="152400"/>
            <a:ext cx="6711950" cy="1095375"/>
          </a:xfrm>
          <a:prstGeom prst="rect">
            <a:avLst/>
          </a:prstGeom>
          <a:noFill/>
          <a:ln>
            <a:noFill/>
          </a:ln>
          <a:effectLst>
            <a:outerShdw dist="40161" dir="11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3300" b="1">
                <a:solidFill>
                  <a:srgbClr val="000099"/>
                </a:solidFill>
                <a:latin typeface="Times New Roman" panose="02020603050405020304" pitchFamily="18" charset="0"/>
              </a:rPr>
              <a:t>PRICE AND OUTPUT IN</a:t>
            </a:r>
          </a:p>
          <a:p>
            <a:pPr algn="ctr"/>
            <a:r>
              <a:rPr lang="en-US" altLang="en-US" sz="3300" b="1">
                <a:solidFill>
                  <a:srgbClr val="000099"/>
                </a:solidFill>
                <a:latin typeface="Times New Roman" panose="02020603050405020304" pitchFamily="18" charset="0"/>
              </a:rPr>
              <a:t>MONOPOLISTIC COMPETITION</a:t>
            </a:r>
          </a:p>
        </p:txBody>
      </p:sp>
      <p:sp>
        <p:nvSpPr>
          <p:cNvPr id="23571" name="Text Box 19"/>
          <p:cNvSpPr txBox="1">
            <a:spLocks noChangeArrowheads="1"/>
          </p:cNvSpPr>
          <p:nvPr/>
        </p:nvSpPr>
        <p:spPr bwMode="auto">
          <a:xfrm>
            <a:off x="6553200" y="6324600"/>
            <a:ext cx="1212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2000" b="1">
                <a:latin typeface="Arial" panose="020B0604020202020204" pitchFamily="34" charset="0"/>
              </a:rPr>
              <a:t>Quantity</a:t>
            </a:r>
          </a:p>
        </p:txBody>
      </p:sp>
      <p:sp>
        <p:nvSpPr>
          <p:cNvPr id="23572" name="Line 20"/>
          <p:cNvSpPr>
            <a:spLocks noChangeShapeType="1"/>
          </p:cNvSpPr>
          <p:nvPr/>
        </p:nvSpPr>
        <p:spPr bwMode="auto">
          <a:xfrm>
            <a:off x="1654175" y="3213100"/>
            <a:ext cx="2709863" cy="0"/>
          </a:xfrm>
          <a:prstGeom prst="line">
            <a:avLst/>
          </a:prstGeom>
          <a:noFill/>
          <a:ln w="38100">
            <a:solidFill>
              <a:srgbClr val="FF0000"/>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Oval 21"/>
          <p:cNvSpPr>
            <a:spLocks noChangeArrowheads="1"/>
          </p:cNvSpPr>
          <p:nvPr/>
        </p:nvSpPr>
        <p:spPr bwMode="auto">
          <a:xfrm>
            <a:off x="4318000" y="4349750"/>
            <a:ext cx="169863" cy="169863"/>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Freeform 22"/>
          <p:cNvSpPr>
            <a:spLocks/>
          </p:cNvSpPr>
          <p:nvPr/>
        </p:nvSpPr>
        <p:spPr bwMode="auto">
          <a:xfrm>
            <a:off x="2827338" y="1939925"/>
            <a:ext cx="4425950" cy="1462088"/>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5" name="Rectangle 23"/>
          <p:cNvSpPr>
            <a:spLocks noChangeArrowheads="1"/>
          </p:cNvSpPr>
          <p:nvPr/>
        </p:nvSpPr>
        <p:spPr bwMode="auto">
          <a:xfrm>
            <a:off x="2251075" y="1209675"/>
            <a:ext cx="40735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i="1">
                <a:solidFill>
                  <a:srgbClr val="CC0000"/>
                </a:solidFill>
                <a:latin typeface="Times New Roman" panose="02020603050405020304" pitchFamily="18" charset="0"/>
              </a:rPr>
              <a:t>Long-Run Equilibrium</a:t>
            </a:r>
          </a:p>
        </p:txBody>
      </p:sp>
      <p:sp>
        <p:nvSpPr>
          <p:cNvPr id="23576" name="Rectangle 24"/>
          <p:cNvSpPr>
            <a:spLocks noChangeArrowheads="1"/>
          </p:cNvSpPr>
          <p:nvPr/>
        </p:nvSpPr>
        <p:spPr bwMode="auto">
          <a:xfrm>
            <a:off x="4198938" y="1654175"/>
            <a:ext cx="1306512"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2800" b="1" i="1">
                <a:solidFill>
                  <a:srgbClr val="0000FF"/>
                </a:solidFill>
                <a:effectLst>
                  <a:outerShdw blurRad="38100" dist="38100" dir="2700000" algn="tl">
                    <a:srgbClr val="000000"/>
                  </a:outerShdw>
                </a:effectLst>
                <a:latin typeface="Times New Roman" panose="02020603050405020304" pitchFamily="18" charset="0"/>
              </a:rPr>
              <a:t>Normal</a:t>
            </a:r>
          </a:p>
          <a:p>
            <a:pPr algn="ctr"/>
            <a:r>
              <a:rPr lang="en-US" altLang="en-US" sz="2800" b="1" i="1">
                <a:solidFill>
                  <a:srgbClr val="0000FF"/>
                </a:solidFill>
                <a:effectLst>
                  <a:outerShdw blurRad="38100" dist="38100" dir="2700000" algn="tl">
                    <a:srgbClr val="000000"/>
                  </a:outerShdw>
                </a:effectLst>
                <a:latin typeface="Times New Roman" panose="02020603050405020304" pitchFamily="18" charset="0"/>
              </a:rPr>
              <a:t>Profit</a:t>
            </a:r>
          </a:p>
          <a:p>
            <a:pPr algn="ctr"/>
            <a:r>
              <a:rPr lang="en-US" altLang="en-US" sz="2800" b="1" i="1">
                <a:solidFill>
                  <a:srgbClr val="0000FF"/>
                </a:solidFill>
                <a:effectLst>
                  <a:outerShdw blurRad="38100" dist="38100" dir="2700000" algn="tl">
                    <a:srgbClr val="000000"/>
                  </a:outerShdw>
                </a:effectLst>
                <a:latin typeface="Times New Roman" panose="02020603050405020304" pitchFamily="18" charset="0"/>
              </a:rPr>
              <a:t>Only</a:t>
            </a:r>
          </a:p>
        </p:txBody>
      </p:sp>
      <p:sp>
        <p:nvSpPr>
          <p:cNvPr id="23577" name="Line 25"/>
          <p:cNvSpPr>
            <a:spLocks noChangeShapeType="1"/>
          </p:cNvSpPr>
          <p:nvPr/>
        </p:nvSpPr>
        <p:spPr bwMode="auto">
          <a:xfrm flipH="1">
            <a:off x="4529138" y="2952750"/>
            <a:ext cx="287337" cy="157163"/>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bwMode="auto">
          <a:xfrm>
            <a:off x="457200" y="274638"/>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en-US" b="1">
                <a:solidFill>
                  <a:srgbClr val="FF0000"/>
                </a:solidFill>
                <a:effectLst>
                  <a:outerShdw blurRad="38100" dist="38100" dir="2700000" algn="tl">
                    <a:srgbClr val="000000"/>
                  </a:outerShdw>
                </a:effectLst>
              </a:rPr>
              <a:t>Using Game Theory</a:t>
            </a:r>
          </a:p>
        </p:txBody>
      </p:sp>
      <p:sp>
        <p:nvSpPr>
          <p:cNvPr id="24581" name="Rectangle 5"/>
          <p:cNvSpPr>
            <a:spLocks noGrp="1" noChangeArrowheads="1"/>
          </p:cNvSpPr>
          <p:nvPr>
            <p:ph type="body" idx="1"/>
          </p:nvPr>
        </p:nvSpPr>
        <p:spPr bwMode="auto">
          <a:xfrm>
            <a:off x="457200" y="1600200"/>
            <a:ext cx="8229600" cy="452596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90000"/>
              </a:lnSpc>
            </a:pPr>
            <a:r>
              <a:rPr lang="en-US" altLang="en-US" sz="2800" b="1">
                <a:solidFill>
                  <a:srgbClr val="0000FF"/>
                </a:solidFill>
                <a:effectLst>
                  <a:outerShdw blurRad="38100" dist="38100" dir="2700000" algn="tl">
                    <a:srgbClr val="000000"/>
                  </a:outerShdw>
                </a:effectLst>
              </a:rPr>
              <a:t>Game theory can be used to describe a game when:</a:t>
            </a:r>
          </a:p>
          <a:p>
            <a:pPr lvl="1">
              <a:lnSpc>
                <a:spcPct val="90000"/>
              </a:lnSpc>
            </a:pPr>
            <a:r>
              <a:rPr lang="en-US" altLang="en-US" b="1">
                <a:solidFill>
                  <a:srgbClr val="0000FF"/>
                </a:solidFill>
                <a:effectLst>
                  <a:outerShdw blurRad="38100" dist="38100" dir="2700000" algn="tl">
                    <a:srgbClr val="000000"/>
                  </a:outerShdw>
                </a:effectLst>
              </a:rPr>
              <a:t>There are rules which govern </a:t>
            </a:r>
            <a:r>
              <a:rPr lang="en-US" altLang="en-US" b="1" i="1">
                <a:solidFill>
                  <a:srgbClr val="0000FF"/>
                </a:solidFill>
                <a:effectLst>
                  <a:outerShdw blurRad="38100" dist="38100" dir="2700000" algn="tl">
                    <a:srgbClr val="000000"/>
                  </a:outerShdw>
                </a:effectLst>
              </a:rPr>
              <a:t>actions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two or more </a:t>
            </a:r>
            <a:r>
              <a:rPr lang="en-US" altLang="en-US" b="1" i="1">
                <a:solidFill>
                  <a:srgbClr val="0000FF"/>
                </a:solidFill>
                <a:effectLst>
                  <a:outerShdw blurRad="38100" dist="38100" dir="2700000" algn="tl">
                    <a:srgbClr val="000000"/>
                  </a:outerShdw>
                </a:effectLst>
              </a:rPr>
              <a:t>players</a:t>
            </a:r>
            <a:r>
              <a:rPr lang="en-US" altLang="en-US" b="1">
                <a:solidFill>
                  <a:srgbClr val="0000FF"/>
                </a:solidFill>
                <a:effectLst>
                  <a:outerShdw blurRad="38100" dist="38100" dir="2700000" algn="tl">
                    <a:srgbClr val="000000"/>
                  </a:outerShdw>
                </a:effectLst>
              </a:rPr>
              <a:t>;</a:t>
            </a:r>
          </a:p>
          <a:p>
            <a:pPr lvl="1">
              <a:lnSpc>
                <a:spcPct val="90000"/>
              </a:lnSpc>
            </a:pPr>
            <a:r>
              <a:rPr lang="en-US" altLang="en-US" b="1">
                <a:solidFill>
                  <a:srgbClr val="0000FF"/>
                </a:solidFill>
                <a:effectLst>
                  <a:outerShdw blurRad="38100" dist="38100" dir="2700000" algn="tl">
                    <a:srgbClr val="000000"/>
                  </a:outerShdw>
                </a:effectLst>
              </a:rPr>
              <a:t>There are choices of action where </a:t>
            </a:r>
            <a:r>
              <a:rPr lang="en-US" altLang="en-US" b="1" i="1">
                <a:solidFill>
                  <a:srgbClr val="0000FF"/>
                </a:solidFill>
                <a:effectLst>
                  <a:outerShdw blurRad="38100" dist="38100" dir="2700000" algn="tl">
                    <a:srgbClr val="000000"/>
                  </a:outerShdw>
                </a:effectLst>
              </a:rPr>
              <a:t>strategy</a:t>
            </a:r>
            <a:r>
              <a:rPr lang="en-US" altLang="en-US" b="1">
                <a:solidFill>
                  <a:srgbClr val="0000FF"/>
                </a:solidFill>
                <a:effectLst>
                  <a:outerShdw blurRad="38100" dist="38100" dir="2700000" algn="tl">
                    <a:srgbClr val="000000"/>
                  </a:outerShdw>
                </a:effectLst>
              </a:rPr>
              <a:t> matters;</a:t>
            </a:r>
          </a:p>
          <a:p>
            <a:pPr lvl="1">
              <a:lnSpc>
                <a:spcPct val="90000"/>
              </a:lnSpc>
            </a:pPr>
            <a:r>
              <a:rPr lang="en-US" altLang="en-US" b="1">
                <a:solidFill>
                  <a:srgbClr val="0000FF"/>
                </a:solidFill>
                <a:effectLst>
                  <a:outerShdw blurRad="38100" dist="38100" dir="2700000" algn="tl">
                    <a:srgbClr val="000000"/>
                  </a:outerShdw>
                </a:effectLst>
              </a:rPr>
              <a:t>The game has one or more </a:t>
            </a:r>
            <a:r>
              <a:rPr lang="en-US" altLang="en-US" b="1" i="1">
                <a:solidFill>
                  <a:srgbClr val="0000FF"/>
                </a:solidFill>
                <a:effectLst>
                  <a:outerShdw blurRad="38100" dist="38100" dir="2700000" algn="tl">
                    <a:srgbClr val="000000"/>
                  </a:outerShdw>
                </a:effectLst>
              </a:rPr>
              <a:t>outcomes;</a:t>
            </a:r>
          </a:p>
          <a:p>
            <a:pPr lvl="1">
              <a:lnSpc>
                <a:spcPct val="90000"/>
              </a:lnSpc>
            </a:pPr>
            <a:r>
              <a:rPr lang="en-US" altLang="en-US" b="1">
                <a:solidFill>
                  <a:srgbClr val="0000FF"/>
                </a:solidFill>
                <a:effectLst>
                  <a:outerShdw blurRad="38100" dist="38100" dir="2700000" algn="tl">
                    <a:srgbClr val="000000"/>
                  </a:outerShdw>
                </a:effectLst>
              </a:rPr>
              <a:t>The outcome depends on the strategies chosen by all players, i.e., there is </a:t>
            </a:r>
            <a:r>
              <a:rPr lang="en-US" altLang="en-US" b="1" i="1">
                <a:solidFill>
                  <a:srgbClr val="0000FF"/>
                </a:solidFill>
                <a:effectLst>
                  <a:outerShdw blurRad="38100" dist="38100" dir="2700000" algn="tl">
                    <a:srgbClr val="000000"/>
                  </a:outerShdw>
                </a:effectLst>
              </a:rPr>
              <a:t>strategic interaction.</a:t>
            </a:r>
            <a:r>
              <a:rPr lang="en-US" altLang="en-US" sz="2400" b="1" i="1">
                <a:solidFill>
                  <a:srgbClr val="0000FF"/>
                </a:solidFill>
                <a:effectLst>
                  <a:outerShdw blurRad="38100" dist="38100" dir="2700000" algn="tl">
                    <a:srgbClr val="000000"/>
                  </a:outerShdw>
                </a:effectLst>
              </a:rPr>
              <a:t>      </a:t>
            </a:r>
          </a:p>
          <a:p>
            <a:pPr>
              <a:lnSpc>
                <a:spcPct val="90000"/>
              </a:lnSpc>
            </a:pPr>
            <a:endParaRPr lang="en-US" altLang="en-US" sz="2800" b="1" i="1">
              <a:solidFill>
                <a:srgbClr val="0000FF"/>
              </a:solidFill>
              <a:effectLst>
                <a:outerShdw blurRad="38100" dist="38100" dir="2700000" algn="tl">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Line 3"/>
          <p:cNvSpPr>
            <a:spLocks noChangeShapeType="1"/>
          </p:cNvSpPr>
          <p:nvPr/>
        </p:nvSpPr>
        <p:spPr bwMode="auto">
          <a:xfrm flipV="1">
            <a:off x="1555750" y="1316038"/>
            <a:ext cx="3175" cy="1112837"/>
          </a:xfrm>
          <a:prstGeom prst="line">
            <a:avLst/>
          </a:prstGeom>
          <a:noFill/>
          <a:ln w="349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796" name="Line 4"/>
          <p:cNvSpPr>
            <a:spLocks noChangeShapeType="1"/>
          </p:cNvSpPr>
          <p:nvPr/>
        </p:nvSpPr>
        <p:spPr bwMode="auto">
          <a:xfrm>
            <a:off x="1644650" y="1311275"/>
            <a:ext cx="5653088" cy="1588"/>
          </a:xfrm>
          <a:prstGeom prst="line">
            <a:avLst/>
          </a:prstGeom>
          <a:noFill/>
          <a:ln w="95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1797" name="Group 5"/>
          <p:cNvGrpSpPr>
            <a:grpSpLocks/>
          </p:cNvGrpSpPr>
          <p:nvPr/>
        </p:nvGrpSpPr>
        <p:grpSpPr bwMode="auto">
          <a:xfrm>
            <a:off x="7286625" y="1327150"/>
            <a:ext cx="155575" cy="1123950"/>
            <a:chOff x="4354" y="898"/>
            <a:chExt cx="81" cy="879"/>
          </a:xfrm>
        </p:grpSpPr>
        <p:sp>
          <p:nvSpPr>
            <p:cNvPr id="161798" name="Line 6"/>
            <p:cNvSpPr>
              <a:spLocks noChangeShapeType="1"/>
            </p:cNvSpPr>
            <p:nvPr/>
          </p:nvSpPr>
          <p:spPr bwMode="auto">
            <a:xfrm>
              <a:off x="4384" y="898"/>
              <a:ext cx="1" cy="879"/>
            </a:xfrm>
            <a:prstGeom prst="line">
              <a:avLst/>
            </a:prstGeom>
            <a:noFill/>
            <a:ln w="349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799" name="Freeform 7"/>
            <p:cNvSpPr>
              <a:spLocks/>
            </p:cNvSpPr>
            <p:nvPr/>
          </p:nvSpPr>
          <p:spPr bwMode="auto">
            <a:xfrm>
              <a:off x="4354" y="1593"/>
              <a:ext cx="81" cy="184"/>
            </a:xfrm>
            <a:custGeom>
              <a:avLst/>
              <a:gdLst>
                <a:gd name="T0" fmla="*/ 42 w 81"/>
                <a:gd name="T1" fmla="*/ 184 h 184"/>
                <a:gd name="T2" fmla="*/ 81 w 81"/>
                <a:gd name="T3" fmla="*/ 0 h 184"/>
                <a:gd name="T4" fmla="*/ 0 w 81"/>
                <a:gd name="T5" fmla="*/ 0 h 184"/>
                <a:gd name="T6" fmla="*/ 42 w 81"/>
                <a:gd name="T7" fmla="*/ 184 h 184"/>
              </a:gdLst>
              <a:ahLst/>
              <a:cxnLst>
                <a:cxn ang="0">
                  <a:pos x="T0" y="T1"/>
                </a:cxn>
                <a:cxn ang="0">
                  <a:pos x="T2" y="T3"/>
                </a:cxn>
                <a:cxn ang="0">
                  <a:pos x="T4" y="T5"/>
                </a:cxn>
                <a:cxn ang="0">
                  <a:pos x="T6" y="T7"/>
                </a:cxn>
              </a:cxnLst>
              <a:rect l="0" t="0" r="r" b="b"/>
              <a:pathLst>
                <a:path w="81" h="184">
                  <a:moveTo>
                    <a:pt x="42" y="184"/>
                  </a:moveTo>
                  <a:lnTo>
                    <a:pt x="81" y="0"/>
                  </a:lnTo>
                  <a:lnTo>
                    <a:pt x="0" y="0"/>
                  </a:lnTo>
                  <a:lnTo>
                    <a:pt x="42" y="184"/>
                  </a:lnTo>
                  <a:close/>
                </a:path>
              </a:pathLst>
            </a:custGeom>
            <a:solidFill>
              <a:srgbClr val="00AE00"/>
            </a:solidFill>
            <a:ln w="4763">
              <a:solidFill>
                <a:srgbClr val="00AE00"/>
              </a:solidFill>
              <a:prstDash val="solid"/>
              <a:round/>
              <a:headEnd/>
              <a:tailEnd/>
            </a:ln>
          </p:spPr>
          <p:txBody>
            <a:bodyPr/>
            <a:lstStyle/>
            <a:p>
              <a:endParaRPr lang="en-US"/>
            </a:p>
          </p:txBody>
        </p:sp>
      </p:grpSp>
      <p:grpSp>
        <p:nvGrpSpPr>
          <p:cNvPr id="161800" name="Group 8"/>
          <p:cNvGrpSpPr>
            <a:grpSpLocks/>
          </p:cNvGrpSpPr>
          <p:nvPr/>
        </p:nvGrpSpPr>
        <p:grpSpPr bwMode="auto">
          <a:xfrm>
            <a:off x="1685925" y="4000500"/>
            <a:ext cx="5727700" cy="1219200"/>
            <a:chOff x="1438" y="2557"/>
            <a:chExt cx="2991" cy="954"/>
          </a:xfrm>
        </p:grpSpPr>
        <p:sp>
          <p:nvSpPr>
            <p:cNvPr id="161801" name="Line 9"/>
            <p:cNvSpPr>
              <a:spLocks noChangeShapeType="1"/>
            </p:cNvSpPr>
            <p:nvPr/>
          </p:nvSpPr>
          <p:spPr bwMode="auto">
            <a:xfrm>
              <a:off x="4418" y="2557"/>
              <a:ext cx="1" cy="954"/>
            </a:xfrm>
            <a:prstGeom prst="line">
              <a:avLst/>
            </a:prstGeom>
            <a:noFill/>
            <a:ln w="349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2" name="Line 10"/>
            <p:cNvSpPr>
              <a:spLocks noChangeShapeType="1"/>
            </p:cNvSpPr>
            <p:nvPr/>
          </p:nvSpPr>
          <p:spPr bwMode="auto">
            <a:xfrm flipH="1">
              <a:off x="1477" y="3496"/>
              <a:ext cx="2952" cy="1"/>
            </a:xfrm>
            <a:prstGeom prst="line">
              <a:avLst/>
            </a:prstGeom>
            <a:noFill/>
            <a:ln w="95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1803" name="Group 11"/>
            <p:cNvGrpSpPr>
              <a:grpSpLocks/>
            </p:cNvGrpSpPr>
            <p:nvPr/>
          </p:nvGrpSpPr>
          <p:grpSpPr bwMode="auto">
            <a:xfrm>
              <a:off x="1438" y="2629"/>
              <a:ext cx="78" cy="882"/>
              <a:chOff x="1438" y="2629"/>
              <a:chExt cx="78" cy="882"/>
            </a:xfrm>
          </p:grpSpPr>
          <p:sp>
            <p:nvSpPr>
              <p:cNvPr id="161804" name="Line 12"/>
              <p:cNvSpPr>
                <a:spLocks noChangeShapeType="1"/>
              </p:cNvSpPr>
              <p:nvPr/>
            </p:nvSpPr>
            <p:spPr bwMode="auto">
              <a:xfrm flipV="1">
                <a:off x="1466" y="2629"/>
                <a:ext cx="1" cy="882"/>
              </a:xfrm>
              <a:prstGeom prst="line">
                <a:avLst/>
              </a:prstGeom>
              <a:noFill/>
              <a:ln w="349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5" name="Freeform 13"/>
              <p:cNvSpPr>
                <a:spLocks/>
              </p:cNvSpPr>
              <p:nvPr/>
            </p:nvSpPr>
            <p:spPr bwMode="auto">
              <a:xfrm>
                <a:off x="1438" y="2629"/>
                <a:ext cx="78" cy="184"/>
              </a:xfrm>
              <a:custGeom>
                <a:avLst/>
                <a:gdLst>
                  <a:gd name="T0" fmla="*/ 39 w 78"/>
                  <a:gd name="T1" fmla="*/ 0 h 184"/>
                  <a:gd name="T2" fmla="*/ 0 w 78"/>
                  <a:gd name="T3" fmla="*/ 184 h 184"/>
                  <a:gd name="T4" fmla="*/ 78 w 78"/>
                  <a:gd name="T5" fmla="*/ 184 h 184"/>
                  <a:gd name="T6" fmla="*/ 39 w 78"/>
                  <a:gd name="T7" fmla="*/ 0 h 184"/>
                </a:gdLst>
                <a:ahLst/>
                <a:cxnLst>
                  <a:cxn ang="0">
                    <a:pos x="T0" y="T1"/>
                  </a:cxn>
                  <a:cxn ang="0">
                    <a:pos x="T2" y="T3"/>
                  </a:cxn>
                  <a:cxn ang="0">
                    <a:pos x="T4" y="T5"/>
                  </a:cxn>
                  <a:cxn ang="0">
                    <a:pos x="T6" y="T7"/>
                  </a:cxn>
                </a:cxnLst>
                <a:rect l="0" t="0" r="r" b="b"/>
                <a:pathLst>
                  <a:path w="78" h="184">
                    <a:moveTo>
                      <a:pt x="39" y="0"/>
                    </a:moveTo>
                    <a:lnTo>
                      <a:pt x="0" y="184"/>
                    </a:lnTo>
                    <a:lnTo>
                      <a:pt x="78" y="184"/>
                    </a:lnTo>
                    <a:lnTo>
                      <a:pt x="39" y="0"/>
                    </a:lnTo>
                    <a:close/>
                  </a:path>
                </a:pathLst>
              </a:custGeom>
              <a:solidFill>
                <a:srgbClr val="00AE00"/>
              </a:solidFill>
              <a:ln w="4763">
                <a:solidFill>
                  <a:srgbClr val="00AE00"/>
                </a:solidFill>
                <a:prstDash val="solid"/>
                <a:round/>
                <a:headEnd/>
                <a:tailEnd/>
              </a:ln>
            </p:spPr>
            <p:txBody>
              <a:bodyPr/>
              <a:lstStyle/>
              <a:p>
                <a:endParaRPr lang="en-US"/>
              </a:p>
            </p:txBody>
          </p:sp>
        </p:grpSp>
      </p:grpSp>
      <p:grpSp>
        <p:nvGrpSpPr>
          <p:cNvPr id="161806" name="Group 14"/>
          <p:cNvGrpSpPr>
            <a:grpSpLocks/>
          </p:cNvGrpSpPr>
          <p:nvPr/>
        </p:nvGrpSpPr>
        <p:grpSpPr bwMode="auto">
          <a:xfrm>
            <a:off x="1298575" y="949325"/>
            <a:ext cx="6575425" cy="1795463"/>
            <a:chOff x="1221" y="564"/>
            <a:chExt cx="3434" cy="1404"/>
          </a:xfrm>
        </p:grpSpPr>
        <p:sp>
          <p:nvSpPr>
            <p:cNvPr id="161807" name="Line 15"/>
            <p:cNvSpPr>
              <a:spLocks noChangeShapeType="1"/>
            </p:cNvSpPr>
            <p:nvPr/>
          </p:nvSpPr>
          <p:spPr bwMode="auto">
            <a:xfrm flipV="1">
              <a:off x="4643" y="579"/>
              <a:ext cx="1" cy="1389"/>
            </a:xfrm>
            <a:prstGeom prst="line">
              <a:avLst/>
            </a:prstGeom>
            <a:noFill/>
            <a:ln w="349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08" name="Line 16"/>
            <p:cNvSpPr>
              <a:spLocks noChangeShapeType="1"/>
            </p:cNvSpPr>
            <p:nvPr/>
          </p:nvSpPr>
          <p:spPr bwMode="auto">
            <a:xfrm flipH="1">
              <a:off x="1260" y="564"/>
              <a:ext cx="3395" cy="1"/>
            </a:xfrm>
            <a:prstGeom prst="line">
              <a:avLst/>
            </a:prstGeom>
            <a:noFill/>
            <a:ln w="95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1809" name="Group 17"/>
            <p:cNvGrpSpPr>
              <a:grpSpLocks/>
            </p:cNvGrpSpPr>
            <p:nvPr/>
          </p:nvGrpSpPr>
          <p:grpSpPr bwMode="auto">
            <a:xfrm>
              <a:off x="1221" y="579"/>
              <a:ext cx="78" cy="1171"/>
              <a:chOff x="1221" y="579"/>
              <a:chExt cx="78" cy="1171"/>
            </a:xfrm>
          </p:grpSpPr>
          <p:sp>
            <p:nvSpPr>
              <p:cNvPr id="161810" name="Line 18"/>
              <p:cNvSpPr>
                <a:spLocks noChangeShapeType="1"/>
              </p:cNvSpPr>
              <p:nvPr/>
            </p:nvSpPr>
            <p:spPr bwMode="auto">
              <a:xfrm>
                <a:off x="1249" y="579"/>
                <a:ext cx="1" cy="1171"/>
              </a:xfrm>
              <a:prstGeom prst="line">
                <a:avLst/>
              </a:prstGeom>
              <a:noFill/>
              <a:ln w="349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11" name="Freeform 19"/>
              <p:cNvSpPr>
                <a:spLocks/>
              </p:cNvSpPr>
              <p:nvPr/>
            </p:nvSpPr>
            <p:spPr bwMode="auto">
              <a:xfrm>
                <a:off x="1221" y="1566"/>
                <a:ext cx="78" cy="181"/>
              </a:xfrm>
              <a:custGeom>
                <a:avLst/>
                <a:gdLst>
                  <a:gd name="T0" fmla="*/ 39 w 78"/>
                  <a:gd name="T1" fmla="*/ 181 h 181"/>
                  <a:gd name="T2" fmla="*/ 78 w 78"/>
                  <a:gd name="T3" fmla="*/ 0 h 181"/>
                  <a:gd name="T4" fmla="*/ 0 w 78"/>
                  <a:gd name="T5" fmla="*/ 0 h 181"/>
                  <a:gd name="T6" fmla="*/ 39 w 78"/>
                  <a:gd name="T7" fmla="*/ 181 h 181"/>
                </a:gdLst>
                <a:ahLst/>
                <a:cxnLst>
                  <a:cxn ang="0">
                    <a:pos x="T0" y="T1"/>
                  </a:cxn>
                  <a:cxn ang="0">
                    <a:pos x="T2" y="T3"/>
                  </a:cxn>
                  <a:cxn ang="0">
                    <a:pos x="T4" y="T5"/>
                  </a:cxn>
                  <a:cxn ang="0">
                    <a:pos x="T6" y="T7"/>
                  </a:cxn>
                </a:cxnLst>
                <a:rect l="0" t="0" r="r" b="b"/>
                <a:pathLst>
                  <a:path w="78" h="181">
                    <a:moveTo>
                      <a:pt x="39" y="181"/>
                    </a:moveTo>
                    <a:lnTo>
                      <a:pt x="78" y="0"/>
                    </a:lnTo>
                    <a:lnTo>
                      <a:pt x="0" y="0"/>
                    </a:lnTo>
                    <a:lnTo>
                      <a:pt x="39" y="181"/>
                    </a:lnTo>
                    <a:close/>
                  </a:path>
                </a:pathLst>
              </a:custGeom>
              <a:noFill/>
              <a:ln w="4763">
                <a:solidFill>
                  <a:srgbClr val="3365F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1812" name="Freeform 20"/>
              <p:cNvSpPr>
                <a:spLocks/>
              </p:cNvSpPr>
              <p:nvPr/>
            </p:nvSpPr>
            <p:spPr bwMode="auto">
              <a:xfrm>
                <a:off x="1221" y="1566"/>
                <a:ext cx="78" cy="184"/>
              </a:xfrm>
              <a:custGeom>
                <a:avLst/>
                <a:gdLst>
                  <a:gd name="T0" fmla="*/ 39 w 78"/>
                  <a:gd name="T1" fmla="*/ 184 h 184"/>
                  <a:gd name="T2" fmla="*/ 78 w 78"/>
                  <a:gd name="T3" fmla="*/ 0 h 184"/>
                  <a:gd name="T4" fmla="*/ 0 w 78"/>
                  <a:gd name="T5" fmla="*/ 0 h 184"/>
                  <a:gd name="T6" fmla="*/ 39 w 78"/>
                  <a:gd name="T7" fmla="*/ 184 h 184"/>
                </a:gdLst>
                <a:ahLst/>
                <a:cxnLst>
                  <a:cxn ang="0">
                    <a:pos x="T0" y="T1"/>
                  </a:cxn>
                  <a:cxn ang="0">
                    <a:pos x="T2" y="T3"/>
                  </a:cxn>
                  <a:cxn ang="0">
                    <a:pos x="T4" y="T5"/>
                  </a:cxn>
                  <a:cxn ang="0">
                    <a:pos x="T6" y="T7"/>
                  </a:cxn>
                </a:cxnLst>
                <a:rect l="0" t="0" r="r" b="b"/>
                <a:pathLst>
                  <a:path w="78" h="184">
                    <a:moveTo>
                      <a:pt x="39" y="184"/>
                    </a:moveTo>
                    <a:lnTo>
                      <a:pt x="78" y="0"/>
                    </a:lnTo>
                    <a:lnTo>
                      <a:pt x="0" y="0"/>
                    </a:lnTo>
                    <a:lnTo>
                      <a:pt x="39" y="184"/>
                    </a:lnTo>
                    <a:close/>
                  </a:path>
                </a:pathLst>
              </a:custGeom>
              <a:solidFill>
                <a:srgbClr val="3365F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61813" name="Group 21"/>
          <p:cNvGrpSpPr>
            <a:grpSpLocks/>
          </p:cNvGrpSpPr>
          <p:nvPr/>
        </p:nvGrpSpPr>
        <p:grpSpPr bwMode="auto">
          <a:xfrm>
            <a:off x="1255713" y="4143375"/>
            <a:ext cx="6581775" cy="1876425"/>
            <a:chOff x="1204" y="2557"/>
            <a:chExt cx="3437" cy="1468"/>
          </a:xfrm>
        </p:grpSpPr>
        <p:sp>
          <p:nvSpPr>
            <p:cNvPr id="161814" name="Line 22"/>
            <p:cNvSpPr>
              <a:spLocks noChangeShapeType="1"/>
            </p:cNvSpPr>
            <p:nvPr/>
          </p:nvSpPr>
          <p:spPr bwMode="auto">
            <a:xfrm>
              <a:off x="1204" y="2557"/>
              <a:ext cx="1" cy="1468"/>
            </a:xfrm>
            <a:prstGeom prst="line">
              <a:avLst/>
            </a:prstGeom>
            <a:noFill/>
            <a:ln w="349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15" name="Line 23"/>
            <p:cNvSpPr>
              <a:spLocks noChangeShapeType="1"/>
            </p:cNvSpPr>
            <p:nvPr/>
          </p:nvSpPr>
          <p:spPr bwMode="auto">
            <a:xfrm>
              <a:off x="1216" y="4006"/>
              <a:ext cx="3386" cy="1"/>
            </a:xfrm>
            <a:prstGeom prst="line">
              <a:avLst/>
            </a:prstGeom>
            <a:noFill/>
            <a:ln w="95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61816" name="Group 24"/>
            <p:cNvGrpSpPr>
              <a:grpSpLocks/>
            </p:cNvGrpSpPr>
            <p:nvPr/>
          </p:nvGrpSpPr>
          <p:grpSpPr bwMode="auto">
            <a:xfrm>
              <a:off x="4563" y="2557"/>
              <a:ext cx="78" cy="1468"/>
              <a:chOff x="4563" y="2557"/>
              <a:chExt cx="78" cy="1468"/>
            </a:xfrm>
          </p:grpSpPr>
          <p:sp>
            <p:nvSpPr>
              <p:cNvPr id="161817" name="Line 25"/>
              <p:cNvSpPr>
                <a:spLocks noChangeShapeType="1"/>
              </p:cNvSpPr>
              <p:nvPr/>
            </p:nvSpPr>
            <p:spPr bwMode="auto">
              <a:xfrm flipV="1">
                <a:off x="4590" y="2557"/>
                <a:ext cx="1" cy="1468"/>
              </a:xfrm>
              <a:prstGeom prst="line">
                <a:avLst/>
              </a:prstGeom>
              <a:noFill/>
              <a:ln w="349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1818" name="Freeform 26"/>
              <p:cNvSpPr>
                <a:spLocks/>
              </p:cNvSpPr>
              <p:nvPr/>
            </p:nvSpPr>
            <p:spPr bwMode="auto">
              <a:xfrm>
                <a:off x="4563" y="2557"/>
                <a:ext cx="78" cy="184"/>
              </a:xfrm>
              <a:custGeom>
                <a:avLst/>
                <a:gdLst>
                  <a:gd name="T0" fmla="*/ 39 w 78"/>
                  <a:gd name="T1" fmla="*/ 0 h 184"/>
                  <a:gd name="T2" fmla="*/ 0 w 78"/>
                  <a:gd name="T3" fmla="*/ 184 h 184"/>
                  <a:gd name="T4" fmla="*/ 78 w 78"/>
                  <a:gd name="T5" fmla="*/ 184 h 184"/>
                  <a:gd name="T6" fmla="*/ 39 w 78"/>
                  <a:gd name="T7" fmla="*/ 0 h 184"/>
                </a:gdLst>
                <a:ahLst/>
                <a:cxnLst>
                  <a:cxn ang="0">
                    <a:pos x="T0" y="T1"/>
                  </a:cxn>
                  <a:cxn ang="0">
                    <a:pos x="T2" y="T3"/>
                  </a:cxn>
                  <a:cxn ang="0">
                    <a:pos x="T4" y="T5"/>
                  </a:cxn>
                  <a:cxn ang="0">
                    <a:pos x="T6" y="T7"/>
                  </a:cxn>
                </a:cxnLst>
                <a:rect l="0" t="0" r="r" b="b"/>
                <a:pathLst>
                  <a:path w="78" h="184">
                    <a:moveTo>
                      <a:pt x="39" y="0"/>
                    </a:moveTo>
                    <a:lnTo>
                      <a:pt x="0" y="184"/>
                    </a:lnTo>
                    <a:lnTo>
                      <a:pt x="78" y="184"/>
                    </a:lnTo>
                    <a:lnTo>
                      <a:pt x="39" y="0"/>
                    </a:lnTo>
                    <a:close/>
                  </a:path>
                </a:pathLst>
              </a:custGeom>
              <a:solidFill>
                <a:srgbClr val="3365FB"/>
              </a:solidFill>
              <a:ln w="4763">
                <a:solidFill>
                  <a:srgbClr val="3365FB"/>
                </a:solidFill>
                <a:prstDash val="solid"/>
                <a:round/>
                <a:headEnd/>
                <a:tailEnd/>
              </a:ln>
            </p:spPr>
            <p:txBody>
              <a:bodyPr/>
              <a:lstStyle/>
              <a:p>
                <a:endParaRPr lang="en-US"/>
              </a:p>
            </p:txBody>
          </p:sp>
        </p:grpSp>
      </p:grpSp>
      <p:sp>
        <p:nvSpPr>
          <p:cNvPr id="161819" name="Rectangle 27"/>
          <p:cNvSpPr>
            <a:spLocks noChangeArrowheads="1"/>
          </p:cNvSpPr>
          <p:nvPr/>
        </p:nvSpPr>
        <p:spPr bwMode="auto">
          <a:xfrm>
            <a:off x="2563813" y="949325"/>
            <a:ext cx="35528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a:solidFill>
                  <a:srgbClr val="DC0081"/>
                </a:solidFill>
                <a:cs typeface="Arial" panose="020B0604020202020204" pitchFamily="34" charset="0"/>
              </a:rPr>
              <a:t>Resource or factor  Market</a:t>
            </a:r>
            <a:endParaRPr lang="en-US" altLang="en-US">
              <a:latin typeface="Arial" panose="020B0604020202020204" pitchFamily="34" charset="0"/>
              <a:cs typeface="Arial" panose="020B0604020202020204" pitchFamily="34" charset="0"/>
            </a:endParaRPr>
          </a:p>
        </p:txBody>
      </p:sp>
      <p:sp>
        <p:nvSpPr>
          <p:cNvPr id="161820" name="Rectangle 28"/>
          <p:cNvSpPr>
            <a:spLocks noChangeArrowheads="1"/>
          </p:cNvSpPr>
          <p:nvPr/>
        </p:nvSpPr>
        <p:spPr bwMode="auto">
          <a:xfrm>
            <a:off x="3303588" y="5284788"/>
            <a:ext cx="21066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a:solidFill>
                  <a:srgbClr val="800080"/>
                </a:solidFill>
                <a:cs typeface="Arial" panose="020B0604020202020204" pitchFamily="34" charset="0"/>
              </a:rPr>
              <a:t>Product Market</a:t>
            </a:r>
            <a:endParaRPr lang="en-US" altLang="en-US">
              <a:latin typeface="Arial" panose="020B0604020202020204" pitchFamily="34" charset="0"/>
              <a:cs typeface="Arial" panose="020B0604020202020204" pitchFamily="34" charset="0"/>
            </a:endParaRPr>
          </a:p>
        </p:txBody>
      </p:sp>
      <p:sp>
        <p:nvSpPr>
          <p:cNvPr id="161821" name="Rectangle 29"/>
          <p:cNvSpPr>
            <a:spLocks noChangeArrowheads="1"/>
          </p:cNvSpPr>
          <p:nvPr/>
        </p:nvSpPr>
        <p:spPr bwMode="auto">
          <a:xfrm>
            <a:off x="1603375" y="430213"/>
            <a:ext cx="5835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a:solidFill>
                  <a:srgbClr val="063DE8"/>
                </a:solidFill>
                <a:cs typeface="Arial" panose="020B0604020202020204" pitchFamily="34" charset="0"/>
              </a:rPr>
              <a:t>Land, Labor, Capital and Entrepreneurship </a:t>
            </a:r>
            <a:endParaRPr lang="en-US" altLang="en-US">
              <a:latin typeface="Arial" panose="020B0604020202020204" pitchFamily="34" charset="0"/>
              <a:cs typeface="Arial" panose="020B0604020202020204" pitchFamily="34" charset="0"/>
            </a:endParaRPr>
          </a:p>
        </p:txBody>
      </p:sp>
      <p:sp>
        <p:nvSpPr>
          <p:cNvPr id="161822" name="Rectangle 30"/>
          <p:cNvSpPr>
            <a:spLocks noChangeArrowheads="1"/>
          </p:cNvSpPr>
          <p:nvPr/>
        </p:nvSpPr>
        <p:spPr bwMode="auto">
          <a:xfrm>
            <a:off x="3032125" y="5649913"/>
            <a:ext cx="2616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dirty="0">
                <a:solidFill>
                  <a:srgbClr val="063DE8"/>
                </a:solidFill>
                <a:cs typeface="Arial" panose="020B0604020202020204" pitchFamily="34" charset="0"/>
              </a:rPr>
              <a:t>Goods and Services </a:t>
            </a:r>
            <a:endParaRPr lang="en-US" altLang="en-US" dirty="0">
              <a:latin typeface="Arial" panose="020B0604020202020204" pitchFamily="34" charset="0"/>
              <a:cs typeface="Arial" panose="020B0604020202020204" pitchFamily="34" charset="0"/>
            </a:endParaRPr>
          </a:p>
        </p:txBody>
      </p:sp>
      <p:sp>
        <p:nvSpPr>
          <p:cNvPr id="161823" name="Rectangle 31"/>
          <p:cNvSpPr>
            <a:spLocks noChangeArrowheads="1"/>
          </p:cNvSpPr>
          <p:nvPr/>
        </p:nvSpPr>
        <p:spPr bwMode="auto">
          <a:xfrm>
            <a:off x="6503988" y="2824163"/>
            <a:ext cx="15716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500" b="1">
                <a:solidFill>
                  <a:srgbClr val="500093"/>
                </a:solidFill>
                <a:cs typeface="Arial" panose="020B0604020202020204" pitchFamily="34" charset="0"/>
              </a:rPr>
              <a:t>Households</a:t>
            </a:r>
            <a:endParaRPr lang="en-US" altLang="en-US" sz="1800">
              <a:latin typeface="Arial" panose="020B0604020202020204" pitchFamily="34" charset="0"/>
              <a:cs typeface="Arial" panose="020B0604020202020204" pitchFamily="34" charset="0"/>
            </a:endParaRPr>
          </a:p>
        </p:txBody>
      </p:sp>
      <p:pic>
        <p:nvPicPr>
          <p:cNvPr id="161824" name="Picture 32" descr="image" title="image"/>
          <p:cNvPicPr>
            <a:picLocks noChangeAspect="1" noChangeArrowheads="1"/>
          </p:cNvPicPr>
          <p:nvPr/>
        </p:nvPicPr>
        <p:blipFill>
          <a:blip r:embed="rId2" cstate="print">
            <a:extLst>
              <a:ext uri="{28A0092B-C50C-407E-A947-70E740481C1C}">
                <a14:useLocalDpi xmlns:a14="http://schemas.microsoft.com/office/drawing/2010/main" val="0"/>
              </a:ext>
            </a:extLst>
          </a:blip>
          <a:srcRect t="7588" r="3009" b="17120"/>
          <a:stretch>
            <a:fillRect/>
          </a:stretch>
        </p:blipFill>
        <p:spPr bwMode="auto">
          <a:xfrm>
            <a:off x="6726238" y="3014663"/>
            <a:ext cx="1471612" cy="1046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1825" name="Rectangle 33"/>
          <p:cNvSpPr>
            <a:spLocks noChangeArrowheads="1"/>
          </p:cNvSpPr>
          <p:nvPr/>
        </p:nvSpPr>
        <p:spPr bwMode="auto">
          <a:xfrm>
            <a:off x="231775" y="2566988"/>
            <a:ext cx="13731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r>
              <a:rPr lang="en-US" altLang="en-US" b="1">
                <a:solidFill>
                  <a:srgbClr val="500093"/>
                </a:solidFill>
                <a:cs typeface="Arial" panose="020B0604020202020204" pitchFamily="34" charset="0"/>
              </a:rPr>
              <a:t>Businesses</a:t>
            </a:r>
            <a:endParaRPr lang="en-US" altLang="en-US" sz="1800">
              <a:latin typeface="Arial" panose="020B0604020202020204" pitchFamily="34" charset="0"/>
              <a:cs typeface="Arial" panose="020B0604020202020204" pitchFamily="34" charset="0"/>
            </a:endParaRPr>
          </a:p>
        </p:txBody>
      </p:sp>
      <p:pic>
        <p:nvPicPr>
          <p:cNvPr id="161826" name="Picture 34" descr="image" title="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025" y="2651125"/>
            <a:ext cx="1852613" cy="1144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1827" name="Rectangle 35"/>
          <p:cNvSpPr>
            <a:spLocks noChangeArrowheads="1"/>
          </p:cNvSpPr>
          <p:nvPr/>
        </p:nvSpPr>
        <p:spPr bwMode="auto">
          <a:xfrm>
            <a:off x="3449638" y="4841875"/>
            <a:ext cx="2319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a:solidFill>
                  <a:srgbClr val="063DE8"/>
                </a:solidFill>
                <a:cs typeface="Arial" panose="020B0604020202020204" pitchFamily="34" charset="0"/>
              </a:rPr>
              <a:t>Money Payments </a:t>
            </a:r>
            <a:endParaRPr lang="en-US" altLang="en-US">
              <a:latin typeface="Arial" panose="020B0604020202020204" pitchFamily="34" charset="0"/>
              <a:cs typeface="Arial" panose="020B0604020202020204" pitchFamily="34" charset="0"/>
            </a:endParaRPr>
          </a:p>
        </p:txBody>
      </p:sp>
      <p:sp>
        <p:nvSpPr>
          <p:cNvPr id="161828" name="Rectangle 36"/>
          <p:cNvSpPr>
            <a:spLocks noChangeArrowheads="1"/>
          </p:cNvSpPr>
          <p:nvPr/>
        </p:nvSpPr>
        <p:spPr bwMode="auto">
          <a:xfrm>
            <a:off x="2862263" y="1452563"/>
            <a:ext cx="35972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b="1">
                <a:solidFill>
                  <a:srgbClr val="063DE8"/>
                </a:solidFill>
                <a:cs typeface="Arial" panose="020B0604020202020204" pitchFamily="34" charset="0"/>
              </a:rPr>
              <a:t>Resource Money Payments </a:t>
            </a:r>
            <a:endParaRPr lang="en-US"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97160" presetClass="entr" presetSubtype="22981808" fill="hold" grpId="0" nodeType="clickEffect">
                                  <p:stCondLst>
                                    <p:cond delay="0"/>
                                  </p:stCondLst>
                                  <p:childTnLst>
                                    <p:set>
                                      <p:cBhvr>
                                        <p:cTn id="6" dur="1" fill="hold">
                                          <p:stCondLst>
                                            <p:cond delay="499"/>
                                          </p:stCondLst>
                                        </p:cTn>
                                        <p:tgtEl>
                                          <p:spTgt spid="16182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0" presetClass="entr" presetSubtype="22983140" fill="hold" grpId="0" nodeType="clickEffect">
                                  <p:stCondLst>
                                    <p:cond delay="0"/>
                                  </p:stCondLst>
                                  <p:childTnLst>
                                    <p:set>
                                      <p:cBhvr>
                                        <p:cTn id="10" dur="1" fill="hold">
                                          <p:stCondLst>
                                            <p:cond delay="499"/>
                                          </p:stCondLst>
                                        </p:cTn>
                                        <p:tgtEl>
                                          <p:spTgt spid="1618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27" grpId="0" autoUpdateAnimBg="0"/>
      <p:bldP spid="161828"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bwMode="auto">
          <a:xfrm>
            <a:off x="423863" y="106363"/>
            <a:ext cx="8229600" cy="681037"/>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en-US" sz="4000" b="1">
                <a:solidFill>
                  <a:srgbClr val="FF0000"/>
                </a:solidFill>
                <a:effectLst>
                  <a:outerShdw blurRad="38100" dist="38100" dir="2700000" algn="tl">
                    <a:srgbClr val="000000"/>
                  </a:outerShdw>
                </a:effectLst>
              </a:rPr>
              <a:t>Advertising Game</a:t>
            </a:r>
          </a:p>
        </p:txBody>
      </p:sp>
      <p:sp>
        <p:nvSpPr>
          <p:cNvPr id="25628" name="Text Box 28"/>
          <p:cNvSpPr txBox="1">
            <a:spLocks noChangeArrowheads="1"/>
          </p:cNvSpPr>
          <p:nvPr/>
        </p:nvSpPr>
        <p:spPr bwMode="auto">
          <a:xfrm>
            <a:off x="412750" y="2943225"/>
            <a:ext cx="8408988"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8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a:solidFill>
                  <a:srgbClr val="800080"/>
                </a:solidFill>
                <a:effectLst>
                  <a:outerShdw blurRad="38100" dist="38100" dir="2700000" algn="tl">
                    <a:srgbClr val="000000"/>
                  </a:outerShdw>
                </a:effectLst>
                <a:cs typeface="Times New Roman" panose="02020603050405020304" pitchFamily="18" charset="0"/>
                <a:sym typeface="Symbol" panose="05050102010706020507" pitchFamily="18" charset="2"/>
              </a:rPr>
              <a:t></a:t>
            </a:r>
            <a:r>
              <a:rPr lang="en-US" altLang="en-US" sz="2800" b="1" i="1">
                <a:solidFill>
                  <a:srgbClr val="800080"/>
                </a:solidFill>
                <a:effectLst>
                  <a:outerShdw blurRad="38100" dist="38100" dir="2700000" algn="tl">
                    <a:srgbClr val="000000"/>
                  </a:outerShdw>
                </a:effectLst>
              </a:rPr>
              <a:t>Dominant strategies</a:t>
            </a:r>
            <a:r>
              <a:rPr lang="en-US" altLang="en-US" sz="2800" b="1">
                <a:solidFill>
                  <a:srgbClr val="800080"/>
                </a:solidFill>
                <a:effectLst>
                  <a:outerShdw blurRad="38100" dist="38100" dir="2700000" algn="tl">
                    <a:srgbClr val="000000"/>
                  </a:outerShdw>
                </a:effectLst>
              </a:rPr>
              <a:t>:  Strategy 1 dominates Strategy 2 if every payoff from 2 is dominated by the respective payoff from 1.</a:t>
            </a:r>
          </a:p>
        </p:txBody>
      </p:sp>
      <p:sp>
        <p:nvSpPr>
          <p:cNvPr id="25631" name="Text Box 31"/>
          <p:cNvSpPr txBox="1">
            <a:spLocks noChangeArrowheads="1"/>
          </p:cNvSpPr>
          <p:nvPr/>
        </p:nvSpPr>
        <p:spPr bwMode="auto">
          <a:xfrm>
            <a:off x="414338" y="4332288"/>
            <a:ext cx="8275637" cy="222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b="1" i="1">
                <a:solidFill>
                  <a:schemeClr val="accent2"/>
                </a:solidFill>
                <a:effectLst>
                  <a:outerShdw blurRad="38100" dist="38100" dir="2700000" algn="tl">
                    <a:srgbClr val="000000"/>
                  </a:outerShdw>
                </a:effectLst>
              </a:rPr>
              <a:t>Nash equilibrium:  </a:t>
            </a:r>
            <a:r>
              <a:rPr lang="en-US" altLang="en-US" sz="2800" b="1">
                <a:solidFill>
                  <a:schemeClr val="accent2"/>
                </a:solidFill>
                <a:effectLst>
                  <a:outerShdw blurRad="38100" dist="38100" dir="2700000" algn="tl">
                    <a:srgbClr val="000000"/>
                  </a:outerShdw>
                </a:effectLst>
              </a:rPr>
              <a:t>a set of strategies, one for each player, such that no player has an incentive (in terms of improving his own payoff) to deviate from his strategy, i.e., each player can do no better given what the opposing player(s) does.</a:t>
            </a:r>
          </a:p>
        </p:txBody>
      </p:sp>
      <p:pic>
        <p:nvPicPr>
          <p:cNvPr id="2" name="Picture 1" descr="image" title="image"/>
          <p:cNvPicPr>
            <a:picLocks noChangeAspect="1"/>
          </p:cNvPicPr>
          <p:nvPr/>
        </p:nvPicPr>
        <p:blipFill>
          <a:blip r:embed="rId3"/>
          <a:stretch>
            <a:fillRect/>
          </a:stretch>
        </p:blipFill>
        <p:spPr>
          <a:xfrm>
            <a:off x="270668" y="784225"/>
            <a:ext cx="8562975" cy="214312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ext Box 5"/>
          <p:cNvSpPr txBox="1">
            <a:spLocks noChangeArrowheads="1"/>
          </p:cNvSpPr>
          <p:nvPr/>
        </p:nvSpPr>
        <p:spPr bwMode="auto">
          <a:xfrm>
            <a:off x="1152525" y="236538"/>
            <a:ext cx="6634163" cy="1189037"/>
          </a:xfrm>
          <a:prstGeom prst="rect">
            <a:avLst/>
          </a:prstGeom>
          <a:noFill/>
          <a:ln>
            <a:noFill/>
          </a:ln>
          <a:effectLst>
            <a:outerShdw dist="35921" dir="2700000" algn="ctr" rotWithShape="0">
              <a:schemeClr val="folHlink"/>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lgn="ctr">
              <a:spcBef>
                <a:spcPct val="50000"/>
              </a:spcBef>
            </a:pPr>
            <a:r>
              <a:rPr lang="en-US" altLang="en-US" sz="7200" b="1">
                <a:solidFill>
                  <a:srgbClr val="FF0000"/>
                </a:solidFill>
                <a:effectLst>
                  <a:outerShdw blurRad="38100" dist="38100" dir="2700000" algn="tl">
                    <a:srgbClr val="000000"/>
                  </a:outerShdw>
                </a:effectLst>
                <a:latin typeface="Times New Roman" panose="02020603050405020304" pitchFamily="18" charset="0"/>
              </a:rPr>
              <a:t>MRP = MP x P</a:t>
            </a:r>
          </a:p>
        </p:txBody>
      </p:sp>
      <p:sp>
        <p:nvSpPr>
          <p:cNvPr id="26630" name="Text Box 6"/>
          <p:cNvSpPr txBox="1">
            <a:spLocks noChangeArrowheads="1"/>
          </p:cNvSpPr>
          <p:nvPr/>
        </p:nvSpPr>
        <p:spPr bwMode="auto">
          <a:xfrm>
            <a:off x="1576388" y="1360488"/>
            <a:ext cx="6845300" cy="145732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40000"/>
              </a:lnSpc>
              <a:spcBef>
                <a:spcPct val="50000"/>
              </a:spcBef>
            </a:pPr>
            <a:r>
              <a:rPr lang="en-US" altLang="en-US" sz="3200" b="1">
                <a:solidFill>
                  <a:srgbClr val="0000FF"/>
                </a:solidFill>
                <a:effectLst>
                  <a:outerShdw blurRad="38100" dist="38100" dir="2700000" algn="tl">
                    <a:srgbClr val="000000"/>
                  </a:outerShdw>
                </a:effectLst>
                <a:latin typeface="Times New Roman" panose="02020603050405020304" pitchFamily="18" charset="0"/>
              </a:rPr>
              <a:t>Marginal Revenue Product equals the Marginal Product times the Price.</a:t>
            </a:r>
          </a:p>
        </p:txBody>
      </p:sp>
      <p:sp>
        <p:nvSpPr>
          <p:cNvPr id="26632" name="Text Box 8"/>
          <p:cNvSpPr txBox="1">
            <a:spLocks noChangeArrowheads="1"/>
          </p:cNvSpPr>
          <p:nvPr/>
        </p:nvSpPr>
        <p:spPr bwMode="auto">
          <a:xfrm>
            <a:off x="1663700" y="2890838"/>
            <a:ext cx="6469063" cy="3013075"/>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pPr>
            <a:r>
              <a:rPr lang="en-US" altLang="en-US" sz="3200" b="1">
                <a:solidFill>
                  <a:srgbClr val="800080"/>
                </a:solidFill>
                <a:effectLst>
                  <a:outerShdw blurRad="38100" dist="38100" dir="2700000" algn="tl">
                    <a:srgbClr val="000000"/>
                  </a:outerShdw>
                </a:effectLst>
                <a:latin typeface="Times New Roman" panose="02020603050405020304" pitchFamily="18" charset="0"/>
              </a:rPr>
              <a:t>√ The MRP curve is the resource demand curve.</a:t>
            </a:r>
            <a:r>
              <a:rPr lang="en-US" altLang="en-US" sz="3200" b="1">
                <a:solidFill>
                  <a:schemeClr val="bg1"/>
                </a:solidFill>
                <a:effectLst>
                  <a:outerShdw blurRad="38100" dist="38100" dir="2700000" algn="tl">
                    <a:srgbClr val="000000"/>
                  </a:outerShdw>
                </a:effectLst>
                <a:latin typeface="Times New Roman" panose="02020603050405020304" pitchFamily="18" charset="0"/>
              </a:rPr>
              <a:t> </a:t>
            </a:r>
          </a:p>
          <a:p>
            <a:pPr>
              <a:lnSpc>
                <a:spcPct val="120000"/>
              </a:lnSpc>
            </a:pPr>
            <a:r>
              <a:rPr lang="en-US" altLang="en-US" sz="3200" b="1">
                <a:solidFill>
                  <a:srgbClr val="808000"/>
                </a:solidFill>
                <a:effectLst>
                  <a:outerShdw blurRad="38100" dist="38100" dir="2700000" algn="tl">
                    <a:srgbClr val="000000"/>
                  </a:outerShdw>
                </a:effectLst>
                <a:latin typeface="Times New Roman" panose="02020603050405020304" pitchFamily="18" charset="0"/>
              </a:rPr>
              <a:t>√ Location of curve depends on the </a:t>
            </a:r>
            <a:r>
              <a:rPr lang="en-US" altLang="en-US" sz="3200" b="1" u="sng">
                <a:solidFill>
                  <a:srgbClr val="808000"/>
                </a:solidFill>
                <a:effectLst>
                  <a:outerShdw blurRad="38100" dist="38100" dir="2700000" algn="tl">
                    <a:srgbClr val="000000"/>
                  </a:outerShdw>
                </a:effectLst>
                <a:latin typeface="Times New Roman" panose="02020603050405020304" pitchFamily="18" charset="0"/>
              </a:rPr>
              <a:t>productivity</a:t>
            </a:r>
            <a:r>
              <a:rPr lang="en-US" altLang="en-US" sz="3200" b="1">
                <a:solidFill>
                  <a:srgbClr val="808000"/>
                </a:solidFill>
                <a:effectLst>
                  <a:outerShdw blurRad="38100" dist="38100" dir="2700000" algn="tl">
                    <a:srgbClr val="000000"/>
                  </a:outerShdw>
                </a:effectLst>
                <a:latin typeface="Times New Roman" panose="02020603050405020304" pitchFamily="18" charset="0"/>
              </a:rPr>
              <a:t> and the </a:t>
            </a:r>
            <a:r>
              <a:rPr lang="en-US" altLang="en-US" sz="3200" b="1" u="sng">
                <a:solidFill>
                  <a:srgbClr val="808000"/>
                </a:solidFill>
                <a:effectLst>
                  <a:outerShdw blurRad="38100" dist="38100" dir="2700000" algn="tl">
                    <a:srgbClr val="000000"/>
                  </a:outerShdw>
                </a:effectLst>
                <a:latin typeface="Times New Roman" panose="02020603050405020304" pitchFamily="18" charset="0"/>
              </a:rPr>
              <a:t>price</a:t>
            </a:r>
            <a:r>
              <a:rPr lang="en-US" altLang="en-US" sz="3200" b="1">
                <a:solidFill>
                  <a:srgbClr val="808000"/>
                </a:solidFill>
                <a:effectLst>
                  <a:outerShdw blurRad="38100" dist="38100" dir="2700000" algn="tl">
                    <a:srgbClr val="000000"/>
                  </a:outerShdw>
                </a:effectLst>
                <a:latin typeface="Times New Roman" panose="02020603050405020304" pitchFamily="18" charset="0"/>
              </a:rPr>
              <a:t> of the product.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6" name="Rectangle 12"/>
          <p:cNvSpPr>
            <a:spLocks noChangeArrowheads="1"/>
          </p:cNvSpPr>
          <p:nvPr/>
        </p:nvSpPr>
        <p:spPr bwMode="auto">
          <a:xfrm>
            <a:off x="150813" y="212725"/>
            <a:ext cx="8696325" cy="576263"/>
          </a:xfrm>
          <a:prstGeom prst="rect">
            <a:avLst/>
          </a:prstGeom>
          <a:noFill/>
          <a:ln>
            <a:noFill/>
          </a:ln>
          <a:effectLst>
            <a:outerShdw dist="7184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algn="ctr">
              <a:lnSpc>
                <a:spcPct val="80000"/>
              </a:lnSpc>
            </a:pPr>
            <a:r>
              <a:rPr lang="en-US" altLang="en-US" sz="4000" b="1">
                <a:solidFill>
                  <a:srgbClr val="FF0000"/>
                </a:solidFill>
                <a:effectLst>
                  <a:outerShdw blurRad="38100" dist="38100" dir="2700000" algn="tl">
                    <a:srgbClr val="000000"/>
                  </a:outerShdw>
                </a:effectLst>
                <a:latin typeface="Times New Roman" panose="02020603050405020304" pitchFamily="18" charset="0"/>
              </a:rPr>
              <a:t>Optimum Combination Of Resources</a:t>
            </a:r>
          </a:p>
        </p:txBody>
      </p:sp>
      <p:sp>
        <p:nvSpPr>
          <p:cNvPr id="31758" name="Rectangle 14"/>
          <p:cNvSpPr>
            <a:spLocks noChangeArrowheads="1"/>
          </p:cNvSpPr>
          <p:nvPr/>
        </p:nvSpPr>
        <p:spPr bwMode="auto">
          <a:xfrm>
            <a:off x="1162050" y="1533525"/>
            <a:ext cx="187325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FF"/>
                </a:solidFill>
                <a:effectLst>
                  <a:outerShdw blurRad="38100" dist="38100" dir="2700000" algn="tl">
                    <a:srgbClr val="000000"/>
                  </a:outerShdw>
                </a:effectLst>
                <a:latin typeface="Times New Roman" panose="02020603050405020304" pitchFamily="18" charset="0"/>
              </a:rPr>
              <a:t>MP of Labor</a:t>
            </a:r>
          </a:p>
        </p:txBody>
      </p:sp>
      <p:sp>
        <p:nvSpPr>
          <p:cNvPr id="31759" name="Rectangle 15"/>
          <p:cNvSpPr>
            <a:spLocks noChangeArrowheads="1"/>
          </p:cNvSpPr>
          <p:nvPr/>
        </p:nvSpPr>
        <p:spPr bwMode="auto">
          <a:xfrm>
            <a:off x="5216525" y="1514475"/>
            <a:ext cx="202565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FF"/>
                </a:solidFill>
                <a:effectLst>
                  <a:outerShdw blurRad="38100" dist="38100" dir="2700000" algn="tl">
                    <a:srgbClr val="000000"/>
                  </a:outerShdw>
                </a:effectLst>
                <a:latin typeface="Times New Roman" panose="02020603050405020304" pitchFamily="18" charset="0"/>
              </a:rPr>
              <a:t>MP of Capital</a:t>
            </a:r>
          </a:p>
        </p:txBody>
      </p:sp>
      <p:sp>
        <p:nvSpPr>
          <p:cNvPr id="31760" name="Rectangle 16"/>
          <p:cNvSpPr>
            <a:spLocks noChangeArrowheads="1"/>
          </p:cNvSpPr>
          <p:nvPr/>
        </p:nvSpPr>
        <p:spPr bwMode="auto">
          <a:xfrm>
            <a:off x="1095375" y="2006600"/>
            <a:ext cx="207486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FF"/>
                </a:solidFill>
                <a:effectLst>
                  <a:outerShdw blurRad="38100" dist="38100" dir="2700000" algn="tl">
                    <a:srgbClr val="000000"/>
                  </a:outerShdw>
                </a:effectLst>
                <a:latin typeface="Times New Roman" panose="02020603050405020304" pitchFamily="18" charset="0"/>
              </a:rPr>
              <a:t>Price of Labor</a:t>
            </a:r>
          </a:p>
        </p:txBody>
      </p:sp>
      <p:sp>
        <p:nvSpPr>
          <p:cNvPr id="31761" name="Rectangle 17"/>
          <p:cNvSpPr>
            <a:spLocks noChangeArrowheads="1"/>
          </p:cNvSpPr>
          <p:nvPr/>
        </p:nvSpPr>
        <p:spPr bwMode="auto">
          <a:xfrm>
            <a:off x="5200650" y="2016125"/>
            <a:ext cx="222726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FF"/>
                </a:solidFill>
                <a:effectLst>
                  <a:outerShdw blurRad="38100" dist="38100" dir="2700000" algn="tl">
                    <a:srgbClr val="000000"/>
                  </a:outerShdw>
                </a:effectLst>
                <a:latin typeface="Times New Roman" panose="02020603050405020304" pitchFamily="18" charset="0"/>
              </a:rPr>
              <a:t>Price of Capital</a:t>
            </a:r>
          </a:p>
        </p:txBody>
      </p:sp>
      <p:sp>
        <p:nvSpPr>
          <p:cNvPr id="31762" name="Line 18"/>
          <p:cNvSpPr>
            <a:spLocks noChangeShapeType="1"/>
          </p:cNvSpPr>
          <p:nvPr/>
        </p:nvSpPr>
        <p:spPr bwMode="auto">
          <a:xfrm>
            <a:off x="906463" y="1971675"/>
            <a:ext cx="2840037" cy="0"/>
          </a:xfrm>
          <a:prstGeom prst="line">
            <a:avLst/>
          </a:prstGeom>
          <a:noFill/>
          <a:ln w="1016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3" name="Line 19"/>
          <p:cNvSpPr>
            <a:spLocks noChangeShapeType="1"/>
          </p:cNvSpPr>
          <p:nvPr/>
        </p:nvSpPr>
        <p:spPr bwMode="auto">
          <a:xfrm>
            <a:off x="5037138" y="1931988"/>
            <a:ext cx="2840037" cy="0"/>
          </a:xfrm>
          <a:prstGeom prst="line">
            <a:avLst/>
          </a:prstGeom>
          <a:noFill/>
          <a:ln w="1016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1764" name="Object 20">
            <a:hlinkClick r:id="" action="ppaction://ole?verb=0"/>
          </p:cNvPr>
          <p:cNvGraphicFramePr>
            <a:graphicFrameLocks/>
          </p:cNvGraphicFramePr>
          <p:nvPr/>
        </p:nvGraphicFramePr>
        <p:xfrm>
          <a:off x="4125913" y="1725613"/>
          <a:ext cx="303212" cy="258762"/>
        </p:xfrm>
        <a:graphic>
          <a:graphicData uri="http://schemas.openxmlformats.org/presentationml/2006/ole">
            <mc:AlternateContent xmlns:mc="http://schemas.openxmlformats.org/markup-compatibility/2006">
              <mc:Choice xmlns:v="urn:schemas-microsoft-com:vml" Requires="v">
                <p:oleObj spid="_x0000_s31793" name="Lotus SmartPics Image" r:id="rId4" imgW="4572000" imgH="2734920" progId="LotusSmartPicsImage">
                  <p:embed/>
                </p:oleObj>
              </mc:Choice>
              <mc:Fallback>
                <p:oleObj name="Lotus SmartPics Image" r:id="rId4" imgW="4572000" imgH="2734920" progId="LotusSmartPicsImage">
                  <p:embed/>
                  <p:pic>
                    <p:nvPicPr>
                      <p:cNvPr id="0" name="Object 2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5913" y="1725613"/>
                        <a:ext cx="303212" cy="25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65" name="Rectangle 21"/>
          <p:cNvSpPr>
            <a:spLocks noChangeArrowheads="1"/>
          </p:cNvSpPr>
          <p:nvPr/>
        </p:nvSpPr>
        <p:spPr bwMode="auto">
          <a:xfrm>
            <a:off x="877888" y="838200"/>
            <a:ext cx="73056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600" b="1" i="1">
                <a:solidFill>
                  <a:srgbClr val="0000FF"/>
                </a:solidFill>
                <a:effectLst>
                  <a:outerShdw blurRad="38100" dist="38100" dir="2700000" algn="tl">
                    <a:srgbClr val="000000"/>
                  </a:outerShdw>
                </a:effectLst>
                <a:latin typeface="Times New Roman" panose="02020603050405020304" pitchFamily="18" charset="0"/>
              </a:rPr>
              <a:t>Least-Cost Combination of Resources</a:t>
            </a:r>
            <a:endParaRPr lang="en-US" altLang="en-US" sz="3600" b="1" i="1">
              <a:solidFill>
                <a:srgbClr val="800080"/>
              </a:solidFill>
              <a:effectLst>
                <a:outerShdw blurRad="38100" dist="38100" dir="2700000" algn="tl">
                  <a:srgbClr val="000000"/>
                </a:outerShdw>
              </a:effectLst>
              <a:latin typeface="Times New Roman" panose="02020603050405020304" pitchFamily="18" charset="0"/>
            </a:endParaRPr>
          </a:p>
        </p:txBody>
      </p:sp>
      <p:sp>
        <p:nvSpPr>
          <p:cNvPr id="31768" name="Rectangle 24"/>
          <p:cNvSpPr>
            <a:spLocks noChangeArrowheads="1"/>
          </p:cNvSpPr>
          <p:nvPr/>
        </p:nvSpPr>
        <p:spPr bwMode="auto">
          <a:xfrm>
            <a:off x="2428875" y="2454275"/>
            <a:ext cx="893763" cy="515938"/>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FF"/>
                </a:solidFill>
                <a:latin typeface="Times New Roman" panose="02020603050405020304" pitchFamily="18" charset="0"/>
              </a:rPr>
              <a:t>MP</a:t>
            </a:r>
            <a:r>
              <a:rPr lang="en-US" altLang="en-US" sz="2800" b="1" baseline="-25000">
                <a:solidFill>
                  <a:srgbClr val="0000FF"/>
                </a:solidFill>
                <a:latin typeface="Times New Roman" panose="02020603050405020304" pitchFamily="18" charset="0"/>
              </a:rPr>
              <a:t>L</a:t>
            </a:r>
          </a:p>
        </p:txBody>
      </p:sp>
      <p:sp>
        <p:nvSpPr>
          <p:cNvPr id="31769" name="Rectangle 25"/>
          <p:cNvSpPr>
            <a:spLocks noChangeArrowheads="1"/>
          </p:cNvSpPr>
          <p:nvPr/>
        </p:nvSpPr>
        <p:spPr bwMode="auto">
          <a:xfrm>
            <a:off x="2562225" y="3130550"/>
            <a:ext cx="558800" cy="515938"/>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FF"/>
                </a:solidFill>
                <a:latin typeface="Times New Roman" panose="02020603050405020304" pitchFamily="18" charset="0"/>
              </a:rPr>
              <a:t>P</a:t>
            </a:r>
            <a:r>
              <a:rPr lang="en-US" altLang="en-US" sz="2800" b="1" baseline="-25000">
                <a:solidFill>
                  <a:srgbClr val="0000FF"/>
                </a:solidFill>
                <a:latin typeface="Times New Roman" panose="02020603050405020304" pitchFamily="18" charset="0"/>
              </a:rPr>
              <a:t>L</a:t>
            </a:r>
          </a:p>
        </p:txBody>
      </p:sp>
      <p:sp>
        <p:nvSpPr>
          <p:cNvPr id="31770" name="Line 26"/>
          <p:cNvSpPr>
            <a:spLocks noChangeShapeType="1"/>
          </p:cNvSpPr>
          <p:nvPr/>
        </p:nvSpPr>
        <p:spPr bwMode="auto">
          <a:xfrm>
            <a:off x="2009775" y="3016250"/>
            <a:ext cx="1746250"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1" name="Rectangle 27"/>
          <p:cNvSpPr>
            <a:spLocks noChangeArrowheads="1"/>
          </p:cNvSpPr>
          <p:nvPr/>
        </p:nvSpPr>
        <p:spPr bwMode="auto">
          <a:xfrm>
            <a:off x="5511800" y="2435225"/>
            <a:ext cx="908050" cy="515938"/>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FF"/>
                </a:solidFill>
                <a:latin typeface="Times New Roman" panose="02020603050405020304" pitchFamily="18" charset="0"/>
              </a:rPr>
              <a:t>MP</a:t>
            </a:r>
            <a:r>
              <a:rPr lang="en-US" altLang="en-US" sz="2800" b="1" baseline="-25000">
                <a:solidFill>
                  <a:srgbClr val="0000FF"/>
                </a:solidFill>
                <a:latin typeface="Times New Roman" panose="02020603050405020304" pitchFamily="18" charset="0"/>
              </a:rPr>
              <a:t>C</a:t>
            </a:r>
          </a:p>
        </p:txBody>
      </p:sp>
      <p:sp>
        <p:nvSpPr>
          <p:cNvPr id="31772" name="Rectangle 28"/>
          <p:cNvSpPr>
            <a:spLocks noChangeArrowheads="1"/>
          </p:cNvSpPr>
          <p:nvPr/>
        </p:nvSpPr>
        <p:spPr bwMode="auto">
          <a:xfrm>
            <a:off x="5662613" y="3113088"/>
            <a:ext cx="573087" cy="515937"/>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FF"/>
                </a:solidFill>
                <a:latin typeface="Times New Roman" panose="02020603050405020304" pitchFamily="18" charset="0"/>
              </a:rPr>
              <a:t>P</a:t>
            </a:r>
            <a:r>
              <a:rPr lang="en-US" altLang="en-US" sz="2800" b="1" baseline="-25000">
                <a:solidFill>
                  <a:srgbClr val="0000FF"/>
                </a:solidFill>
                <a:latin typeface="Times New Roman" panose="02020603050405020304" pitchFamily="18" charset="0"/>
              </a:rPr>
              <a:t>C</a:t>
            </a:r>
          </a:p>
        </p:txBody>
      </p:sp>
      <p:sp>
        <p:nvSpPr>
          <p:cNvPr id="31773" name="Line 29"/>
          <p:cNvSpPr>
            <a:spLocks noChangeShapeType="1"/>
          </p:cNvSpPr>
          <p:nvPr/>
        </p:nvSpPr>
        <p:spPr bwMode="auto">
          <a:xfrm>
            <a:off x="5041900" y="2982913"/>
            <a:ext cx="1746250"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4" name="Text Box 30"/>
          <p:cNvSpPr txBox="1">
            <a:spLocks noChangeArrowheads="1"/>
          </p:cNvSpPr>
          <p:nvPr/>
        </p:nvSpPr>
        <p:spPr bwMode="auto">
          <a:xfrm>
            <a:off x="4265613" y="2595563"/>
            <a:ext cx="608012" cy="762000"/>
          </a:xfrm>
          <a:prstGeom prst="rect">
            <a:avLst/>
          </a:prstGeom>
          <a:noFill/>
          <a:ln>
            <a:noFill/>
          </a:ln>
          <a:effectLst>
            <a:outerShdw dist="35921" dir="2700000" algn="ctr" rotWithShape="0">
              <a:schemeClr val="folHlink"/>
            </a:outerShdw>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txBody>
          <a:bodyPr>
            <a:spAutoFit/>
          </a:bodyPr>
          <a:lstStyle/>
          <a:p>
            <a:pPr>
              <a:spcBef>
                <a:spcPct val="50000"/>
              </a:spcBef>
            </a:pPr>
            <a:r>
              <a:rPr lang="en-US" altLang="en-US" sz="4400" b="1">
                <a:solidFill>
                  <a:srgbClr val="0000FF"/>
                </a:solidFill>
                <a:effectLst>
                  <a:outerShdw blurRad="38100" dist="38100" dir="2700000" algn="tl">
                    <a:srgbClr val="000000"/>
                  </a:outerShdw>
                </a:effectLst>
                <a:latin typeface="Times New Roman" panose="02020603050405020304" pitchFamily="18" charset="0"/>
              </a:rPr>
              <a:t>=</a:t>
            </a:r>
          </a:p>
        </p:txBody>
      </p:sp>
      <p:grpSp>
        <p:nvGrpSpPr>
          <p:cNvPr id="31775" name="Group 31"/>
          <p:cNvGrpSpPr>
            <a:grpSpLocks/>
          </p:cNvGrpSpPr>
          <p:nvPr/>
        </p:nvGrpSpPr>
        <p:grpSpPr bwMode="auto">
          <a:xfrm>
            <a:off x="1784350" y="4824413"/>
            <a:ext cx="5600700" cy="1130300"/>
            <a:chOff x="1159" y="2800"/>
            <a:chExt cx="4081" cy="939"/>
          </a:xfrm>
        </p:grpSpPr>
        <p:sp>
          <p:nvSpPr>
            <p:cNvPr id="31776" name="Rectangle 32"/>
            <p:cNvSpPr>
              <a:spLocks noChangeArrowheads="1"/>
            </p:cNvSpPr>
            <p:nvPr/>
          </p:nvSpPr>
          <p:spPr bwMode="auto">
            <a:xfrm>
              <a:off x="1249" y="2808"/>
              <a:ext cx="83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4000"/>
                  </a:solidFill>
                  <a:latin typeface="Times New Roman" panose="02020603050405020304" pitchFamily="18" charset="0"/>
                </a:rPr>
                <a:t>MRP</a:t>
              </a:r>
              <a:r>
                <a:rPr lang="en-US" altLang="en-US" sz="2800" b="1" baseline="-25000">
                  <a:solidFill>
                    <a:srgbClr val="804000"/>
                  </a:solidFill>
                  <a:latin typeface="Times New Roman" panose="02020603050405020304" pitchFamily="18" charset="0"/>
                </a:rPr>
                <a:t>L</a:t>
              </a:r>
            </a:p>
          </p:txBody>
        </p:sp>
        <p:sp>
          <p:nvSpPr>
            <p:cNvPr id="31777" name="Rectangle 33"/>
            <p:cNvSpPr>
              <a:spLocks noChangeArrowheads="1"/>
            </p:cNvSpPr>
            <p:nvPr/>
          </p:nvSpPr>
          <p:spPr bwMode="auto">
            <a:xfrm>
              <a:off x="1492" y="3310"/>
              <a:ext cx="407"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4000"/>
                  </a:solidFill>
                  <a:latin typeface="Times New Roman" panose="02020603050405020304" pitchFamily="18" charset="0"/>
                </a:rPr>
                <a:t>P</a:t>
              </a:r>
              <a:r>
                <a:rPr lang="en-US" altLang="en-US" sz="2800" b="1" baseline="-25000">
                  <a:solidFill>
                    <a:srgbClr val="804000"/>
                  </a:solidFill>
                  <a:latin typeface="Times New Roman" panose="02020603050405020304" pitchFamily="18" charset="0"/>
                </a:rPr>
                <a:t>L</a:t>
              </a:r>
            </a:p>
          </p:txBody>
        </p:sp>
        <p:sp>
          <p:nvSpPr>
            <p:cNvPr id="31778" name="Line 34"/>
            <p:cNvSpPr>
              <a:spLocks noChangeShapeType="1"/>
            </p:cNvSpPr>
            <p:nvPr/>
          </p:nvSpPr>
          <p:spPr bwMode="auto">
            <a:xfrm>
              <a:off x="1159" y="3308"/>
              <a:ext cx="1100" cy="0"/>
            </a:xfrm>
            <a:prstGeom prst="line">
              <a:avLst/>
            </a:prstGeom>
            <a:noFill/>
            <a:ln w="1016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1779" name="Object 35">
              <a:hlinkClick r:id="" action="ppaction://ole?verb=0"/>
            </p:cNvPr>
            <p:cNvGraphicFramePr>
              <a:graphicFrameLocks/>
            </p:cNvGraphicFramePr>
            <p:nvPr/>
          </p:nvGraphicFramePr>
          <p:xfrm>
            <a:off x="2504" y="3186"/>
            <a:ext cx="381" cy="227"/>
          </p:xfrm>
          <a:graphic>
            <a:graphicData uri="http://schemas.openxmlformats.org/presentationml/2006/ole">
              <mc:AlternateContent xmlns:mc="http://schemas.openxmlformats.org/markup-compatibility/2006">
                <mc:Choice xmlns:v="urn:schemas-microsoft-com:vml" Requires="v">
                  <p:oleObj spid="_x0000_s31794" name="Lotus SmartPics Image" r:id="rId6" imgW="4572000" imgH="2734920" progId="LotusSmartPicsImage">
                    <p:embed/>
                  </p:oleObj>
                </mc:Choice>
                <mc:Fallback>
                  <p:oleObj name="Lotus SmartPics Image" r:id="rId6" imgW="4572000" imgH="2734920" progId="LotusSmartPicsImage">
                    <p:embed/>
                    <p:pic>
                      <p:nvPicPr>
                        <p:cNvPr id="0" name="Object 3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4" y="3186"/>
                          <a:ext cx="381"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80" name="Rectangle 36"/>
            <p:cNvSpPr>
              <a:spLocks noChangeArrowheads="1"/>
            </p:cNvSpPr>
            <p:nvPr/>
          </p:nvSpPr>
          <p:spPr bwMode="auto">
            <a:xfrm>
              <a:off x="3191" y="2800"/>
              <a:ext cx="84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4000"/>
                  </a:solidFill>
                  <a:latin typeface="Times New Roman" panose="02020603050405020304" pitchFamily="18" charset="0"/>
                </a:rPr>
                <a:t>MRP</a:t>
              </a:r>
              <a:r>
                <a:rPr lang="en-US" altLang="en-US" sz="2800" b="1" baseline="-25000">
                  <a:solidFill>
                    <a:srgbClr val="804000"/>
                  </a:solidFill>
                  <a:latin typeface="Times New Roman" panose="02020603050405020304" pitchFamily="18" charset="0"/>
                </a:rPr>
                <a:t>C</a:t>
              </a:r>
            </a:p>
          </p:txBody>
        </p:sp>
        <p:sp>
          <p:nvSpPr>
            <p:cNvPr id="31781" name="Rectangle 37"/>
            <p:cNvSpPr>
              <a:spLocks noChangeArrowheads="1"/>
            </p:cNvSpPr>
            <p:nvPr/>
          </p:nvSpPr>
          <p:spPr bwMode="auto">
            <a:xfrm>
              <a:off x="3434" y="3302"/>
              <a:ext cx="418"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0040"/>
                  </a:solidFill>
                  <a:latin typeface="Times New Roman" panose="02020603050405020304" pitchFamily="18" charset="0"/>
                </a:rPr>
                <a:t>P</a:t>
              </a:r>
              <a:r>
                <a:rPr lang="en-US" altLang="en-US" sz="2800" b="1" baseline="-25000">
                  <a:solidFill>
                    <a:srgbClr val="800040"/>
                  </a:solidFill>
                  <a:latin typeface="Times New Roman" panose="02020603050405020304" pitchFamily="18" charset="0"/>
                </a:rPr>
                <a:t>C</a:t>
              </a:r>
            </a:p>
          </p:txBody>
        </p:sp>
        <p:sp>
          <p:nvSpPr>
            <p:cNvPr id="31782" name="Line 38"/>
            <p:cNvSpPr>
              <a:spLocks noChangeShapeType="1"/>
            </p:cNvSpPr>
            <p:nvPr/>
          </p:nvSpPr>
          <p:spPr bwMode="auto">
            <a:xfrm>
              <a:off x="3101" y="3300"/>
              <a:ext cx="1100" cy="0"/>
            </a:xfrm>
            <a:prstGeom prst="line">
              <a:avLst/>
            </a:prstGeom>
            <a:noFill/>
            <a:ln w="1016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31783" name="Object 39">
              <a:hlinkClick r:id="" action="ppaction://ole?verb=0"/>
            </p:cNvPr>
            <p:cNvGraphicFramePr>
              <a:graphicFrameLocks/>
            </p:cNvGraphicFramePr>
            <p:nvPr/>
          </p:nvGraphicFramePr>
          <p:xfrm>
            <a:off x="4433" y="3178"/>
            <a:ext cx="381" cy="227"/>
          </p:xfrm>
          <a:graphic>
            <a:graphicData uri="http://schemas.openxmlformats.org/presentationml/2006/ole">
              <mc:AlternateContent xmlns:mc="http://schemas.openxmlformats.org/markup-compatibility/2006">
                <mc:Choice xmlns:v="urn:schemas-microsoft-com:vml" Requires="v">
                  <p:oleObj spid="_x0000_s31795" name="Lotus SmartPics Image" r:id="rId8" imgW="4572000" imgH="2734920" progId="LotusSmartPicsImage">
                    <p:embed/>
                  </p:oleObj>
                </mc:Choice>
                <mc:Fallback>
                  <p:oleObj name="Lotus SmartPics Image" r:id="rId8" imgW="4572000" imgH="2734920" progId="LotusSmartPicsImage">
                    <p:embed/>
                    <p:pic>
                      <p:nvPicPr>
                        <p:cNvPr id="0" name="Object 39"/>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33" y="3178"/>
                          <a:ext cx="381" cy="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84" name="Rectangle 40"/>
            <p:cNvSpPr>
              <a:spLocks noChangeArrowheads="1"/>
            </p:cNvSpPr>
            <p:nvPr/>
          </p:nvSpPr>
          <p:spPr bwMode="auto">
            <a:xfrm>
              <a:off x="4978" y="2915"/>
              <a:ext cx="262" cy="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804000"/>
                  </a:solidFill>
                  <a:latin typeface="Times New Roman" panose="02020603050405020304" pitchFamily="18" charset="0"/>
                </a:rPr>
                <a:t>1</a:t>
              </a:r>
            </a:p>
          </p:txBody>
        </p:sp>
      </p:grpSp>
      <p:sp>
        <p:nvSpPr>
          <p:cNvPr id="31785" name="Rectangle 41"/>
          <p:cNvSpPr>
            <a:spLocks noChangeArrowheads="1"/>
          </p:cNvSpPr>
          <p:nvPr/>
        </p:nvSpPr>
        <p:spPr bwMode="auto">
          <a:xfrm>
            <a:off x="1474788" y="4022725"/>
            <a:ext cx="64928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600" b="1">
                <a:solidFill>
                  <a:srgbClr val="804000"/>
                </a:solidFill>
                <a:effectLst>
                  <a:outerShdw blurRad="38100" dist="38100" dir="2700000" algn="tl">
                    <a:srgbClr val="000000"/>
                  </a:outerShdw>
                </a:effectLst>
                <a:latin typeface="Times New Roman" panose="02020603050405020304" pitchFamily="18" charset="0"/>
              </a:rPr>
              <a:t>Profit-Maximizing Combination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84" name="Group 16"/>
          <p:cNvGrpSpPr>
            <a:grpSpLocks/>
          </p:cNvGrpSpPr>
          <p:nvPr/>
        </p:nvGrpSpPr>
        <p:grpSpPr bwMode="auto">
          <a:xfrm>
            <a:off x="4603750" y="2052638"/>
            <a:ext cx="1166813" cy="1585912"/>
            <a:chOff x="3716" y="1308"/>
            <a:chExt cx="735" cy="999"/>
          </a:xfrm>
        </p:grpSpPr>
        <p:sp>
          <p:nvSpPr>
            <p:cNvPr id="32785" name="AutoShape 17"/>
            <p:cNvSpPr>
              <a:spLocks noChangeArrowheads="1"/>
            </p:cNvSpPr>
            <p:nvPr/>
          </p:nvSpPr>
          <p:spPr bwMode="auto">
            <a:xfrm>
              <a:off x="3736" y="1308"/>
              <a:ext cx="715" cy="984"/>
            </a:xfrm>
            <a:prstGeom prst="rtTriangle">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ltLang="en-US">
                <a:latin typeface="Times New Roman" panose="02020603050405020304" pitchFamily="18" charset="0"/>
              </a:endParaRPr>
            </a:p>
          </p:txBody>
        </p:sp>
        <p:sp>
          <p:nvSpPr>
            <p:cNvPr id="32786" name="Text Box 18"/>
            <p:cNvSpPr txBox="1">
              <a:spLocks noChangeArrowheads="1"/>
            </p:cNvSpPr>
            <p:nvPr/>
          </p:nvSpPr>
          <p:spPr bwMode="auto">
            <a:xfrm>
              <a:off x="3716" y="1730"/>
              <a:ext cx="476"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800" b="1" i="1">
                  <a:latin typeface="Times New Roman" panose="02020603050405020304" pitchFamily="18" charset="0"/>
                </a:rPr>
                <a:t>Non-</a:t>
              </a:r>
            </a:p>
            <a:p>
              <a:pPr eaLnBrk="1" hangingPunct="1"/>
              <a:r>
                <a:rPr lang="en-US" altLang="en-US" sz="1800" b="1" i="1">
                  <a:latin typeface="Times New Roman" panose="02020603050405020304" pitchFamily="18" charset="0"/>
                </a:rPr>
                <a:t>Labor</a:t>
              </a:r>
            </a:p>
            <a:p>
              <a:pPr eaLnBrk="1" hangingPunct="1"/>
              <a:r>
                <a:rPr lang="en-US" altLang="en-US" sz="1800" b="1" i="1">
                  <a:latin typeface="Times New Roman" panose="02020603050405020304" pitchFamily="18" charset="0"/>
                </a:rPr>
                <a:t>Costs</a:t>
              </a:r>
            </a:p>
          </p:txBody>
        </p:sp>
      </p:grpSp>
      <p:sp>
        <p:nvSpPr>
          <p:cNvPr id="32787" name="Rectangle 19"/>
          <p:cNvSpPr>
            <a:spLocks noChangeArrowheads="1"/>
          </p:cNvSpPr>
          <p:nvPr/>
        </p:nvSpPr>
        <p:spPr bwMode="auto">
          <a:xfrm>
            <a:off x="4622800" y="3608388"/>
            <a:ext cx="1135063" cy="1722437"/>
          </a:xfrm>
          <a:prstGeom prst="rect">
            <a:avLst/>
          </a:prstGeom>
          <a:solidFill>
            <a:srgbClr val="FFFF66"/>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b="1" i="1">
                <a:latin typeface="Times New Roman" panose="02020603050405020304" pitchFamily="18" charset="0"/>
              </a:rPr>
              <a:t>Labor</a:t>
            </a:r>
          </a:p>
          <a:p>
            <a:pPr algn="ctr" eaLnBrk="1" hangingPunct="1"/>
            <a:r>
              <a:rPr lang="en-US" altLang="en-US" b="1" i="1">
                <a:latin typeface="Times New Roman" panose="02020603050405020304" pitchFamily="18" charset="0"/>
              </a:rPr>
              <a:t>Costs</a:t>
            </a:r>
          </a:p>
        </p:txBody>
      </p:sp>
      <p:sp>
        <p:nvSpPr>
          <p:cNvPr id="32788" name="Rectangle 20"/>
          <p:cNvSpPr>
            <a:spLocks noChangeArrowheads="1"/>
          </p:cNvSpPr>
          <p:nvPr/>
        </p:nvSpPr>
        <p:spPr bwMode="auto">
          <a:xfrm>
            <a:off x="188913" y="0"/>
            <a:ext cx="867251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en-US" altLang="en-US" sz="3600" b="1">
                <a:solidFill>
                  <a:srgbClr val="FF0000"/>
                </a:solidFill>
                <a:effectLst>
                  <a:outerShdw blurRad="38100" dist="38100" dir="2700000" algn="tl">
                    <a:srgbClr val="000000"/>
                  </a:outerShdw>
                </a:effectLst>
                <a:latin typeface="Times New Roman" panose="02020603050405020304" pitchFamily="18" charset="0"/>
              </a:rPr>
              <a:t>Purely Competitive Labor</a:t>
            </a:r>
          </a:p>
          <a:p>
            <a:pPr algn="ctr"/>
            <a:r>
              <a:rPr lang="en-US" altLang="en-US" sz="3600" b="1">
                <a:solidFill>
                  <a:srgbClr val="FF0000"/>
                </a:solidFill>
                <a:effectLst>
                  <a:outerShdw blurRad="38100" dist="38100" dir="2700000" algn="tl">
                    <a:srgbClr val="000000"/>
                  </a:outerShdw>
                </a:effectLst>
                <a:latin typeface="Times New Roman" panose="02020603050405020304" pitchFamily="18" charset="0"/>
              </a:rPr>
              <a:t>Market Equilibrium</a:t>
            </a:r>
            <a:endParaRPr lang="en-US" altLang="en-US" sz="3600" b="1">
              <a:solidFill>
                <a:srgbClr val="FF0000"/>
              </a:solidFill>
              <a:latin typeface="Times New Roman" panose="02020603050405020304" pitchFamily="18" charset="0"/>
            </a:endParaRPr>
          </a:p>
        </p:txBody>
      </p:sp>
      <p:sp>
        <p:nvSpPr>
          <p:cNvPr id="32789" name="Line 21"/>
          <p:cNvSpPr>
            <a:spLocks noChangeShapeType="1"/>
          </p:cNvSpPr>
          <p:nvPr/>
        </p:nvSpPr>
        <p:spPr bwMode="auto">
          <a:xfrm flipH="1">
            <a:off x="1130300" y="3638550"/>
            <a:ext cx="16510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0" name="Line 22"/>
          <p:cNvSpPr>
            <a:spLocks noChangeShapeType="1"/>
          </p:cNvSpPr>
          <p:nvPr/>
        </p:nvSpPr>
        <p:spPr bwMode="auto">
          <a:xfrm>
            <a:off x="2790825" y="3671888"/>
            <a:ext cx="0" cy="16256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Rectangle 23"/>
          <p:cNvSpPr>
            <a:spLocks noChangeArrowheads="1"/>
          </p:cNvSpPr>
          <p:nvPr/>
        </p:nvSpPr>
        <p:spPr bwMode="auto">
          <a:xfrm>
            <a:off x="1430338" y="6088063"/>
            <a:ext cx="241776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CC0000"/>
                </a:solidFill>
                <a:latin typeface="Arial" panose="020B0604020202020204" pitchFamily="34" charset="0"/>
              </a:rPr>
              <a:t>Labor Market</a:t>
            </a:r>
          </a:p>
        </p:txBody>
      </p:sp>
      <p:sp>
        <p:nvSpPr>
          <p:cNvPr id="32792" name="Freeform 24"/>
          <p:cNvSpPr>
            <a:spLocks/>
          </p:cNvSpPr>
          <p:nvPr/>
        </p:nvSpPr>
        <p:spPr bwMode="auto">
          <a:xfrm>
            <a:off x="1368425" y="1681163"/>
            <a:ext cx="2511425" cy="2757487"/>
          </a:xfrm>
          <a:custGeom>
            <a:avLst/>
            <a:gdLst>
              <a:gd name="T0" fmla="*/ 0 w 1582"/>
              <a:gd name="T1" fmla="*/ 1736 h 1737"/>
              <a:gd name="T2" fmla="*/ 304 w 1582"/>
              <a:gd name="T3" fmla="*/ 1618 h 1737"/>
              <a:gd name="T4" fmla="*/ 585 w 1582"/>
              <a:gd name="T5" fmla="*/ 1464 h 1737"/>
              <a:gd name="T6" fmla="*/ 838 w 1582"/>
              <a:gd name="T7" fmla="*/ 1281 h 1737"/>
              <a:gd name="T8" fmla="*/ 1060 w 1582"/>
              <a:gd name="T9" fmla="*/ 1067 h 1737"/>
              <a:gd name="T10" fmla="*/ 1247 w 1582"/>
              <a:gd name="T11" fmla="*/ 830 h 1737"/>
              <a:gd name="T12" fmla="*/ 1399 w 1582"/>
              <a:gd name="T13" fmla="*/ 571 h 1737"/>
              <a:gd name="T14" fmla="*/ 1511 w 1582"/>
              <a:gd name="T15" fmla="*/ 293 h 1737"/>
              <a:gd name="T16" fmla="*/ 1581 w 1582"/>
              <a:gd name="T17" fmla="*/ 0 h 1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2" h="1737">
                <a:moveTo>
                  <a:pt x="0" y="1736"/>
                </a:moveTo>
                <a:lnTo>
                  <a:pt x="304" y="1618"/>
                </a:lnTo>
                <a:lnTo>
                  <a:pt x="585" y="1464"/>
                </a:lnTo>
                <a:lnTo>
                  <a:pt x="838" y="1281"/>
                </a:lnTo>
                <a:lnTo>
                  <a:pt x="1060" y="1067"/>
                </a:lnTo>
                <a:lnTo>
                  <a:pt x="1247" y="830"/>
                </a:lnTo>
                <a:lnTo>
                  <a:pt x="1399" y="571"/>
                </a:lnTo>
                <a:lnTo>
                  <a:pt x="1511" y="293"/>
                </a:lnTo>
                <a:lnTo>
                  <a:pt x="1581"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3" name="Rectangle 25"/>
          <p:cNvSpPr>
            <a:spLocks noChangeArrowheads="1"/>
          </p:cNvSpPr>
          <p:nvPr/>
        </p:nvSpPr>
        <p:spPr bwMode="auto">
          <a:xfrm>
            <a:off x="3783013" y="1270000"/>
            <a:ext cx="35083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S</a:t>
            </a:r>
          </a:p>
        </p:txBody>
      </p:sp>
      <p:sp>
        <p:nvSpPr>
          <p:cNvPr id="32794" name="Rectangle 26"/>
          <p:cNvSpPr>
            <a:spLocks noChangeArrowheads="1"/>
          </p:cNvSpPr>
          <p:nvPr/>
        </p:nvSpPr>
        <p:spPr bwMode="auto">
          <a:xfrm>
            <a:off x="3074988" y="4298950"/>
            <a:ext cx="1114425"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800" b="1">
                <a:latin typeface="Arial" panose="020B0604020202020204" pitchFamily="34" charset="0"/>
              </a:rPr>
              <a:t>D = MRP</a:t>
            </a:r>
            <a:endParaRPr lang="en-US" altLang="en-US" sz="1600" b="1">
              <a:latin typeface="Arial" panose="020B0604020202020204" pitchFamily="34" charset="0"/>
            </a:endParaRPr>
          </a:p>
          <a:p>
            <a:pPr algn="ctr"/>
            <a:r>
              <a:rPr lang="en-US" altLang="en-US" sz="1600" b="1">
                <a:latin typeface="Arial" panose="020B0604020202020204" pitchFamily="34" charset="0"/>
              </a:rPr>
              <a:t>(</a:t>
            </a:r>
            <a:r>
              <a:rPr lang="en-US" altLang="en-US" sz="1600" b="1">
                <a:latin typeface="Symbol" panose="05050102010706020507" pitchFamily="18" charset="2"/>
              </a:rPr>
              <a:t></a:t>
            </a:r>
            <a:r>
              <a:rPr lang="en-US" altLang="en-US" sz="1600" b="1">
                <a:latin typeface="Arial" panose="020B0604020202020204" pitchFamily="34" charset="0"/>
              </a:rPr>
              <a:t> mrp’s)</a:t>
            </a:r>
          </a:p>
        </p:txBody>
      </p:sp>
      <p:sp>
        <p:nvSpPr>
          <p:cNvPr id="32795" name="Rectangle 27"/>
          <p:cNvSpPr>
            <a:spLocks noChangeArrowheads="1"/>
          </p:cNvSpPr>
          <p:nvPr/>
        </p:nvSpPr>
        <p:spPr bwMode="auto">
          <a:xfrm>
            <a:off x="649288" y="3452813"/>
            <a:ext cx="481012"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800" b="1">
                <a:latin typeface="Arial" panose="020B0604020202020204" pitchFamily="34" charset="0"/>
              </a:rPr>
              <a:t>W</a:t>
            </a:r>
            <a:r>
              <a:rPr lang="en-US" altLang="en-US" sz="1800" b="1" baseline="-25000">
                <a:latin typeface="Arial" panose="020B0604020202020204" pitchFamily="34" charset="0"/>
              </a:rPr>
              <a:t>c</a:t>
            </a:r>
          </a:p>
        </p:txBody>
      </p:sp>
      <p:sp>
        <p:nvSpPr>
          <p:cNvPr id="32796" name="Rectangle 28"/>
          <p:cNvSpPr>
            <a:spLocks noChangeArrowheads="1"/>
          </p:cNvSpPr>
          <p:nvPr/>
        </p:nvSpPr>
        <p:spPr bwMode="auto">
          <a:xfrm>
            <a:off x="2338388" y="5440363"/>
            <a:ext cx="8413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800" b="1">
                <a:solidFill>
                  <a:srgbClr val="CC0000"/>
                </a:solidFill>
                <a:latin typeface="Arial" panose="020B0604020202020204" pitchFamily="34" charset="0"/>
              </a:rPr>
              <a:t>(1000)</a:t>
            </a:r>
          </a:p>
        </p:txBody>
      </p:sp>
      <p:sp>
        <p:nvSpPr>
          <p:cNvPr id="32797" name="Line 29"/>
          <p:cNvSpPr>
            <a:spLocks noChangeShapeType="1"/>
          </p:cNvSpPr>
          <p:nvPr/>
        </p:nvSpPr>
        <p:spPr bwMode="auto">
          <a:xfrm>
            <a:off x="4643438" y="3625850"/>
            <a:ext cx="2590800" cy="0"/>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8" name="Freeform 30"/>
          <p:cNvSpPr>
            <a:spLocks/>
          </p:cNvSpPr>
          <p:nvPr/>
        </p:nvSpPr>
        <p:spPr bwMode="auto">
          <a:xfrm>
            <a:off x="4640263" y="2039938"/>
            <a:ext cx="2716212" cy="3108325"/>
          </a:xfrm>
          <a:custGeom>
            <a:avLst/>
            <a:gdLst>
              <a:gd name="T0" fmla="*/ 0 w 1711"/>
              <a:gd name="T1" fmla="*/ 0 h 1958"/>
              <a:gd name="T2" fmla="*/ 509 w 1711"/>
              <a:gd name="T3" fmla="*/ 721 h 1958"/>
              <a:gd name="T4" fmla="*/ 947 w 1711"/>
              <a:gd name="T5" fmla="*/ 1296 h 1958"/>
              <a:gd name="T6" fmla="*/ 1154 w 1711"/>
              <a:gd name="T7" fmla="*/ 1542 h 1958"/>
              <a:gd name="T8" fmla="*/ 1332 w 1711"/>
              <a:gd name="T9" fmla="*/ 1723 h 1958"/>
              <a:gd name="T10" fmla="*/ 1550 w 1711"/>
              <a:gd name="T11" fmla="*/ 1866 h 1958"/>
              <a:gd name="T12" fmla="*/ 1710 w 1711"/>
              <a:gd name="T13" fmla="*/ 1957 h 1958"/>
            </a:gdLst>
            <a:ahLst/>
            <a:cxnLst>
              <a:cxn ang="0">
                <a:pos x="T0" y="T1"/>
              </a:cxn>
              <a:cxn ang="0">
                <a:pos x="T2" y="T3"/>
              </a:cxn>
              <a:cxn ang="0">
                <a:pos x="T4" y="T5"/>
              </a:cxn>
              <a:cxn ang="0">
                <a:pos x="T6" y="T7"/>
              </a:cxn>
              <a:cxn ang="0">
                <a:pos x="T8" y="T9"/>
              </a:cxn>
              <a:cxn ang="0">
                <a:pos x="T10" y="T11"/>
              </a:cxn>
              <a:cxn ang="0">
                <a:pos x="T12" y="T13"/>
              </a:cxn>
            </a:cxnLst>
            <a:rect l="0" t="0" r="r" b="b"/>
            <a:pathLst>
              <a:path w="1711" h="1958">
                <a:moveTo>
                  <a:pt x="0" y="0"/>
                </a:moveTo>
                <a:lnTo>
                  <a:pt x="509" y="721"/>
                </a:lnTo>
                <a:lnTo>
                  <a:pt x="947" y="1296"/>
                </a:lnTo>
                <a:lnTo>
                  <a:pt x="1154" y="1542"/>
                </a:lnTo>
                <a:lnTo>
                  <a:pt x="1332" y="1723"/>
                </a:lnTo>
                <a:lnTo>
                  <a:pt x="1550" y="1866"/>
                </a:lnTo>
                <a:lnTo>
                  <a:pt x="1710" y="1957"/>
                </a:lnTo>
              </a:path>
            </a:pathLst>
          </a:custGeom>
          <a:noFill/>
          <a:ln w="762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9" name="Rectangle 31"/>
          <p:cNvSpPr>
            <a:spLocks noChangeArrowheads="1"/>
          </p:cNvSpPr>
          <p:nvPr/>
        </p:nvSpPr>
        <p:spPr bwMode="auto">
          <a:xfrm>
            <a:off x="4768850" y="6075363"/>
            <a:ext cx="270986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a:solidFill>
                  <a:srgbClr val="CC0000"/>
                </a:solidFill>
                <a:latin typeface="Arial" panose="020B0604020202020204" pitchFamily="34" charset="0"/>
              </a:rPr>
              <a:t>Individual Firm</a:t>
            </a:r>
          </a:p>
        </p:txBody>
      </p:sp>
      <p:sp>
        <p:nvSpPr>
          <p:cNvPr id="32800" name="Rectangle 32"/>
          <p:cNvSpPr>
            <a:spLocks noChangeArrowheads="1"/>
          </p:cNvSpPr>
          <p:nvPr/>
        </p:nvSpPr>
        <p:spPr bwMode="auto">
          <a:xfrm>
            <a:off x="6162675" y="3236913"/>
            <a:ext cx="12176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i="1">
                <a:latin typeface="Arial" panose="020B0604020202020204" pitchFamily="34" charset="0"/>
              </a:rPr>
              <a:t>S </a:t>
            </a:r>
            <a:r>
              <a:rPr lang="en-US" altLang="en-US" sz="2000" b="1">
                <a:latin typeface="Arial" panose="020B0604020202020204" pitchFamily="34" charset="0"/>
              </a:rPr>
              <a:t>= MRC</a:t>
            </a:r>
          </a:p>
        </p:txBody>
      </p:sp>
      <p:sp>
        <p:nvSpPr>
          <p:cNvPr id="32801" name="Rectangle 33"/>
          <p:cNvSpPr>
            <a:spLocks noChangeArrowheads="1"/>
          </p:cNvSpPr>
          <p:nvPr/>
        </p:nvSpPr>
        <p:spPr bwMode="auto">
          <a:xfrm>
            <a:off x="6051550" y="4968875"/>
            <a:ext cx="1103313"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i="1">
                <a:latin typeface="Arial" panose="020B0604020202020204" pitchFamily="34" charset="0"/>
              </a:rPr>
              <a:t>d </a:t>
            </a:r>
            <a:r>
              <a:rPr lang="en-US" altLang="en-US" sz="2000" b="1">
                <a:latin typeface="Arial" panose="020B0604020202020204" pitchFamily="34" charset="0"/>
              </a:rPr>
              <a:t>= </a:t>
            </a:r>
            <a:r>
              <a:rPr lang="en-US" altLang="en-US" sz="2000" b="1" i="1">
                <a:latin typeface="Arial" panose="020B0604020202020204" pitchFamily="34" charset="0"/>
              </a:rPr>
              <a:t>mrp</a:t>
            </a:r>
          </a:p>
        </p:txBody>
      </p:sp>
      <p:sp>
        <p:nvSpPr>
          <p:cNvPr id="32802" name="Rectangle 34"/>
          <p:cNvSpPr>
            <a:spLocks noChangeArrowheads="1"/>
          </p:cNvSpPr>
          <p:nvPr/>
        </p:nvSpPr>
        <p:spPr bwMode="auto">
          <a:xfrm>
            <a:off x="4156075" y="3419475"/>
            <a:ext cx="481013"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800" b="1">
                <a:latin typeface="Arial" panose="020B0604020202020204" pitchFamily="34" charset="0"/>
              </a:rPr>
              <a:t>W</a:t>
            </a:r>
            <a:r>
              <a:rPr lang="en-US" altLang="en-US" sz="1800" b="1" baseline="-25000">
                <a:latin typeface="Arial" panose="020B0604020202020204" pitchFamily="34" charset="0"/>
              </a:rPr>
              <a:t>c</a:t>
            </a:r>
          </a:p>
        </p:txBody>
      </p:sp>
      <p:grpSp>
        <p:nvGrpSpPr>
          <p:cNvPr id="32803" name="Group 35"/>
          <p:cNvGrpSpPr>
            <a:grpSpLocks/>
          </p:cNvGrpSpPr>
          <p:nvPr/>
        </p:nvGrpSpPr>
        <p:grpSpPr bwMode="auto">
          <a:xfrm>
            <a:off x="404813" y="1530350"/>
            <a:ext cx="7135812" cy="4684713"/>
            <a:chOff x="1071" y="979"/>
            <a:chExt cx="4495" cy="2951"/>
          </a:xfrm>
        </p:grpSpPr>
        <p:sp>
          <p:nvSpPr>
            <p:cNvPr id="32804" name="Rectangle 36"/>
            <p:cNvSpPr>
              <a:spLocks noChangeArrowheads="1"/>
            </p:cNvSpPr>
            <p:nvPr/>
          </p:nvSpPr>
          <p:spPr bwMode="auto">
            <a:xfrm>
              <a:off x="1611" y="3644"/>
              <a:ext cx="171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latin typeface="Arial" panose="020B0604020202020204" pitchFamily="34" charset="0"/>
                </a:rPr>
                <a:t>Quantity of Labor</a:t>
              </a:r>
            </a:p>
          </p:txBody>
        </p:sp>
        <p:grpSp>
          <p:nvGrpSpPr>
            <p:cNvPr id="32805" name="Group 37"/>
            <p:cNvGrpSpPr>
              <a:grpSpLocks/>
            </p:cNvGrpSpPr>
            <p:nvPr/>
          </p:nvGrpSpPr>
          <p:grpSpPr bwMode="auto">
            <a:xfrm>
              <a:off x="1506" y="980"/>
              <a:ext cx="1913" cy="2432"/>
              <a:chOff x="3666" y="980"/>
              <a:chExt cx="1913" cy="2432"/>
            </a:xfrm>
          </p:grpSpPr>
          <p:sp>
            <p:nvSpPr>
              <p:cNvPr id="32806" name="Line 38"/>
              <p:cNvSpPr>
                <a:spLocks noChangeShapeType="1"/>
              </p:cNvSpPr>
              <p:nvPr/>
            </p:nvSpPr>
            <p:spPr bwMode="auto">
              <a:xfrm>
                <a:off x="3686" y="980"/>
                <a:ext cx="0" cy="2432"/>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7" name="Line 39"/>
              <p:cNvSpPr>
                <a:spLocks noChangeShapeType="1"/>
              </p:cNvSpPr>
              <p:nvPr/>
            </p:nvSpPr>
            <p:spPr bwMode="auto">
              <a:xfrm>
                <a:off x="3666" y="3393"/>
                <a:ext cx="191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808" name="Rectangle 40"/>
            <p:cNvSpPr>
              <a:spLocks noChangeArrowheads="1"/>
            </p:cNvSpPr>
            <p:nvPr/>
          </p:nvSpPr>
          <p:spPr bwMode="auto">
            <a:xfrm rot="16200000">
              <a:off x="392" y="2128"/>
              <a:ext cx="1606"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Wage Rate (dollars)</a:t>
              </a:r>
            </a:p>
          </p:txBody>
        </p:sp>
        <p:sp>
          <p:nvSpPr>
            <p:cNvPr id="32809" name="Rectangle 41"/>
            <p:cNvSpPr>
              <a:spLocks noChangeArrowheads="1"/>
            </p:cNvSpPr>
            <p:nvPr/>
          </p:nvSpPr>
          <p:spPr bwMode="auto">
            <a:xfrm>
              <a:off x="3816" y="3636"/>
              <a:ext cx="1712"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latin typeface="Arial" panose="020B0604020202020204" pitchFamily="34" charset="0"/>
                </a:rPr>
                <a:t>Quantity of Labor</a:t>
              </a:r>
            </a:p>
          </p:txBody>
        </p:sp>
        <p:grpSp>
          <p:nvGrpSpPr>
            <p:cNvPr id="32810" name="Group 42"/>
            <p:cNvGrpSpPr>
              <a:grpSpLocks/>
            </p:cNvGrpSpPr>
            <p:nvPr/>
          </p:nvGrpSpPr>
          <p:grpSpPr bwMode="auto">
            <a:xfrm>
              <a:off x="3711" y="979"/>
              <a:ext cx="1855" cy="2432"/>
              <a:chOff x="3711" y="979"/>
              <a:chExt cx="1855" cy="2432"/>
            </a:xfrm>
          </p:grpSpPr>
          <p:sp>
            <p:nvSpPr>
              <p:cNvPr id="32811" name="Line 43"/>
              <p:cNvSpPr>
                <a:spLocks noChangeShapeType="1"/>
              </p:cNvSpPr>
              <p:nvPr/>
            </p:nvSpPr>
            <p:spPr bwMode="auto">
              <a:xfrm>
                <a:off x="3733" y="979"/>
                <a:ext cx="0" cy="2432"/>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12" name="Line 44"/>
              <p:cNvSpPr>
                <a:spLocks noChangeShapeType="1"/>
              </p:cNvSpPr>
              <p:nvPr/>
            </p:nvSpPr>
            <p:spPr bwMode="auto">
              <a:xfrm>
                <a:off x="3711" y="3392"/>
                <a:ext cx="1855"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2813" name="Text Box 45"/>
          <p:cNvSpPr txBox="1">
            <a:spLocks noChangeArrowheads="1"/>
          </p:cNvSpPr>
          <p:nvPr/>
        </p:nvSpPr>
        <p:spPr bwMode="auto">
          <a:xfrm>
            <a:off x="7273925" y="3411538"/>
            <a:ext cx="5175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800" b="1">
                <a:solidFill>
                  <a:srgbClr val="CC0000"/>
                </a:solidFill>
                <a:latin typeface="Arial Narrow" panose="020B0606020202030204" pitchFamily="34" charset="0"/>
              </a:rPr>
              <a:t>($6)</a:t>
            </a:r>
          </a:p>
        </p:txBody>
      </p:sp>
      <p:sp>
        <p:nvSpPr>
          <p:cNvPr id="32814" name="Rectangle 46"/>
          <p:cNvSpPr>
            <a:spLocks noChangeArrowheads="1"/>
          </p:cNvSpPr>
          <p:nvPr/>
        </p:nvSpPr>
        <p:spPr bwMode="auto">
          <a:xfrm>
            <a:off x="5534025" y="5440363"/>
            <a:ext cx="4603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800" b="1">
                <a:solidFill>
                  <a:srgbClr val="CC0000"/>
                </a:solidFill>
                <a:latin typeface="Arial" panose="020B0604020202020204" pitchFamily="34" charset="0"/>
              </a:rPr>
              <a:t>(5)</a:t>
            </a:r>
          </a:p>
        </p:txBody>
      </p:sp>
      <p:sp>
        <p:nvSpPr>
          <p:cNvPr id="32815" name="Line 47"/>
          <p:cNvSpPr>
            <a:spLocks noChangeShapeType="1"/>
          </p:cNvSpPr>
          <p:nvPr/>
        </p:nvSpPr>
        <p:spPr bwMode="auto">
          <a:xfrm>
            <a:off x="5749925" y="3633788"/>
            <a:ext cx="0" cy="16637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16" name="Freeform 48"/>
          <p:cNvSpPr>
            <a:spLocks/>
          </p:cNvSpPr>
          <p:nvPr/>
        </p:nvSpPr>
        <p:spPr bwMode="auto">
          <a:xfrm>
            <a:off x="1346200" y="2319338"/>
            <a:ext cx="2744788" cy="1976437"/>
          </a:xfrm>
          <a:custGeom>
            <a:avLst/>
            <a:gdLst>
              <a:gd name="T0" fmla="*/ 0 w 1729"/>
              <a:gd name="T1" fmla="*/ 0 h 1245"/>
              <a:gd name="T2" fmla="*/ 174 w 1729"/>
              <a:gd name="T3" fmla="*/ 204 h 1245"/>
              <a:gd name="T4" fmla="*/ 363 w 1729"/>
              <a:gd name="T5" fmla="*/ 396 h 1245"/>
              <a:gd name="T6" fmla="*/ 564 w 1729"/>
              <a:gd name="T7" fmla="*/ 574 h 1245"/>
              <a:gd name="T8" fmla="*/ 777 w 1729"/>
              <a:gd name="T9" fmla="*/ 739 h 1245"/>
              <a:gd name="T10" fmla="*/ 1000 w 1729"/>
              <a:gd name="T11" fmla="*/ 888 h 1245"/>
              <a:gd name="T12" fmla="*/ 1234 w 1729"/>
              <a:gd name="T13" fmla="*/ 1023 h 1245"/>
              <a:gd name="T14" fmla="*/ 1477 w 1729"/>
              <a:gd name="T15" fmla="*/ 1141 h 1245"/>
              <a:gd name="T16" fmla="*/ 1728 w 1729"/>
              <a:gd name="T17" fmla="*/ 1244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29" h="1245">
                <a:moveTo>
                  <a:pt x="0" y="0"/>
                </a:moveTo>
                <a:lnTo>
                  <a:pt x="174" y="204"/>
                </a:lnTo>
                <a:lnTo>
                  <a:pt x="363" y="396"/>
                </a:lnTo>
                <a:lnTo>
                  <a:pt x="564" y="574"/>
                </a:lnTo>
                <a:lnTo>
                  <a:pt x="777" y="739"/>
                </a:lnTo>
                <a:lnTo>
                  <a:pt x="1000" y="888"/>
                </a:lnTo>
                <a:lnTo>
                  <a:pt x="1234" y="1023"/>
                </a:lnTo>
                <a:lnTo>
                  <a:pt x="1477" y="1141"/>
                </a:lnTo>
                <a:lnTo>
                  <a:pt x="1728" y="1244"/>
                </a:lnTo>
              </a:path>
            </a:pathLst>
          </a:custGeom>
          <a:noFill/>
          <a:ln w="76200" cap="rnd"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817" name="AutoShape 49"/>
          <p:cNvSpPr>
            <a:spLocks noChangeArrowheads="1"/>
          </p:cNvSpPr>
          <p:nvPr/>
        </p:nvSpPr>
        <p:spPr bwMode="auto">
          <a:xfrm>
            <a:off x="3067050" y="3463925"/>
            <a:ext cx="1123950" cy="312738"/>
          </a:xfrm>
          <a:prstGeom prst="homePlate">
            <a:avLst>
              <a:gd name="adj" fmla="val 89848"/>
            </a:avLst>
          </a:prstGeom>
          <a:gradFill rotWithShape="0">
            <a:gsLst>
              <a:gs pos="0">
                <a:srgbClr val="FFFF00"/>
              </a:gs>
              <a:gs pos="100000">
                <a:srgbClr val="FF6600"/>
              </a:gs>
            </a:gsLst>
            <a:lin ang="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r>
              <a:rPr lang="en-US" altLang="en-US" b="1">
                <a:latin typeface="Times New Roman" panose="02020603050405020304" pitchFamily="18" charset="0"/>
              </a:rPr>
              <a:t> $6</a:t>
            </a:r>
          </a:p>
        </p:txBody>
      </p:sp>
      <p:sp>
        <p:nvSpPr>
          <p:cNvPr id="32818" name="Text Box 50"/>
          <p:cNvSpPr txBox="1">
            <a:spLocks noChangeArrowheads="1"/>
          </p:cNvSpPr>
          <p:nvPr/>
        </p:nvSpPr>
        <p:spPr bwMode="auto">
          <a:xfrm>
            <a:off x="5530850" y="1651000"/>
            <a:ext cx="12684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b="1" i="1">
                <a:latin typeface="Times New Roman" panose="02020603050405020304" pitchFamily="18" charset="0"/>
              </a:rPr>
              <a:t>Includes</a:t>
            </a:r>
          </a:p>
          <a:p>
            <a:pPr algn="ctr" eaLnBrk="1" hangingPunct="1"/>
            <a:r>
              <a:rPr lang="en-US" altLang="en-US" b="1" i="1">
                <a:latin typeface="Times New Roman" panose="02020603050405020304" pitchFamily="18" charset="0"/>
              </a:rPr>
              <a:t>Normal</a:t>
            </a:r>
          </a:p>
          <a:p>
            <a:pPr algn="ctr" eaLnBrk="1" hangingPunct="1"/>
            <a:r>
              <a:rPr lang="en-US" altLang="en-US" b="1" i="1">
                <a:latin typeface="Times New Roman" panose="02020603050405020304" pitchFamily="18" charset="0"/>
              </a:rPr>
              <a:t>Profit</a:t>
            </a:r>
          </a:p>
        </p:txBody>
      </p:sp>
      <p:sp>
        <p:nvSpPr>
          <p:cNvPr id="32819" name="Line 51"/>
          <p:cNvSpPr>
            <a:spLocks noChangeShapeType="1"/>
          </p:cNvSpPr>
          <p:nvPr/>
        </p:nvSpPr>
        <p:spPr bwMode="auto">
          <a:xfrm flipH="1">
            <a:off x="5294313" y="2862263"/>
            <a:ext cx="534987" cy="53657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Line 4"/>
          <p:cNvSpPr>
            <a:spLocks noChangeShapeType="1"/>
          </p:cNvSpPr>
          <p:nvPr/>
        </p:nvSpPr>
        <p:spPr bwMode="auto">
          <a:xfrm>
            <a:off x="4117975" y="3660775"/>
            <a:ext cx="0" cy="1946275"/>
          </a:xfrm>
          <a:prstGeom prst="line">
            <a:avLst/>
          </a:prstGeom>
          <a:noFill/>
          <a:ln w="38100">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7" name="Line 5"/>
          <p:cNvSpPr>
            <a:spLocks noChangeShapeType="1"/>
          </p:cNvSpPr>
          <p:nvPr/>
        </p:nvSpPr>
        <p:spPr bwMode="auto">
          <a:xfrm flipH="1">
            <a:off x="1758950" y="3656013"/>
            <a:ext cx="2376488" cy="0"/>
          </a:xfrm>
          <a:prstGeom prst="line">
            <a:avLst/>
          </a:prstGeom>
          <a:noFill/>
          <a:ln w="38100">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8" name="Line 6"/>
          <p:cNvSpPr>
            <a:spLocks noChangeShapeType="1"/>
          </p:cNvSpPr>
          <p:nvPr/>
        </p:nvSpPr>
        <p:spPr bwMode="auto">
          <a:xfrm flipH="1">
            <a:off x="1758950" y="3998913"/>
            <a:ext cx="1846263"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Line 7"/>
          <p:cNvSpPr>
            <a:spLocks noChangeShapeType="1"/>
          </p:cNvSpPr>
          <p:nvPr/>
        </p:nvSpPr>
        <p:spPr bwMode="auto">
          <a:xfrm>
            <a:off x="3602038" y="3267075"/>
            <a:ext cx="0" cy="23241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0" name="Rectangle 8"/>
          <p:cNvSpPr>
            <a:spLocks noChangeArrowheads="1"/>
          </p:cNvSpPr>
          <p:nvPr/>
        </p:nvSpPr>
        <p:spPr bwMode="auto">
          <a:xfrm rot="16200000">
            <a:off x="-442913" y="3244851"/>
            <a:ext cx="2549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solidFill>
                  <a:srgbClr val="800040"/>
                </a:solidFill>
                <a:effectLst>
                  <a:outerShdw blurRad="38100" dist="38100" dir="2700000" algn="tl">
                    <a:srgbClr val="000000"/>
                  </a:outerShdw>
                </a:effectLst>
                <a:latin typeface="Arial" panose="020B0604020202020204" pitchFamily="34" charset="0"/>
              </a:rPr>
              <a:t>Wage Rate (dollars)</a:t>
            </a:r>
          </a:p>
        </p:txBody>
      </p:sp>
      <p:sp>
        <p:nvSpPr>
          <p:cNvPr id="33801" name="Freeform 9"/>
          <p:cNvSpPr>
            <a:spLocks/>
          </p:cNvSpPr>
          <p:nvPr/>
        </p:nvSpPr>
        <p:spPr bwMode="auto">
          <a:xfrm>
            <a:off x="2187575" y="1662113"/>
            <a:ext cx="3248025" cy="2951162"/>
          </a:xfrm>
          <a:custGeom>
            <a:avLst/>
            <a:gdLst>
              <a:gd name="T0" fmla="*/ 0 w 2046"/>
              <a:gd name="T1" fmla="*/ 1858 h 1859"/>
              <a:gd name="T2" fmla="*/ 393 w 2046"/>
              <a:gd name="T3" fmla="*/ 1732 h 1859"/>
              <a:gd name="T4" fmla="*/ 757 w 2046"/>
              <a:gd name="T5" fmla="*/ 1567 h 1859"/>
              <a:gd name="T6" fmla="*/ 1084 w 2046"/>
              <a:gd name="T7" fmla="*/ 1371 h 1859"/>
              <a:gd name="T8" fmla="*/ 1371 w 2046"/>
              <a:gd name="T9" fmla="*/ 1142 h 1859"/>
              <a:gd name="T10" fmla="*/ 1613 w 2046"/>
              <a:gd name="T11" fmla="*/ 888 h 1859"/>
              <a:gd name="T12" fmla="*/ 1810 w 2046"/>
              <a:gd name="T13" fmla="*/ 611 h 1859"/>
              <a:gd name="T14" fmla="*/ 1954 w 2046"/>
              <a:gd name="T15" fmla="*/ 314 h 1859"/>
              <a:gd name="T16" fmla="*/ 2045 w 2046"/>
              <a:gd name="T17" fmla="*/ 0 h 18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6" h="1859">
                <a:moveTo>
                  <a:pt x="0" y="1858"/>
                </a:moveTo>
                <a:lnTo>
                  <a:pt x="393" y="1732"/>
                </a:lnTo>
                <a:lnTo>
                  <a:pt x="757" y="1567"/>
                </a:lnTo>
                <a:lnTo>
                  <a:pt x="1084" y="1371"/>
                </a:lnTo>
                <a:lnTo>
                  <a:pt x="1371" y="1142"/>
                </a:lnTo>
                <a:lnTo>
                  <a:pt x="1613" y="888"/>
                </a:lnTo>
                <a:lnTo>
                  <a:pt x="1810" y="611"/>
                </a:lnTo>
                <a:lnTo>
                  <a:pt x="1954" y="314"/>
                </a:lnTo>
                <a:lnTo>
                  <a:pt x="2045"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2" name="Rectangle 10"/>
          <p:cNvSpPr>
            <a:spLocks noChangeArrowheads="1"/>
          </p:cNvSpPr>
          <p:nvPr/>
        </p:nvSpPr>
        <p:spPr bwMode="auto">
          <a:xfrm>
            <a:off x="5578475" y="4254500"/>
            <a:ext cx="9906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8000"/>
                </a:solidFill>
                <a:latin typeface="Times New Roman" panose="02020603050405020304" pitchFamily="18" charset="0"/>
              </a:rPr>
              <a:t>MRP</a:t>
            </a:r>
          </a:p>
        </p:txBody>
      </p:sp>
      <p:sp>
        <p:nvSpPr>
          <p:cNvPr id="33803" name="Rectangle 11"/>
          <p:cNvSpPr>
            <a:spLocks noChangeArrowheads="1"/>
          </p:cNvSpPr>
          <p:nvPr/>
        </p:nvSpPr>
        <p:spPr bwMode="auto">
          <a:xfrm>
            <a:off x="5513388" y="1363663"/>
            <a:ext cx="3794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latin typeface="Times New Roman" panose="02020603050405020304" pitchFamily="18" charset="0"/>
              </a:rPr>
              <a:t>S</a:t>
            </a:r>
          </a:p>
        </p:txBody>
      </p:sp>
      <p:sp>
        <p:nvSpPr>
          <p:cNvPr id="33804" name="Rectangle 12"/>
          <p:cNvSpPr>
            <a:spLocks noChangeArrowheads="1"/>
          </p:cNvSpPr>
          <p:nvPr/>
        </p:nvSpPr>
        <p:spPr bwMode="auto">
          <a:xfrm>
            <a:off x="1123950" y="3754438"/>
            <a:ext cx="6572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W</a:t>
            </a:r>
            <a:r>
              <a:rPr lang="en-US" altLang="en-US" sz="3200" b="1" baseline="-25000">
                <a:latin typeface="Arial" panose="020B0604020202020204" pitchFamily="34" charset="0"/>
              </a:rPr>
              <a:t>m</a:t>
            </a:r>
          </a:p>
        </p:txBody>
      </p:sp>
      <p:sp>
        <p:nvSpPr>
          <p:cNvPr id="33805" name="Rectangle 13"/>
          <p:cNvSpPr>
            <a:spLocks noChangeArrowheads="1"/>
          </p:cNvSpPr>
          <p:nvPr/>
        </p:nvSpPr>
        <p:spPr bwMode="auto">
          <a:xfrm>
            <a:off x="4649788" y="5700713"/>
            <a:ext cx="2717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800040"/>
                </a:solidFill>
                <a:effectLst>
                  <a:outerShdw blurRad="38100" dist="38100" dir="2700000" algn="tl">
                    <a:srgbClr val="000000"/>
                  </a:outerShdw>
                </a:effectLst>
                <a:latin typeface="Arial" panose="020B0604020202020204" pitchFamily="34" charset="0"/>
              </a:rPr>
              <a:t>Quantity of Labor</a:t>
            </a:r>
          </a:p>
        </p:txBody>
      </p:sp>
      <p:sp>
        <p:nvSpPr>
          <p:cNvPr id="33806" name="Freeform 14"/>
          <p:cNvSpPr>
            <a:spLocks/>
          </p:cNvSpPr>
          <p:nvPr/>
        </p:nvSpPr>
        <p:spPr bwMode="auto">
          <a:xfrm>
            <a:off x="2339975" y="1577975"/>
            <a:ext cx="1906588" cy="2671763"/>
          </a:xfrm>
          <a:custGeom>
            <a:avLst/>
            <a:gdLst>
              <a:gd name="T0" fmla="*/ 0 w 1201"/>
              <a:gd name="T1" fmla="*/ 1682 h 1683"/>
              <a:gd name="T2" fmla="*/ 231 w 1201"/>
              <a:gd name="T3" fmla="*/ 1568 h 1683"/>
              <a:gd name="T4" fmla="*/ 444 w 1201"/>
              <a:gd name="T5" fmla="*/ 1418 h 1683"/>
              <a:gd name="T6" fmla="*/ 636 w 1201"/>
              <a:gd name="T7" fmla="*/ 1241 h 1683"/>
              <a:gd name="T8" fmla="*/ 805 w 1201"/>
              <a:gd name="T9" fmla="*/ 1034 h 1683"/>
              <a:gd name="T10" fmla="*/ 946 w 1201"/>
              <a:gd name="T11" fmla="*/ 804 h 1683"/>
              <a:gd name="T12" fmla="*/ 1062 w 1201"/>
              <a:gd name="T13" fmla="*/ 553 h 1683"/>
              <a:gd name="T14" fmla="*/ 1147 w 1201"/>
              <a:gd name="T15" fmla="*/ 284 h 1683"/>
              <a:gd name="T16" fmla="*/ 1200 w 1201"/>
              <a:gd name="T17" fmla="*/ 0 h 1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01" h="1683">
                <a:moveTo>
                  <a:pt x="0" y="1682"/>
                </a:moveTo>
                <a:lnTo>
                  <a:pt x="231" y="1568"/>
                </a:lnTo>
                <a:lnTo>
                  <a:pt x="444" y="1418"/>
                </a:lnTo>
                <a:lnTo>
                  <a:pt x="636" y="1241"/>
                </a:lnTo>
                <a:lnTo>
                  <a:pt x="805" y="1034"/>
                </a:lnTo>
                <a:lnTo>
                  <a:pt x="946" y="804"/>
                </a:lnTo>
                <a:lnTo>
                  <a:pt x="1062" y="553"/>
                </a:lnTo>
                <a:lnTo>
                  <a:pt x="1147" y="284"/>
                </a:lnTo>
                <a:lnTo>
                  <a:pt x="1200"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7" name="Freeform 15"/>
          <p:cNvSpPr>
            <a:spLocks/>
          </p:cNvSpPr>
          <p:nvPr/>
        </p:nvSpPr>
        <p:spPr bwMode="auto">
          <a:xfrm>
            <a:off x="2278063" y="1831975"/>
            <a:ext cx="3221037" cy="2562225"/>
          </a:xfrm>
          <a:custGeom>
            <a:avLst/>
            <a:gdLst>
              <a:gd name="T0" fmla="*/ 0 w 2029"/>
              <a:gd name="T1" fmla="*/ 0 h 1614"/>
              <a:gd name="T2" fmla="*/ 204 w 2029"/>
              <a:gd name="T3" fmla="*/ 265 h 1614"/>
              <a:gd name="T4" fmla="*/ 426 w 2029"/>
              <a:gd name="T5" fmla="*/ 513 h 1614"/>
              <a:gd name="T6" fmla="*/ 662 w 2029"/>
              <a:gd name="T7" fmla="*/ 744 h 1614"/>
              <a:gd name="T8" fmla="*/ 912 w 2029"/>
              <a:gd name="T9" fmla="*/ 958 h 1614"/>
              <a:gd name="T10" fmla="*/ 1174 w 2029"/>
              <a:gd name="T11" fmla="*/ 1151 h 1614"/>
              <a:gd name="T12" fmla="*/ 1448 w 2029"/>
              <a:gd name="T13" fmla="*/ 1326 h 1614"/>
              <a:gd name="T14" fmla="*/ 1733 w 2029"/>
              <a:gd name="T15" fmla="*/ 1479 h 1614"/>
              <a:gd name="T16" fmla="*/ 2028 w 2029"/>
              <a:gd name="T17" fmla="*/ 1613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9" h="1614">
                <a:moveTo>
                  <a:pt x="0" y="0"/>
                </a:moveTo>
                <a:lnTo>
                  <a:pt x="204" y="265"/>
                </a:lnTo>
                <a:lnTo>
                  <a:pt x="426" y="513"/>
                </a:lnTo>
                <a:lnTo>
                  <a:pt x="662" y="744"/>
                </a:lnTo>
                <a:lnTo>
                  <a:pt x="912" y="958"/>
                </a:lnTo>
                <a:lnTo>
                  <a:pt x="1174" y="1151"/>
                </a:lnTo>
                <a:lnTo>
                  <a:pt x="1448" y="1326"/>
                </a:lnTo>
                <a:lnTo>
                  <a:pt x="1733" y="1479"/>
                </a:lnTo>
                <a:lnTo>
                  <a:pt x="2028" y="1613"/>
                </a:lnTo>
              </a:path>
            </a:pathLst>
          </a:custGeom>
          <a:noFill/>
          <a:ln w="76200" cap="rnd" cmpd="sng">
            <a:solidFill>
              <a:srgbClr val="008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808" name="Rectangle 16"/>
          <p:cNvSpPr>
            <a:spLocks noChangeArrowheads="1"/>
          </p:cNvSpPr>
          <p:nvPr/>
        </p:nvSpPr>
        <p:spPr bwMode="auto">
          <a:xfrm>
            <a:off x="3832225" y="1146175"/>
            <a:ext cx="1030288"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latin typeface="Times New Roman" panose="02020603050405020304" pitchFamily="18" charset="0"/>
              </a:rPr>
              <a:t>MRC</a:t>
            </a:r>
          </a:p>
        </p:txBody>
      </p:sp>
      <p:sp>
        <p:nvSpPr>
          <p:cNvPr id="33809" name="Rectangle 17"/>
          <p:cNvSpPr>
            <a:spLocks noChangeArrowheads="1"/>
          </p:cNvSpPr>
          <p:nvPr/>
        </p:nvSpPr>
        <p:spPr bwMode="auto">
          <a:xfrm>
            <a:off x="1152525" y="3390900"/>
            <a:ext cx="568325"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W</a:t>
            </a:r>
            <a:r>
              <a:rPr lang="en-US" altLang="en-US" sz="3200" b="1" baseline="-25000">
                <a:latin typeface="Arial" panose="020B0604020202020204" pitchFamily="34" charset="0"/>
              </a:rPr>
              <a:t>c</a:t>
            </a:r>
          </a:p>
        </p:txBody>
      </p:sp>
      <p:sp>
        <p:nvSpPr>
          <p:cNvPr id="33810" name="Rectangle 18"/>
          <p:cNvSpPr>
            <a:spLocks noChangeArrowheads="1"/>
          </p:cNvSpPr>
          <p:nvPr/>
        </p:nvSpPr>
        <p:spPr bwMode="auto">
          <a:xfrm>
            <a:off x="3286125" y="5581650"/>
            <a:ext cx="614363"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Q</a:t>
            </a:r>
            <a:r>
              <a:rPr lang="en-US" altLang="en-US" sz="3200" b="1" baseline="-25000">
                <a:latin typeface="Arial" panose="020B0604020202020204" pitchFamily="34" charset="0"/>
              </a:rPr>
              <a:t>m</a:t>
            </a:r>
          </a:p>
        </p:txBody>
      </p:sp>
      <p:sp>
        <p:nvSpPr>
          <p:cNvPr id="33811" name="Rectangle 19"/>
          <p:cNvSpPr>
            <a:spLocks noChangeArrowheads="1"/>
          </p:cNvSpPr>
          <p:nvPr/>
        </p:nvSpPr>
        <p:spPr bwMode="auto">
          <a:xfrm>
            <a:off x="3865563" y="5589588"/>
            <a:ext cx="525462" cy="40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000" b="1">
                <a:latin typeface="Arial" panose="020B0604020202020204" pitchFamily="34" charset="0"/>
              </a:rPr>
              <a:t>Q</a:t>
            </a:r>
            <a:r>
              <a:rPr lang="en-US" altLang="en-US" sz="3200" b="1" baseline="-25000">
                <a:latin typeface="Arial" panose="020B0604020202020204" pitchFamily="34" charset="0"/>
              </a:rPr>
              <a:t>c</a:t>
            </a:r>
          </a:p>
        </p:txBody>
      </p:sp>
      <p:sp>
        <p:nvSpPr>
          <p:cNvPr id="33812" name="Rectangle 20"/>
          <p:cNvSpPr>
            <a:spLocks noChangeArrowheads="1"/>
          </p:cNvSpPr>
          <p:nvPr/>
        </p:nvSpPr>
        <p:spPr bwMode="auto">
          <a:xfrm>
            <a:off x="5753100" y="1628775"/>
            <a:ext cx="3082925" cy="252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200" b="1" i="1">
                <a:solidFill>
                  <a:srgbClr val="0000FF"/>
                </a:solidFill>
                <a:effectLst>
                  <a:outerShdw blurRad="38100" dist="38100" dir="2700000" algn="tl">
                    <a:srgbClr val="000000"/>
                  </a:outerShdw>
                </a:effectLst>
                <a:latin typeface="Times New Roman" panose="02020603050405020304" pitchFamily="18" charset="0"/>
              </a:rPr>
              <a:t>The competitive</a:t>
            </a:r>
          </a:p>
          <a:p>
            <a:pPr algn="ctr"/>
            <a:r>
              <a:rPr lang="en-US" altLang="en-US" sz="3200" b="1" i="1">
                <a:solidFill>
                  <a:srgbClr val="0000FF"/>
                </a:solidFill>
                <a:effectLst>
                  <a:outerShdw blurRad="38100" dist="38100" dir="2700000" algn="tl">
                    <a:srgbClr val="000000"/>
                  </a:outerShdw>
                </a:effectLst>
                <a:latin typeface="Times New Roman" panose="02020603050405020304" pitchFamily="18" charset="0"/>
              </a:rPr>
              <a:t>solution would</a:t>
            </a:r>
          </a:p>
          <a:p>
            <a:pPr algn="ctr"/>
            <a:r>
              <a:rPr lang="en-US" altLang="en-US" sz="3200" b="1" i="1">
                <a:solidFill>
                  <a:srgbClr val="0000FF"/>
                </a:solidFill>
                <a:effectLst>
                  <a:outerShdw blurRad="38100" dist="38100" dir="2700000" algn="tl">
                    <a:srgbClr val="000000"/>
                  </a:outerShdw>
                </a:effectLst>
                <a:latin typeface="Times New Roman" panose="02020603050405020304" pitchFamily="18" charset="0"/>
              </a:rPr>
              <a:t>result in a higher</a:t>
            </a:r>
          </a:p>
          <a:p>
            <a:pPr algn="ctr"/>
            <a:r>
              <a:rPr lang="en-US" altLang="en-US" sz="3200" b="1" i="1">
                <a:solidFill>
                  <a:srgbClr val="0000FF"/>
                </a:solidFill>
                <a:effectLst>
                  <a:outerShdw blurRad="38100" dist="38100" dir="2700000" algn="tl">
                    <a:srgbClr val="000000"/>
                  </a:outerShdw>
                </a:effectLst>
                <a:latin typeface="Times New Roman" panose="02020603050405020304" pitchFamily="18" charset="0"/>
              </a:rPr>
              <a:t>wage and greater</a:t>
            </a:r>
          </a:p>
          <a:p>
            <a:pPr algn="ctr"/>
            <a:r>
              <a:rPr lang="en-US" altLang="en-US" sz="3200" b="1" i="1">
                <a:solidFill>
                  <a:srgbClr val="0000FF"/>
                </a:solidFill>
                <a:effectLst>
                  <a:outerShdw blurRad="38100" dist="38100" dir="2700000" algn="tl">
                    <a:srgbClr val="000000"/>
                  </a:outerShdw>
                </a:effectLst>
                <a:latin typeface="Times New Roman" panose="02020603050405020304" pitchFamily="18" charset="0"/>
              </a:rPr>
              <a:t>employment.</a:t>
            </a:r>
          </a:p>
        </p:txBody>
      </p:sp>
      <p:sp>
        <p:nvSpPr>
          <p:cNvPr id="33813" name="Rectangle 21"/>
          <p:cNvSpPr>
            <a:spLocks noChangeArrowheads="1"/>
          </p:cNvSpPr>
          <p:nvPr/>
        </p:nvSpPr>
        <p:spPr bwMode="auto">
          <a:xfrm>
            <a:off x="223838" y="168275"/>
            <a:ext cx="8553450" cy="592138"/>
          </a:xfrm>
          <a:prstGeom prst="rect">
            <a:avLst/>
          </a:prstGeom>
          <a:noFill/>
          <a:ln>
            <a:noFill/>
          </a:ln>
          <a:effectLst>
            <a:outerShdw dist="40161" dir="6506097"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algn="ctr">
              <a:lnSpc>
                <a:spcPct val="75000"/>
              </a:lnSpc>
            </a:pPr>
            <a:r>
              <a:rPr lang="en-US" altLang="en-US" sz="4400" b="1">
                <a:solidFill>
                  <a:srgbClr val="FF0000"/>
                </a:solidFill>
                <a:effectLst>
                  <a:outerShdw blurRad="38100" dist="38100" dir="2700000" algn="tl">
                    <a:srgbClr val="000000"/>
                  </a:outerShdw>
                </a:effectLst>
                <a:latin typeface="Times New Roman" panose="02020603050405020304" pitchFamily="18" charset="0"/>
              </a:rPr>
              <a:t>Monopsonistic Labor Market</a:t>
            </a:r>
          </a:p>
        </p:txBody>
      </p:sp>
      <p:grpSp>
        <p:nvGrpSpPr>
          <p:cNvPr id="33814" name="Group 22"/>
          <p:cNvGrpSpPr>
            <a:grpSpLocks/>
          </p:cNvGrpSpPr>
          <p:nvPr/>
        </p:nvGrpSpPr>
        <p:grpSpPr bwMode="auto">
          <a:xfrm>
            <a:off x="1743075" y="1563688"/>
            <a:ext cx="4278313" cy="4025900"/>
            <a:chOff x="1808" y="1037"/>
            <a:chExt cx="2695" cy="2536"/>
          </a:xfrm>
        </p:grpSpPr>
        <p:sp>
          <p:nvSpPr>
            <p:cNvPr id="33815" name="Line 23"/>
            <p:cNvSpPr>
              <a:spLocks noChangeShapeType="1"/>
            </p:cNvSpPr>
            <p:nvPr/>
          </p:nvSpPr>
          <p:spPr bwMode="auto">
            <a:xfrm>
              <a:off x="1808" y="1037"/>
              <a:ext cx="0" cy="2536"/>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6" name="Line 24"/>
            <p:cNvSpPr>
              <a:spLocks noChangeShapeType="1"/>
            </p:cNvSpPr>
            <p:nvPr/>
          </p:nvSpPr>
          <p:spPr bwMode="auto">
            <a:xfrm>
              <a:off x="1815" y="3545"/>
              <a:ext cx="2688"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Line 4"/>
          <p:cNvSpPr>
            <a:spLocks noChangeShapeType="1"/>
          </p:cNvSpPr>
          <p:nvPr/>
        </p:nvSpPr>
        <p:spPr bwMode="auto">
          <a:xfrm>
            <a:off x="3440113" y="3260725"/>
            <a:ext cx="0" cy="2887663"/>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1" name="Line 5"/>
          <p:cNvSpPr>
            <a:spLocks noChangeShapeType="1"/>
          </p:cNvSpPr>
          <p:nvPr/>
        </p:nvSpPr>
        <p:spPr bwMode="auto">
          <a:xfrm flipH="1">
            <a:off x="1539875" y="3211513"/>
            <a:ext cx="1897063" cy="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2" name="Line 6"/>
          <p:cNvSpPr>
            <a:spLocks noChangeShapeType="1"/>
          </p:cNvSpPr>
          <p:nvPr/>
        </p:nvSpPr>
        <p:spPr bwMode="auto">
          <a:xfrm>
            <a:off x="4292600" y="3841750"/>
            <a:ext cx="0" cy="2297113"/>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3" name="Line 7"/>
          <p:cNvSpPr>
            <a:spLocks noChangeShapeType="1"/>
          </p:cNvSpPr>
          <p:nvPr/>
        </p:nvSpPr>
        <p:spPr bwMode="auto">
          <a:xfrm flipH="1">
            <a:off x="1504950" y="3775075"/>
            <a:ext cx="2697163" cy="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Rectangle 8"/>
          <p:cNvSpPr>
            <a:spLocks noChangeArrowheads="1"/>
          </p:cNvSpPr>
          <p:nvPr/>
        </p:nvSpPr>
        <p:spPr bwMode="auto">
          <a:xfrm>
            <a:off x="1185863" y="746125"/>
            <a:ext cx="417512"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00"/>
                </a:solidFill>
                <a:latin typeface="Arial" panose="020B0604020202020204" pitchFamily="34" charset="0"/>
              </a:rPr>
              <a:t>P</a:t>
            </a:r>
          </a:p>
        </p:txBody>
      </p:sp>
      <p:sp>
        <p:nvSpPr>
          <p:cNvPr id="34825" name="Rectangle 9"/>
          <p:cNvSpPr>
            <a:spLocks noChangeArrowheads="1"/>
          </p:cNvSpPr>
          <p:nvPr/>
        </p:nvSpPr>
        <p:spPr bwMode="auto">
          <a:xfrm>
            <a:off x="7086600" y="5973763"/>
            <a:ext cx="45720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00"/>
                </a:solidFill>
                <a:latin typeface="Arial" panose="020B0604020202020204" pitchFamily="34" charset="0"/>
              </a:rPr>
              <a:t>Q</a:t>
            </a:r>
          </a:p>
        </p:txBody>
      </p:sp>
      <p:sp>
        <p:nvSpPr>
          <p:cNvPr id="34826" name="Rectangle 10"/>
          <p:cNvSpPr>
            <a:spLocks noChangeArrowheads="1"/>
          </p:cNvSpPr>
          <p:nvPr/>
        </p:nvSpPr>
        <p:spPr bwMode="auto">
          <a:xfrm>
            <a:off x="231775" y="177800"/>
            <a:ext cx="5756275" cy="638175"/>
          </a:xfrm>
          <a:prstGeom prst="rect">
            <a:avLst/>
          </a:prstGeom>
          <a:noFill/>
          <a:ln>
            <a:noFill/>
          </a:ln>
          <a:effectLst>
            <a:outerShdw dist="7184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3600" b="1">
                <a:solidFill>
                  <a:srgbClr val="FF0000"/>
                </a:solidFill>
                <a:effectLst>
                  <a:outerShdw blurRad="38100" dist="38100" dir="2700000" algn="tl">
                    <a:srgbClr val="000000"/>
                  </a:outerShdw>
                </a:effectLst>
                <a:latin typeface="Times New Roman" panose="02020603050405020304" pitchFamily="18" charset="0"/>
              </a:rPr>
              <a:t>Spillover Costs And Benefits</a:t>
            </a:r>
          </a:p>
        </p:txBody>
      </p:sp>
      <p:sp>
        <p:nvSpPr>
          <p:cNvPr id="34827" name="Line 11"/>
          <p:cNvSpPr>
            <a:spLocks noChangeShapeType="1"/>
          </p:cNvSpPr>
          <p:nvPr/>
        </p:nvSpPr>
        <p:spPr bwMode="auto">
          <a:xfrm>
            <a:off x="2149475" y="2390775"/>
            <a:ext cx="4548188" cy="294640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8" name="Rectangle 12"/>
          <p:cNvSpPr>
            <a:spLocks noChangeArrowheads="1"/>
          </p:cNvSpPr>
          <p:nvPr/>
        </p:nvSpPr>
        <p:spPr bwMode="auto">
          <a:xfrm>
            <a:off x="6910388" y="5207000"/>
            <a:ext cx="1211871"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i="1" dirty="0">
                <a:solidFill>
                  <a:srgbClr val="000000"/>
                </a:solidFill>
                <a:latin typeface="Arial" panose="020B0604020202020204" pitchFamily="34" charset="0"/>
              </a:rPr>
              <a:t>D=MB</a:t>
            </a:r>
          </a:p>
        </p:txBody>
      </p:sp>
      <p:sp>
        <p:nvSpPr>
          <p:cNvPr id="34829" name="Line 13"/>
          <p:cNvSpPr>
            <a:spLocks noChangeShapeType="1"/>
          </p:cNvSpPr>
          <p:nvPr/>
        </p:nvSpPr>
        <p:spPr bwMode="auto">
          <a:xfrm flipV="1">
            <a:off x="1544638" y="2293938"/>
            <a:ext cx="5199062" cy="3168650"/>
          </a:xfrm>
          <a:prstGeom prst="line">
            <a:avLst/>
          </a:prstGeom>
          <a:noFill/>
          <a:ln w="76200">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0" name="Rectangle 14"/>
          <p:cNvSpPr>
            <a:spLocks noChangeArrowheads="1"/>
          </p:cNvSpPr>
          <p:nvPr/>
        </p:nvSpPr>
        <p:spPr bwMode="auto">
          <a:xfrm>
            <a:off x="1219200" y="6229350"/>
            <a:ext cx="3508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00"/>
                </a:solidFill>
                <a:latin typeface="Arial" panose="020B0604020202020204" pitchFamily="34" charset="0"/>
              </a:rPr>
              <a:t>0</a:t>
            </a:r>
          </a:p>
        </p:txBody>
      </p:sp>
      <p:sp>
        <p:nvSpPr>
          <p:cNvPr id="34831" name="Rectangle 15"/>
          <p:cNvSpPr>
            <a:spLocks noChangeArrowheads="1"/>
          </p:cNvSpPr>
          <p:nvPr/>
        </p:nvSpPr>
        <p:spPr bwMode="auto">
          <a:xfrm>
            <a:off x="2365375" y="990600"/>
            <a:ext cx="1895475" cy="106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Spillover</a:t>
            </a:r>
          </a:p>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costs</a:t>
            </a:r>
          </a:p>
        </p:txBody>
      </p:sp>
      <p:sp>
        <p:nvSpPr>
          <p:cNvPr id="34832" name="Line 16"/>
          <p:cNvSpPr>
            <a:spLocks noChangeShapeType="1"/>
          </p:cNvSpPr>
          <p:nvPr/>
        </p:nvSpPr>
        <p:spPr bwMode="auto">
          <a:xfrm flipV="1">
            <a:off x="1544638" y="1160463"/>
            <a:ext cx="5303837" cy="3230562"/>
          </a:xfrm>
          <a:prstGeom prst="line">
            <a:avLst/>
          </a:prstGeom>
          <a:noFill/>
          <a:ln w="762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3" name="Rectangle 17"/>
          <p:cNvSpPr>
            <a:spLocks noChangeArrowheads="1"/>
          </p:cNvSpPr>
          <p:nvPr/>
        </p:nvSpPr>
        <p:spPr bwMode="auto">
          <a:xfrm>
            <a:off x="6958013" y="920750"/>
            <a:ext cx="159385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i="1">
                <a:solidFill>
                  <a:srgbClr val="008040"/>
                </a:solidFill>
                <a:effectLst>
                  <a:outerShdw blurRad="38100" dist="38100" dir="2700000" algn="tl">
                    <a:srgbClr val="000000"/>
                  </a:outerShdw>
                </a:effectLst>
                <a:latin typeface="Arial" panose="020B0604020202020204" pitchFamily="34" charset="0"/>
              </a:rPr>
              <a:t>S=MSC</a:t>
            </a:r>
            <a:endParaRPr lang="en-US" altLang="en-US" sz="3200" b="1" i="1" baseline="-25000">
              <a:solidFill>
                <a:srgbClr val="008040"/>
              </a:solidFill>
              <a:effectLst>
                <a:outerShdw blurRad="38100" dist="38100" dir="2700000" algn="tl">
                  <a:srgbClr val="000000"/>
                </a:outerShdw>
              </a:effectLst>
              <a:latin typeface="Arial" panose="020B0604020202020204" pitchFamily="34" charset="0"/>
            </a:endParaRPr>
          </a:p>
        </p:txBody>
      </p:sp>
      <p:sp>
        <p:nvSpPr>
          <p:cNvPr id="34834" name="Rectangle 18"/>
          <p:cNvSpPr>
            <a:spLocks noChangeArrowheads="1"/>
          </p:cNvSpPr>
          <p:nvPr/>
        </p:nvSpPr>
        <p:spPr bwMode="auto">
          <a:xfrm>
            <a:off x="6896100" y="2001838"/>
            <a:ext cx="159385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i="1">
                <a:solidFill>
                  <a:srgbClr val="FF6600"/>
                </a:solidFill>
                <a:effectLst>
                  <a:outerShdw blurRad="38100" dist="38100" dir="2700000" algn="tl">
                    <a:srgbClr val="000000"/>
                  </a:outerShdw>
                </a:effectLst>
                <a:latin typeface="Arial" panose="020B0604020202020204" pitchFamily="34" charset="0"/>
              </a:rPr>
              <a:t>S=MPC</a:t>
            </a:r>
          </a:p>
        </p:txBody>
      </p:sp>
      <p:sp>
        <p:nvSpPr>
          <p:cNvPr id="34835" name="Freeform 19"/>
          <p:cNvSpPr>
            <a:spLocks/>
          </p:cNvSpPr>
          <p:nvPr/>
        </p:nvSpPr>
        <p:spPr bwMode="auto">
          <a:xfrm>
            <a:off x="5830888" y="1655763"/>
            <a:ext cx="296862" cy="1012825"/>
          </a:xfrm>
          <a:custGeom>
            <a:avLst/>
            <a:gdLst>
              <a:gd name="T0" fmla="*/ 64 w 187"/>
              <a:gd name="T1" fmla="*/ 529 h 638"/>
              <a:gd name="T2" fmla="*/ 69 w 187"/>
              <a:gd name="T3" fmla="*/ 553 h 638"/>
              <a:gd name="T4" fmla="*/ 79 w 187"/>
              <a:gd name="T5" fmla="*/ 575 h 638"/>
              <a:gd name="T6" fmla="*/ 93 w 187"/>
              <a:gd name="T7" fmla="*/ 595 h 638"/>
              <a:gd name="T8" fmla="*/ 112 w 187"/>
              <a:gd name="T9" fmla="*/ 611 h 638"/>
              <a:gd name="T10" fmla="*/ 132 w 187"/>
              <a:gd name="T11" fmla="*/ 624 h 638"/>
              <a:gd name="T12" fmla="*/ 155 w 187"/>
              <a:gd name="T13" fmla="*/ 633 h 638"/>
              <a:gd name="T14" fmla="*/ 180 w 187"/>
              <a:gd name="T15" fmla="*/ 637 h 638"/>
              <a:gd name="T16" fmla="*/ 176 w 187"/>
              <a:gd name="T17" fmla="*/ 636 h 638"/>
              <a:gd name="T18" fmla="*/ 155 w 187"/>
              <a:gd name="T19" fmla="*/ 631 h 638"/>
              <a:gd name="T20" fmla="*/ 137 w 187"/>
              <a:gd name="T21" fmla="*/ 622 h 638"/>
              <a:gd name="T22" fmla="*/ 122 w 187"/>
              <a:gd name="T23" fmla="*/ 608 h 638"/>
              <a:gd name="T24" fmla="*/ 110 w 187"/>
              <a:gd name="T25" fmla="*/ 592 h 638"/>
              <a:gd name="T26" fmla="*/ 103 w 187"/>
              <a:gd name="T27" fmla="*/ 573 h 638"/>
              <a:gd name="T28" fmla="*/ 100 w 187"/>
              <a:gd name="T29" fmla="*/ 553 h 638"/>
              <a:gd name="T30" fmla="*/ 99 w 187"/>
              <a:gd name="T31" fmla="*/ 381 h 638"/>
              <a:gd name="T32" fmla="*/ 94 w 187"/>
              <a:gd name="T33" fmla="*/ 363 h 638"/>
              <a:gd name="T34" fmla="*/ 84 w 187"/>
              <a:gd name="T35" fmla="*/ 347 h 638"/>
              <a:gd name="T36" fmla="*/ 71 w 187"/>
              <a:gd name="T37" fmla="*/ 334 h 638"/>
              <a:gd name="T38" fmla="*/ 54 w 187"/>
              <a:gd name="T39" fmla="*/ 325 h 638"/>
              <a:gd name="T40" fmla="*/ 35 w 187"/>
              <a:gd name="T41" fmla="*/ 320 h 638"/>
              <a:gd name="T42" fmla="*/ 25 w 187"/>
              <a:gd name="T43" fmla="*/ 318 h 638"/>
              <a:gd name="T44" fmla="*/ 35 w 187"/>
              <a:gd name="T45" fmla="*/ 317 h 638"/>
              <a:gd name="T46" fmla="*/ 54 w 187"/>
              <a:gd name="T47" fmla="*/ 312 h 638"/>
              <a:gd name="T48" fmla="*/ 71 w 187"/>
              <a:gd name="T49" fmla="*/ 303 h 638"/>
              <a:gd name="T50" fmla="*/ 84 w 187"/>
              <a:gd name="T51" fmla="*/ 289 h 638"/>
              <a:gd name="T52" fmla="*/ 94 w 187"/>
              <a:gd name="T53" fmla="*/ 273 h 638"/>
              <a:gd name="T54" fmla="*/ 99 w 187"/>
              <a:gd name="T55" fmla="*/ 255 h 638"/>
              <a:gd name="T56" fmla="*/ 100 w 187"/>
              <a:gd name="T57" fmla="*/ 83 h 638"/>
              <a:gd name="T58" fmla="*/ 103 w 187"/>
              <a:gd name="T59" fmla="*/ 64 h 638"/>
              <a:gd name="T60" fmla="*/ 110 w 187"/>
              <a:gd name="T61" fmla="*/ 45 h 638"/>
              <a:gd name="T62" fmla="*/ 122 w 187"/>
              <a:gd name="T63" fmla="*/ 28 h 638"/>
              <a:gd name="T64" fmla="*/ 137 w 187"/>
              <a:gd name="T65" fmla="*/ 15 h 638"/>
              <a:gd name="T66" fmla="*/ 155 w 187"/>
              <a:gd name="T67" fmla="*/ 6 h 638"/>
              <a:gd name="T68" fmla="*/ 176 w 187"/>
              <a:gd name="T69" fmla="*/ 0 h 638"/>
              <a:gd name="T70" fmla="*/ 180 w 187"/>
              <a:gd name="T71" fmla="*/ 0 h 638"/>
              <a:gd name="T72" fmla="*/ 155 w 187"/>
              <a:gd name="T73" fmla="*/ 4 h 638"/>
              <a:gd name="T74" fmla="*/ 132 w 187"/>
              <a:gd name="T75" fmla="*/ 13 h 638"/>
              <a:gd name="T76" fmla="*/ 112 w 187"/>
              <a:gd name="T77" fmla="*/ 26 h 638"/>
              <a:gd name="T78" fmla="*/ 93 w 187"/>
              <a:gd name="T79" fmla="*/ 42 h 638"/>
              <a:gd name="T80" fmla="*/ 79 w 187"/>
              <a:gd name="T81" fmla="*/ 61 h 638"/>
              <a:gd name="T82" fmla="*/ 69 w 187"/>
              <a:gd name="T83" fmla="*/ 84 h 638"/>
              <a:gd name="T84" fmla="*/ 64 w 187"/>
              <a:gd name="T85" fmla="*/ 107 h 638"/>
              <a:gd name="T86" fmla="*/ 63 w 187"/>
              <a:gd name="T87" fmla="*/ 258 h 638"/>
              <a:gd name="T88" fmla="*/ 61 w 187"/>
              <a:gd name="T89" fmla="*/ 275 h 638"/>
              <a:gd name="T90" fmla="*/ 53 w 187"/>
              <a:gd name="T91" fmla="*/ 290 h 638"/>
              <a:gd name="T92" fmla="*/ 42 w 187"/>
              <a:gd name="T93" fmla="*/ 303 h 638"/>
              <a:gd name="T94" fmla="*/ 27 w 187"/>
              <a:gd name="T95" fmla="*/ 312 h 638"/>
              <a:gd name="T96" fmla="*/ 10 w 187"/>
              <a:gd name="T97" fmla="*/ 317 h 638"/>
              <a:gd name="T98" fmla="*/ 0 w 187"/>
              <a:gd name="T99" fmla="*/ 318 h 638"/>
              <a:gd name="T100" fmla="*/ 18 w 187"/>
              <a:gd name="T101" fmla="*/ 321 h 638"/>
              <a:gd name="T102" fmla="*/ 34 w 187"/>
              <a:gd name="T103" fmla="*/ 328 h 638"/>
              <a:gd name="T104" fmla="*/ 47 w 187"/>
              <a:gd name="T105" fmla="*/ 339 h 638"/>
              <a:gd name="T106" fmla="*/ 57 w 187"/>
              <a:gd name="T107" fmla="*/ 353 h 638"/>
              <a:gd name="T108" fmla="*/ 63 w 187"/>
              <a:gd name="T109" fmla="*/ 369 h 638"/>
              <a:gd name="T110" fmla="*/ 63 w 187"/>
              <a:gd name="T111" fmla="*/ 378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7" h="638">
                <a:moveTo>
                  <a:pt x="63" y="517"/>
                </a:moveTo>
                <a:lnTo>
                  <a:pt x="64" y="529"/>
                </a:lnTo>
                <a:lnTo>
                  <a:pt x="66" y="541"/>
                </a:lnTo>
                <a:lnTo>
                  <a:pt x="69" y="553"/>
                </a:lnTo>
                <a:lnTo>
                  <a:pt x="74" y="564"/>
                </a:lnTo>
                <a:lnTo>
                  <a:pt x="79" y="575"/>
                </a:lnTo>
                <a:lnTo>
                  <a:pt x="86" y="585"/>
                </a:lnTo>
                <a:lnTo>
                  <a:pt x="93" y="595"/>
                </a:lnTo>
                <a:lnTo>
                  <a:pt x="102" y="604"/>
                </a:lnTo>
                <a:lnTo>
                  <a:pt x="112" y="611"/>
                </a:lnTo>
                <a:lnTo>
                  <a:pt x="121" y="618"/>
                </a:lnTo>
                <a:lnTo>
                  <a:pt x="132" y="624"/>
                </a:lnTo>
                <a:lnTo>
                  <a:pt x="143" y="629"/>
                </a:lnTo>
                <a:lnTo>
                  <a:pt x="155" y="633"/>
                </a:lnTo>
                <a:lnTo>
                  <a:pt x="168" y="635"/>
                </a:lnTo>
                <a:lnTo>
                  <a:pt x="180" y="637"/>
                </a:lnTo>
                <a:lnTo>
                  <a:pt x="186" y="637"/>
                </a:lnTo>
                <a:lnTo>
                  <a:pt x="176" y="636"/>
                </a:lnTo>
                <a:lnTo>
                  <a:pt x="166" y="635"/>
                </a:lnTo>
                <a:lnTo>
                  <a:pt x="155" y="631"/>
                </a:lnTo>
                <a:lnTo>
                  <a:pt x="146" y="627"/>
                </a:lnTo>
                <a:lnTo>
                  <a:pt x="137" y="622"/>
                </a:lnTo>
                <a:lnTo>
                  <a:pt x="129" y="615"/>
                </a:lnTo>
                <a:lnTo>
                  <a:pt x="122" y="608"/>
                </a:lnTo>
                <a:lnTo>
                  <a:pt x="115" y="600"/>
                </a:lnTo>
                <a:lnTo>
                  <a:pt x="110" y="592"/>
                </a:lnTo>
                <a:lnTo>
                  <a:pt x="106" y="582"/>
                </a:lnTo>
                <a:lnTo>
                  <a:pt x="103" y="573"/>
                </a:lnTo>
                <a:lnTo>
                  <a:pt x="100" y="563"/>
                </a:lnTo>
                <a:lnTo>
                  <a:pt x="100" y="553"/>
                </a:lnTo>
                <a:lnTo>
                  <a:pt x="100" y="390"/>
                </a:lnTo>
                <a:lnTo>
                  <a:pt x="99" y="381"/>
                </a:lnTo>
                <a:lnTo>
                  <a:pt x="97" y="372"/>
                </a:lnTo>
                <a:lnTo>
                  <a:pt x="94" y="363"/>
                </a:lnTo>
                <a:lnTo>
                  <a:pt x="90" y="355"/>
                </a:lnTo>
                <a:lnTo>
                  <a:pt x="84" y="347"/>
                </a:lnTo>
                <a:lnTo>
                  <a:pt x="78" y="340"/>
                </a:lnTo>
                <a:lnTo>
                  <a:pt x="71" y="334"/>
                </a:lnTo>
                <a:lnTo>
                  <a:pt x="63" y="329"/>
                </a:lnTo>
                <a:lnTo>
                  <a:pt x="54" y="325"/>
                </a:lnTo>
                <a:lnTo>
                  <a:pt x="45" y="322"/>
                </a:lnTo>
                <a:lnTo>
                  <a:pt x="35" y="320"/>
                </a:lnTo>
                <a:lnTo>
                  <a:pt x="26" y="318"/>
                </a:lnTo>
                <a:lnTo>
                  <a:pt x="25" y="318"/>
                </a:lnTo>
                <a:lnTo>
                  <a:pt x="26" y="318"/>
                </a:lnTo>
                <a:lnTo>
                  <a:pt x="35" y="317"/>
                </a:lnTo>
                <a:lnTo>
                  <a:pt x="45" y="315"/>
                </a:lnTo>
                <a:lnTo>
                  <a:pt x="54" y="312"/>
                </a:lnTo>
                <a:lnTo>
                  <a:pt x="63" y="308"/>
                </a:lnTo>
                <a:lnTo>
                  <a:pt x="71" y="303"/>
                </a:lnTo>
                <a:lnTo>
                  <a:pt x="78" y="296"/>
                </a:lnTo>
                <a:lnTo>
                  <a:pt x="84" y="289"/>
                </a:lnTo>
                <a:lnTo>
                  <a:pt x="90" y="282"/>
                </a:lnTo>
                <a:lnTo>
                  <a:pt x="94" y="273"/>
                </a:lnTo>
                <a:lnTo>
                  <a:pt x="97" y="265"/>
                </a:lnTo>
                <a:lnTo>
                  <a:pt x="99" y="255"/>
                </a:lnTo>
                <a:lnTo>
                  <a:pt x="100" y="246"/>
                </a:lnTo>
                <a:lnTo>
                  <a:pt x="100" y="83"/>
                </a:lnTo>
                <a:lnTo>
                  <a:pt x="100" y="74"/>
                </a:lnTo>
                <a:lnTo>
                  <a:pt x="103" y="64"/>
                </a:lnTo>
                <a:lnTo>
                  <a:pt x="106" y="54"/>
                </a:lnTo>
                <a:lnTo>
                  <a:pt x="110" y="45"/>
                </a:lnTo>
                <a:lnTo>
                  <a:pt x="115" y="36"/>
                </a:lnTo>
                <a:lnTo>
                  <a:pt x="122" y="28"/>
                </a:lnTo>
                <a:lnTo>
                  <a:pt x="129" y="21"/>
                </a:lnTo>
                <a:lnTo>
                  <a:pt x="137" y="15"/>
                </a:lnTo>
                <a:lnTo>
                  <a:pt x="146" y="10"/>
                </a:lnTo>
                <a:lnTo>
                  <a:pt x="155" y="6"/>
                </a:lnTo>
                <a:lnTo>
                  <a:pt x="166" y="2"/>
                </a:lnTo>
                <a:lnTo>
                  <a:pt x="176" y="0"/>
                </a:lnTo>
                <a:lnTo>
                  <a:pt x="186" y="0"/>
                </a:lnTo>
                <a:lnTo>
                  <a:pt x="180" y="0"/>
                </a:lnTo>
                <a:lnTo>
                  <a:pt x="168" y="1"/>
                </a:lnTo>
                <a:lnTo>
                  <a:pt x="155" y="4"/>
                </a:lnTo>
                <a:lnTo>
                  <a:pt x="143" y="8"/>
                </a:lnTo>
                <a:lnTo>
                  <a:pt x="132" y="13"/>
                </a:lnTo>
                <a:lnTo>
                  <a:pt x="121" y="19"/>
                </a:lnTo>
                <a:lnTo>
                  <a:pt x="112" y="26"/>
                </a:lnTo>
                <a:lnTo>
                  <a:pt x="102" y="33"/>
                </a:lnTo>
                <a:lnTo>
                  <a:pt x="93" y="42"/>
                </a:lnTo>
                <a:lnTo>
                  <a:pt x="86" y="51"/>
                </a:lnTo>
                <a:lnTo>
                  <a:pt x="79" y="61"/>
                </a:lnTo>
                <a:lnTo>
                  <a:pt x="74" y="72"/>
                </a:lnTo>
                <a:lnTo>
                  <a:pt x="69" y="84"/>
                </a:lnTo>
                <a:lnTo>
                  <a:pt x="66" y="96"/>
                </a:lnTo>
                <a:lnTo>
                  <a:pt x="64" y="107"/>
                </a:lnTo>
                <a:lnTo>
                  <a:pt x="63" y="119"/>
                </a:lnTo>
                <a:lnTo>
                  <a:pt x="63" y="258"/>
                </a:lnTo>
                <a:lnTo>
                  <a:pt x="63" y="267"/>
                </a:lnTo>
                <a:lnTo>
                  <a:pt x="61" y="275"/>
                </a:lnTo>
                <a:lnTo>
                  <a:pt x="58" y="283"/>
                </a:lnTo>
                <a:lnTo>
                  <a:pt x="53" y="290"/>
                </a:lnTo>
                <a:lnTo>
                  <a:pt x="48" y="297"/>
                </a:lnTo>
                <a:lnTo>
                  <a:pt x="42" y="303"/>
                </a:lnTo>
                <a:lnTo>
                  <a:pt x="35" y="308"/>
                </a:lnTo>
                <a:lnTo>
                  <a:pt x="27" y="312"/>
                </a:lnTo>
                <a:lnTo>
                  <a:pt x="19" y="315"/>
                </a:lnTo>
                <a:lnTo>
                  <a:pt x="10" y="317"/>
                </a:lnTo>
                <a:lnTo>
                  <a:pt x="1" y="318"/>
                </a:lnTo>
                <a:lnTo>
                  <a:pt x="0" y="318"/>
                </a:lnTo>
                <a:lnTo>
                  <a:pt x="9" y="319"/>
                </a:lnTo>
                <a:lnTo>
                  <a:pt x="18" y="321"/>
                </a:lnTo>
                <a:lnTo>
                  <a:pt x="26" y="324"/>
                </a:lnTo>
                <a:lnTo>
                  <a:pt x="34" y="328"/>
                </a:lnTo>
                <a:lnTo>
                  <a:pt x="41" y="333"/>
                </a:lnTo>
                <a:lnTo>
                  <a:pt x="47" y="339"/>
                </a:lnTo>
                <a:lnTo>
                  <a:pt x="53" y="345"/>
                </a:lnTo>
                <a:lnTo>
                  <a:pt x="57" y="353"/>
                </a:lnTo>
                <a:lnTo>
                  <a:pt x="60" y="360"/>
                </a:lnTo>
                <a:lnTo>
                  <a:pt x="63" y="369"/>
                </a:lnTo>
                <a:lnTo>
                  <a:pt x="63" y="377"/>
                </a:lnTo>
                <a:lnTo>
                  <a:pt x="63" y="378"/>
                </a:lnTo>
                <a:lnTo>
                  <a:pt x="63" y="517"/>
                </a:lnTo>
              </a:path>
            </a:pathLst>
          </a:custGeom>
          <a:solidFill>
            <a:schemeClr val="tx1"/>
          </a:solidFill>
          <a:ln w="12700" cap="rnd"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36" name="Line 20"/>
          <p:cNvSpPr>
            <a:spLocks noChangeShapeType="1"/>
          </p:cNvSpPr>
          <p:nvPr/>
        </p:nvSpPr>
        <p:spPr bwMode="auto">
          <a:xfrm>
            <a:off x="4016375" y="1589088"/>
            <a:ext cx="1695450" cy="57785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7" name="Freeform 21"/>
          <p:cNvSpPr>
            <a:spLocks/>
          </p:cNvSpPr>
          <p:nvPr/>
        </p:nvSpPr>
        <p:spPr bwMode="auto">
          <a:xfrm>
            <a:off x="3436938" y="5037138"/>
            <a:ext cx="841375" cy="233362"/>
          </a:xfrm>
          <a:custGeom>
            <a:avLst/>
            <a:gdLst>
              <a:gd name="T0" fmla="*/ 439 w 530"/>
              <a:gd name="T1" fmla="*/ 96 h 147"/>
              <a:gd name="T2" fmla="*/ 459 w 530"/>
              <a:gd name="T3" fmla="*/ 92 h 147"/>
              <a:gd name="T4" fmla="*/ 478 w 530"/>
              <a:gd name="T5" fmla="*/ 84 h 147"/>
              <a:gd name="T6" fmla="*/ 494 w 530"/>
              <a:gd name="T7" fmla="*/ 73 h 147"/>
              <a:gd name="T8" fmla="*/ 507 w 530"/>
              <a:gd name="T9" fmla="*/ 58 h 147"/>
              <a:gd name="T10" fmla="*/ 518 w 530"/>
              <a:gd name="T11" fmla="*/ 42 h 147"/>
              <a:gd name="T12" fmla="*/ 526 w 530"/>
              <a:gd name="T13" fmla="*/ 24 h 147"/>
              <a:gd name="T14" fmla="*/ 529 w 530"/>
              <a:gd name="T15" fmla="*/ 5 h 147"/>
              <a:gd name="T16" fmla="*/ 528 w 530"/>
              <a:gd name="T17" fmla="*/ 8 h 147"/>
              <a:gd name="T18" fmla="*/ 524 w 530"/>
              <a:gd name="T19" fmla="*/ 24 h 147"/>
              <a:gd name="T20" fmla="*/ 517 w 530"/>
              <a:gd name="T21" fmla="*/ 38 h 147"/>
              <a:gd name="T22" fmla="*/ 505 w 530"/>
              <a:gd name="T23" fmla="*/ 50 h 147"/>
              <a:gd name="T24" fmla="*/ 492 w 530"/>
              <a:gd name="T25" fmla="*/ 60 h 147"/>
              <a:gd name="T26" fmla="*/ 476 w 530"/>
              <a:gd name="T27" fmla="*/ 65 h 147"/>
              <a:gd name="T28" fmla="*/ 459 w 530"/>
              <a:gd name="T29" fmla="*/ 68 h 147"/>
              <a:gd name="T30" fmla="*/ 316 w 530"/>
              <a:gd name="T31" fmla="*/ 68 h 147"/>
              <a:gd name="T32" fmla="*/ 301 w 530"/>
              <a:gd name="T33" fmla="*/ 72 h 147"/>
              <a:gd name="T34" fmla="*/ 288 w 530"/>
              <a:gd name="T35" fmla="*/ 80 h 147"/>
              <a:gd name="T36" fmla="*/ 277 w 530"/>
              <a:gd name="T37" fmla="*/ 90 h 147"/>
              <a:gd name="T38" fmla="*/ 270 w 530"/>
              <a:gd name="T39" fmla="*/ 104 h 147"/>
              <a:gd name="T40" fmla="*/ 266 w 530"/>
              <a:gd name="T41" fmla="*/ 119 h 147"/>
              <a:gd name="T42" fmla="*/ 264 w 530"/>
              <a:gd name="T43" fmla="*/ 126 h 147"/>
              <a:gd name="T44" fmla="*/ 263 w 530"/>
              <a:gd name="T45" fmla="*/ 119 h 147"/>
              <a:gd name="T46" fmla="*/ 259 w 530"/>
              <a:gd name="T47" fmla="*/ 104 h 147"/>
              <a:gd name="T48" fmla="*/ 252 w 530"/>
              <a:gd name="T49" fmla="*/ 90 h 147"/>
              <a:gd name="T50" fmla="*/ 240 w 530"/>
              <a:gd name="T51" fmla="*/ 80 h 147"/>
              <a:gd name="T52" fmla="*/ 227 w 530"/>
              <a:gd name="T53" fmla="*/ 72 h 147"/>
              <a:gd name="T54" fmla="*/ 212 w 530"/>
              <a:gd name="T55" fmla="*/ 68 h 147"/>
              <a:gd name="T56" fmla="*/ 69 w 530"/>
              <a:gd name="T57" fmla="*/ 68 h 147"/>
              <a:gd name="T58" fmla="*/ 53 w 530"/>
              <a:gd name="T59" fmla="*/ 65 h 147"/>
              <a:gd name="T60" fmla="*/ 37 w 530"/>
              <a:gd name="T61" fmla="*/ 60 h 147"/>
              <a:gd name="T62" fmla="*/ 23 w 530"/>
              <a:gd name="T63" fmla="*/ 50 h 147"/>
              <a:gd name="T64" fmla="*/ 12 w 530"/>
              <a:gd name="T65" fmla="*/ 38 h 147"/>
              <a:gd name="T66" fmla="*/ 5 w 530"/>
              <a:gd name="T67" fmla="*/ 24 h 147"/>
              <a:gd name="T68" fmla="*/ 0 w 530"/>
              <a:gd name="T69" fmla="*/ 8 h 147"/>
              <a:gd name="T70" fmla="*/ 0 w 530"/>
              <a:gd name="T71" fmla="*/ 5 h 147"/>
              <a:gd name="T72" fmla="*/ 3 w 530"/>
              <a:gd name="T73" fmla="*/ 24 h 147"/>
              <a:gd name="T74" fmla="*/ 11 w 530"/>
              <a:gd name="T75" fmla="*/ 42 h 147"/>
              <a:gd name="T76" fmla="*/ 22 w 530"/>
              <a:gd name="T77" fmla="*/ 58 h 147"/>
              <a:gd name="T78" fmla="*/ 35 w 530"/>
              <a:gd name="T79" fmla="*/ 73 h 147"/>
              <a:gd name="T80" fmla="*/ 51 w 530"/>
              <a:gd name="T81" fmla="*/ 84 h 147"/>
              <a:gd name="T82" fmla="*/ 70 w 530"/>
              <a:gd name="T83" fmla="*/ 92 h 147"/>
              <a:gd name="T84" fmla="*/ 89 w 530"/>
              <a:gd name="T85" fmla="*/ 96 h 147"/>
              <a:gd name="T86" fmla="*/ 214 w 530"/>
              <a:gd name="T87" fmla="*/ 97 h 147"/>
              <a:gd name="T88" fmla="*/ 228 w 530"/>
              <a:gd name="T89" fmla="*/ 98 h 147"/>
              <a:gd name="T90" fmla="*/ 241 w 530"/>
              <a:gd name="T91" fmla="*/ 104 h 147"/>
              <a:gd name="T92" fmla="*/ 252 w 530"/>
              <a:gd name="T93" fmla="*/ 113 h 147"/>
              <a:gd name="T94" fmla="*/ 259 w 530"/>
              <a:gd name="T95" fmla="*/ 125 h 147"/>
              <a:gd name="T96" fmla="*/ 263 w 530"/>
              <a:gd name="T97" fmla="*/ 138 h 147"/>
              <a:gd name="T98" fmla="*/ 264 w 530"/>
              <a:gd name="T99" fmla="*/ 146 h 147"/>
              <a:gd name="T100" fmla="*/ 267 w 530"/>
              <a:gd name="T101" fmla="*/ 132 h 147"/>
              <a:gd name="T102" fmla="*/ 272 w 530"/>
              <a:gd name="T103" fmla="*/ 119 h 147"/>
              <a:gd name="T104" fmla="*/ 282 w 530"/>
              <a:gd name="T105" fmla="*/ 109 h 147"/>
              <a:gd name="T106" fmla="*/ 293 w 530"/>
              <a:gd name="T107" fmla="*/ 101 h 147"/>
              <a:gd name="T108" fmla="*/ 306 w 530"/>
              <a:gd name="T109" fmla="*/ 97 h 147"/>
              <a:gd name="T110" fmla="*/ 314 w 530"/>
              <a:gd name="T111" fmla="*/ 9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0" h="147">
                <a:moveTo>
                  <a:pt x="429" y="97"/>
                </a:moveTo>
                <a:lnTo>
                  <a:pt x="439" y="96"/>
                </a:lnTo>
                <a:lnTo>
                  <a:pt x="449" y="94"/>
                </a:lnTo>
                <a:lnTo>
                  <a:pt x="459" y="92"/>
                </a:lnTo>
                <a:lnTo>
                  <a:pt x="468" y="88"/>
                </a:lnTo>
                <a:lnTo>
                  <a:pt x="478" y="84"/>
                </a:lnTo>
                <a:lnTo>
                  <a:pt x="486" y="78"/>
                </a:lnTo>
                <a:lnTo>
                  <a:pt x="494" y="73"/>
                </a:lnTo>
                <a:lnTo>
                  <a:pt x="502" y="66"/>
                </a:lnTo>
                <a:lnTo>
                  <a:pt x="507" y="58"/>
                </a:lnTo>
                <a:lnTo>
                  <a:pt x="513" y="51"/>
                </a:lnTo>
                <a:lnTo>
                  <a:pt x="518" y="42"/>
                </a:lnTo>
                <a:lnTo>
                  <a:pt x="522" y="34"/>
                </a:lnTo>
                <a:lnTo>
                  <a:pt x="526" y="24"/>
                </a:lnTo>
                <a:lnTo>
                  <a:pt x="527" y="14"/>
                </a:lnTo>
                <a:lnTo>
                  <a:pt x="529" y="5"/>
                </a:lnTo>
                <a:lnTo>
                  <a:pt x="529" y="0"/>
                </a:lnTo>
                <a:lnTo>
                  <a:pt x="528" y="8"/>
                </a:lnTo>
                <a:lnTo>
                  <a:pt x="527" y="16"/>
                </a:lnTo>
                <a:lnTo>
                  <a:pt x="524" y="24"/>
                </a:lnTo>
                <a:lnTo>
                  <a:pt x="521" y="31"/>
                </a:lnTo>
                <a:lnTo>
                  <a:pt x="517" y="38"/>
                </a:lnTo>
                <a:lnTo>
                  <a:pt x="511" y="45"/>
                </a:lnTo>
                <a:lnTo>
                  <a:pt x="505" y="50"/>
                </a:lnTo>
                <a:lnTo>
                  <a:pt x="498" y="56"/>
                </a:lnTo>
                <a:lnTo>
                  <a:pt x="492" y="60"/>
                </a:lnTo>
                <a:lnTo>
                  <a:pt x="483" y="63"/>
                </a:lnTo>
                <a:lnTo>
                  <a:pt x="476" y="65"/>
                </a:lnTo>
                <a:lnTo>
                  <a:pt x="468" y="68"/>
                </a:lnTo>
                <a:lnTo>
                  <a:pt x="459" y="68"/>
                </a:lnTo>
                <a:lnTo>
                  <a:pt x="324" y="68"/>
                </a:lnTo>
                <a:lnTo>
                  <a:pt x="316" y="68"/>
                </a:lnTo>
                <a:lnTo>
                  <a:pt x="309" y="70"/>
                </a:lnTo>
                <a:lnTo>
                  <a:pt x="301" y="72"/>
                </a:lnTo>
                <a:lnTo>
                  <a:pt x="295" y="75"/>
                </a:lnTo>
                <a:lnTo>
                  <a:pt x="288" y="80"/>
                </a:lnTo>
                <a:lnTo>
                  <a:pt x="282" y="85"/>
                </a:lnTo>
                <a:lnTo>
                  <a:pt x="277" y="90"/>
                </a:lnTo>
                <a:lnTo>
                  <a:pt x="273" y="97"/>
                </a:lnTo>
                <a:lnTo>
                  <a:pt x="270" y="104"/>
                </a:lnTo>
                <a:lnTo>
                  <a:pt x="267" y="111"/>
                </a:lnTo>
                <a:lnTo>
                  <a:pt x="266" y="119"/>
                </a:lnTo>
                <a:lnTo>
                  <a:pt x="264" y="126"/>
                </a:lnTo>
                <a:lnTo>
                  <a:pt x="264" y="126"/>
                </a:lnTo>
                <a:lnTo>
                  <a:pt x="264" y="126"/>
                </a:lnTo>
                <a:lnTo>
                  <a:pt x="263" y="119"/>
                </a:lnTo>
                <a:lnTo>
                  <a:pt x="262" y="111"/>
                </a:lnTo>
                <a:lnTo>
                  <a:pt x="259" y="104"/>
                </a:lnTo>
                <a:lnTo>
                  <a:pt x="256" y="97"/>
                </a:lnTo>
                <a:lnTo>
                  <a:pt x="252" y="90"/>
                </a:lnTo>
                <a:lnTo>
                  <a:pt x="246" y="85"/>
                </a:lnTo>
                <a:lnTo>
                  <a:pt x="240" y="80"/>
                </a:lnTo>
                <a:lnTo>
                  <a:pt x="234" y="75"/>
                </a:lnTo>
                <a:lnTo>
                  <a:pt x="227" y="72"/>
                </a:lnTo>
                <a:lnTo>
                  <a:pt x="220" y="70"/>
                </a:lnTo>
                <a:lnTo>
                  <a:pt x="212" y="68"/>
                </a:lnTo>
                <a:lnTo>
                  <a:pt x="204" y="68"/>
                </a:lnTo>
                <a:lnTo>
                  <a:pt x="69" y="68"/>
                </a:lnTo>
                <a:lnTo>
                  <a:pt x="61" y="68"/>
                </a:lnTo>
                <a:lnTo>
                  <a:pt x="53" y="65"/>
                </a:lnTo>
                <a:lnTo>
                  <a:pt x="45" y="63"/>
                </a:lnTo>
                <a:lnTo>
                  <a:pt x="37" y="60"/>
                </a:lnTo>
                <a:lnTo>
                  <a:pt x="30" y="56"/>
                </a:lnTo>
                <a:lnTo>
                  <a:pt x="23" y="50"/>
                </a:lnTo>
                <a:lnTo>
                  <a:pt x="17" y="45"/>
                </a:lnTo>
                <a:lnTo>
                  <a:pt x="12" y="38"/>
                </a:lnTo>
                <a:lnTo>
                  <a:pt x="8" y="31"/>
                </a:lnTo>
                <a:lnTo>
                  <a:pt x="5" y="24"/>
                </a:lnTo>
                <a:lnTo>
                  <a:pt x="2" y="16"/>
                </a:lnTo>
                <a:lnTo>
                  <a:pt x="0" y="8"/>
                </a:lnTo>
                <a:lnTo>
                  <a:pt x="0" y="0"/>
                </a:lnTo>
                <a:lnTo>
                  <a:pt x="0" y="5"/>
                </a:lnTo>
                <a:lnTo>
                  <a:pt x="1" y="14"/>
                </a:lnTo>
                <a:lnTo>
                  <a:pt x="3" y="24"/>
                </a:lnTo>
                <a:lnTo>
                  <a:pt x="7" y="34"/>
                </a:lnTo>
                <a:lnTo>
                  <a:pt x="11" y="42"/>
                </a:lnTo>
                <a:lnTo>
                  <a:pt x="16" y="51"/>
                </a:lnTo>
                <a:lnTo>
                  <a:pt x="22" y="58"/>
                </a:lnTo>
                <a:lnTo>
                  <a:pt x="27" y="66"/>
                </a:lnTo>
                <a:lnTo>
                  <a:pt x="35" y="73"/>
                </a:lnTo>
                <a:lnTo>
                  <a:pt x="42" y="78"/>
                </a:lnTo>
                <a:lnTo>
                  <a:pt x="51" y="84"/>
                </a:lnTo>
                <a:lnTo>
                  <a:pt x="60" y="88"/>
                </a:lnTo>
                <a:lnTo>
                  <a:pt x="70" y="92"/>
                </a:lnTo>
                <a:lnTo>
                  <a:pt x="80" y="94"/>
                </a:lnTo>
                <a:lnTo>
                  <a:pt x="89" y="96"/>
                </a:lnTo>
                <a:lnTo>
                  <a:pt x="99" y="97"/>
                </a:lnTo>
                <a:lnTo>
                  <a:pt x="214" y="97"/>
                </a:lnTo>
                <a:lnTo>
                  <a:pt x="222" y="97"/>
                </a:lnTo>
                <a:lnTo>
                  <a:pt x="228" y="98"/>
                </a:lnTo>
                <a:lnTo>
                  <a:pt x="235" y="100"/>
                </a:lnTo>
                <a:lnTo>
                  <a:pt x="241" y="104"/>
                </a:lnTo>
                <a:lnTo>
                  <a:pt x="247" y="108"/>
                </a:lnTo>
                <a:lnTo>
                  <a:pt x="252" y="113"/>
                </a:lnTo>
                <a:lnTo>
                  <a:pt x="256" y="119"/>
                </a:lnTo>
                <a:lnTo>
                  <a:pt x="259" y="125"/>
                </a:lnTo>
                <a:lnTo>
                  <a:pt x="262" y="131"/>
                </a:lnTo>
                <a:lnTo>
                  <a:pt x="263" y="138"/>
                </a:lnTo>
                <a:lnTo>
                  <a:pt x="264" y="145"/>
                </a:lnTo>
                <a:lnTo>
                  <a:pt x="264" y="146"/>
                </a:lnTo>
                <a:lnTo>
                  <a:pt x="265" y="139"/>
                </a:lnTo>
                <a:lnTo>
                  <a:pt x="267" y="132"/>
                </a:lnTo>
                <a:lnTo>
                  <a:pt x="269" y="126"/>
                </a:lnTo>
                <a:lnTo>
                  <a:pt x="272" y="119"/>
                </a:lnTo>
                <a:lnTo>
                  <a:pt x="277" y="114"/>
                </a:lnTo>
                <a:lnTo>
                  <a:pt x="282" y="109"/>
                </a:lnTo>
                <a:lnTo>
                  <a:pt x="287" y="104"/>
                </a:lnTo>
                <a:lnTo>
                  <a:pt x="293" y="101"/>
                </a:lnTo>
                <a:lnTo>
                  <a:pt x="299" y="99"/>
                </a:lnTo>
                <a:lnTo>
                  <a:pt x="306" y="97"/>
                </a:lnTo>
                <a:lnTo>
                  <a:pt x="313" y="97"/>
                </a:lnTo>
                <a:lnTo>
                  <a:pt x="314" y="97"/>
                </a:lnTo>
                <a:lnTo>
                  <a:pt x="429" y="97"/>
                </a:lnTo>
              </a:path>
            </a:pathLst>
          </a:custGeom>
          <a:solidFill>
            <a:schemeClr val="tx1"/>
          </a:solidFill>
          <a:ln w="12700" cap="rnd"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4838" name="Group 22"/>
          <p:cNvGrpSpPr>
            <a:grpSpLocks/>
          </p:cNvGrpSpPr>
          <p:nvPr/>
        </p:nvGrpSpPr>
        <p:grpSpPr bwMode="auto">
          <a:xfrm>
            <a:off x="1497013" y="1408113"/>
            <a:ext cx="5313362" cy="4802187"/>
            <a:chOff x="1751" y="768"/>
            <a:chExt cx="3347" cy="3025"/>
          </a:xfrm>
        </p:grpSpPr>
        <p:sp>
          <p:nvSpPr>
            <p:cNvPr id="34839" name="Line 23"/>
            <p:cNvSpPr>
              <a:spLocks noChangeShapeType="1"/>
            </p:cNvSpPr>
            <p:nvPr/>
          </p:nvSpPr>
          <p:spPr bwMode="auto">
            <a:xfrm>
              <a:off x="1769" y="768"/>
              <a:ext cx="0" cy="3025"/>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0" name="Line 24"/>
            <p:cNvSpPr>
              <a:spLocks noChangeShapeType="1"/>
            </p:cNvSpPr>
            <p:nvPr/>
          </p:nvSpPr>
          <p:spPr bwMode="auto">
            <a:xfrm>
              <a:off x="1751" y="3768"/>
              <a:ext cx="3347"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1" name="Line 25"/>
          <p:cNvSpPr>
            <a:spLocks noChangeShapeType="1"/>
          </p:cNvSpPr>
          <p:nvPr/>
        </p:nvSpPr>
        <p:spPr bwMode="auto">
          <a:xfrm flipH="1" flipV="1">
            <a:off x="3852863" y="5326063"/>
            <a:ext cx="706437" cy="384175"/>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2" name="Rectangle 26"/>
          <p:cNvSpPr>
            <a:spLocks noChangeArrowheads="1"/>
          </p:cNvSpPr>
          <p:nvPr/>
        </p:nvSpPr>
        <p:spPr bwMode="auto">
          <a:xfrm>
            <a:off x="4159250" y="5522913"/>
            <a:ext cx="3281363"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Overallocation</a:t>
            </a:r>
          </a:p>
        </p:txBody>
      </p:sp>
      <p:sp>
        <p:nvSpPr>
          <p:cNvPr id="34843" name="Text Box 27"/>
          <p:cNvSpPr txBox="1">
            <a:spLocks noChangeArrowheads="1"/>
          </p:cNvSpPr>
          <p:nvPr/>
        </p:nvSpPr>
        <p:spPr bwMode="auto">
          <a:xfrm>
            <a:off x="3187700" y="6154738"/>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b="1" i="1">
                <a:latin typeface="Arial" panose="020B0604020202020204" pitchFamily="34" charset="0"/>
              </a:rPr>
              <a:t>Q</a:t>
            </a:r>
            <a:r>
              <a:rPr lang="en-US" altLang="en-US" b="1" i="1" baseline="-25000">
                <a:latin typeface="Arial" panose="020B0604020202020204" pitchFamily="34" charset="0"/>
              </a:rPr>
              <a:t>0</a:t>
            </a:r>
          </a:p>
        </p:txBody>
      </p:sp>
      <p:sp>
        <p:nvSpPr>
          <p:cNvPr id="34844" name="Text Box 28"/>
          <p:cNvSpPr txBox="1">
            <a:spLocks noChangeArrowheads="1"/>
          </p:cNvSpPr>
          <p:nvPr/>
        </p:nvSpPr>
        <p:spPr bwMode="auto">
          <a:xfrm>
            <a:off x="4038600" y="6154738"/>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b="1" i="1">
                <a:latin typeface="Arial" panose="020B0604020202020204" pitchFamily="34" charset="0"/>
              </a:rPr>
              <a:t>Q</a:t>
            </a:r>
            <a:r>
              <a:rPr lang="en-US" altLang="en-US" b="1" i="1" baseline="-25000">
                <a:latin typeface="Arial" panose="020B0604020202020204" pitchFamily="34" charset="0"/>
              </a:rPr>
              <a:t>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Line 4"/>
          <p:cNvSpPr>
            <a:spLocks noChangeShapeType="1"/>
          </p:cNvSpPr>
          <p:nvPr/>
        </p:nvSpPr>
        <p:spPr bwMode="auto">
          <a:xfrm>
            <a:off x="2946400" y="3230563"/>
            <a:ext cx="0" cy="2884487"/>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5" name="Line 5"/>
          <p:cNvSpPr>
            <a:spLocks noChangeShapeType="1"/>
          </p:cNvSpPr>
          <p:nvPr/>
        </p:nvSpPr>
        <p:spPr bwMode="auto">
          <a:xfrm flipH="1">
            <a:off x="1174750" y="3217863"/>
            <a:ext cx="1782763" cy="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6" name="Line 6"/>
          <p:cNvSpPr>
            <a:spLocks noChangeShapeType="1"/>
          </p:cNvSpPr>
          <p:nvPr/>
        </p:nvSpPr>
        <p:spPr bwMode="auto">
          <a:xfrm>
            <a:off x="3835400" y="2689225"/>
            <a:ext cx="0" cy="343535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7" name="Line 7"/>
          <p:cNvSpPr>
            <a:spLocks noChangeShapeType="1"/>
          </p:cNvSpPr>
          <p:nvPr/>
        </p:nvSpPr>
        <p:spPr bwMode="auto">
          <a:xfrm flipH="1">
            <a:off x="1171575" y="2667000"/>
            <a:ext cx="2668588" cy="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8" name="Rectangle 8"/>
          <p:cNvSpPr>
            <a:spLocks noChangeArrowheads="1"/>
          </p:cNvSpPr>
          <p:nvPr/>
        </p:nvSpPr>
        <p:spPr bwMode="auto">
          <a:xfrm>
            <a:off x="817563" y="747713"/>
            <a:ext cx="4175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00"/>
                </a:solidFill>
                <a:latin typeface="Arial" panose="020B0604020202020204" pitchFamily="34" charset="0"/>
              </a:rPr>
              <a:t>P</a:t>
            </a:r>
          </a:p>
        </p:txBody>
      </p:sp>
      <p:sp>
        <p:nvSpPr>
          <p:cNvPr id="35849" name="Rectangle 9"/>
          <p:cNvSpPr>
            <a:spLocks noChangeArrowheads="1"/>
          </p:cNvSpPr>
          <p:nvPr/>
        </p:nvSpPr>
        <p:spPr bwMode="auto">
          <a:xfrm>
            <a:off x="6718300" y="5975350"/>
            <a:ext cx="45720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800" b="1">
                <a:solidFill>
                  <a:srgbClr val="000000"/>
                </a:solidFill>
                <a:latin typeface="Arial" panose="020B0604020202020204" pitchFamily="34" charset="0"/>
              </a:rPr>
              <a:t>Q</a:t>
            </a:r>
          </a:p>
        </p:txBody>
      </p:sp>
      <p:sp>
        <p:nvSpPr>
          <p:cNvPr id="35850" name="Rectangle 10"/>
          <p:cNvSpPr>
            <a:spLocks noChangeArrowheads="1"/>
          </p:cNvSpPr>
          <p:nvPr/>
        </p:nvSpPr>
        <p:spPr bwMode="auto">
          <a:xfrm>
            <a:off x="850900" y="6230938"/>
            <a:ext cx="3508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b="1">
                <a:solidFill>
                  <a:srgbClr val="000000"/>
                </a:solidFill>
                <a:latin typeface="Arial" panose="020B0604020202020204" pitchFamily="34" charset="0"/>
              </a:rPr>
              <a:t>0</a:t>
            </a:r>
          </a:p>
        </p:txBody>
      </p:sp>
      <p:grpSp>
        <p:nvGrpSpPr>
          <p:cNvPr id="35851" name="Group 11"/>
          <p:cNvGrpSpPr>
            <a:grpSpLocks/>
          </p:cNvGrpSpPr>
          <p:nvPr/>
        </p:nvGrpSpPr>
        <p:grpSpPr bwMode="auto">
          <a:xfrm>
            <a:off x="1128713" y="1409700"/>
            <a:ext cx="5313362" cy="4802188"/>
            <a:chOff x="1751" y="768"/>
            <a:chExt cx="3347" cy="3025"/>
          </a:xfrm>
        </p:grpSpPr>
        <p:sp>
          <p:nvSpPr>
            <p:cNvPr id="35852" name="Line 12"/>
            <p:cNvSpPr>
              <a:spLocks noChangeShapeType="1"/>
            </p:cNvSpPr>
            <p:nvPr/>
          </p:nvSpPr>
          <p:spPr bwMode="auto">
            <a:xfrm>
              <a:off x="1769" y="768"/>
              <a:ext cx="0" cy="3025"/>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3" name="Line 13"/>
            <p:cNvSpPr>
              <a:spLocks noChangeShapeType="1"/>
            </p:cNvSpPr>
            <p:nvPr/>
          </p:nvSpPr>
          <p:spPr bwMode="auto">
            <a:xfrm>
              <a:off x="1751" y="3768"/>
              <a:ext cx="3347"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5854" name="Text Box 14"/>
          <p:cNvSpPr txBox="1">
            <a:spLocks noChangeArrowheads="1"/>
          </p:cNvSpPr>
          <p:nvPr/>
        </p:nvSpPr>
        <p:spPr bwMode="auto">
          <a:xfrm>
            <a:off x="2705100" y="615632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b="1" i="1">
                <a:latin typeface="Arial" panose="020B0604020202020204" pitchFamily="34" charset="0"/>
              </a:rPr>
              <a:t>Q</a:t>
            </a:r>
            <a:r>
              <a:rPr lang="en-US" altLang="en-US" b="1" i="1" baseline="-25000">
                <a:latin typeface="Arial" panose="020B0604020202020204" pitchFamily="34" charset="0"/>
              </a:rPr>
              <a:t>e</a:t>
            </a:r>
          </a:p>
        </p:txBody>
      </p:sp>
      <p:sp>
        <p:nvSpPr>
          <p:cNvPr id="35855" name="Text Box 15"/>
          <p:cNvSpPr txBox="1">
            <a:spLocks noChangeArrowheads="1"/>
          </p:cNvSpPr>
          <p:nvPr/>
        </p:nvSpPr>
        <p:spPr bwMode="auto">
          <a:xfrm>
            <a:off x="3556000" y="615632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b="1" i="1">
                <a:latin typeface="Arial" panose="020B0604020202020204" pitchFamily="34" charset="0"/>
              </a:rPr>
              <a:t>Q</a:t>
            </a:r>
            <a:r>
              <a:rPr lang="en-US" altLang="en-US" b="1" i="1" baseline="-25000">
                <a:latin typeface="Arial" panose="020B0604020202020204" pitchFamily="34" charset="0"/>
              </a:rPr>
              <a:t>0</a:t>
            </a:r>
          </a:p>
        </p:txBody>
      </p:sp>
      <p:sp>
        <p:nvSpPr>
          <p:cNvPr id="35856" name="Line 16"/>
          <p:cNvSpPr>
            <a:spLocks noChangeShapeType="1"/>
          </p:cNvSpPr>
          <p:nvPr/>
        </p:nvSpPr>
        <p:spPr bwMode="auto">
          <a:xfrm>
            <a:off x="1641475" y="2366963"/>
            <a:ext cx="4548188" cy="2946400"/>
          </a:xfrm>
          <a:prstGeom prst="line">
            <a:avLst/>
          </a:prstGeom>
          <a:noFill/>
          <a:ln w="762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7" name="Rectangle 17"/>
          <p:cNvSpPr>
            <a:spLocks noChangeArrowheads="1"/>
          </p:cNvSpPr>
          <p:nvPr/>
        </p:nvSpPr>
        <p:spPr bwMode="auto">
          <a:xfrm>
            <a:off x="6402388" y="5183188"/>
            <a:ext cx="163195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3200" b="1">
                <a:solidFill>
                  <a:srgbClr val="008040"/>
                </a:solidFill>
                <a:effectLst>
                  <a:outerShdw blurRad="38100" dist="38100" dir="2700000" algn="tl">
                    <a:srgbClr val="000000"/>
                  </a:outerShdw>
                </a:effectLst>
                <a:latin typeface="Arial" panose="020B0604020202020204" pitchFamily="34" charset="0"/>
              </a:rPr>
              <a:t>D=MPB</a:t>
            </a:r>
          </a:p>
        </p:txBody>
      </p:sp>
      <p:sp>
        <p:nvSpPr>
          <p:cNvPr id="35858" name="Line 18"/>
          <p:cNvSpPr>
            <a:spLocks noChangeShapeType="1"/>
          </p:cNvSpPr>
          <p:nvPr/>
        </p:nvSpPr>
        <p:spPr bwMode="auto">
          <a:xfrm>
            <a:off x="1865313" y="1400175"/>
            <a:ext cx="4548187" cy="294640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9" name="Rectangle 19"/>
          <p:cNvSpPr>
            <a:spLocks noChangeArrowheads="1"/>
          </p:cNvSpPr>
          <p:nvPr/>
        </p:nvSpPr>
        <p:spPr bwMode="auto">
          <a:xfrm>
            <a:off x="6554788" y="4192588"/>
            <a:ext cx="1962150"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3200" b="1">
                <a:solidFill>
                  <a:srgbClr val="000000"/>
                </a:solidFill>
                <a:latin typeface="Arial" panose="020B0604020202020204" pitchFamily="34" charset="0"/>
              </a:rPr>
              <a:t>D=MSB</a:t>
            </a:r>
            <a:endParaRPr lang="en-US" altLang="en-US" sz="3200" b="1" baseline="-25000">
              <a:solidFill>
                <a:srgbClr val="000000"/>
              </a:solidFill>
              <a:latin typeface="Arial" panose="020B0604020202020204" pitchFamily="34" charset="0"/>
            </a:endParaRPr>
          </a:p>
        </p:txBody>
      </p:sp>
      <p:sp>
        <p:nvSpPr>
          <p:cNvPr id="35860" name="Rectangle 20"/>
          <p:cNvSpPr>
            <a:spLocks noChangeArrowheads="1"/>
          </p:cNvSpPr>
          <p:nvPr/>
        </p:nvSpPr>
        <p:spPr bwMode="auto">
          <a:xfrm>
            <a:off x="5210175" y="2039938"/>
            <a:ext cx="1895475" cy="106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Spillover</a:t>
            </a:r>
          </a:p>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Benefits</a:t>
            </a:r>
          </a:p>
        </p:txBody>
      </p:sp>
      <p:sp>
        <p:nvSpPr>
          <p:cNvPr id="35861" name="Line 21"/>
          <p:cNvSpPr>
            <a:spLocks noChangeShapeType="1"/>
          </p:cNvSpPr>
          <p:nvPr/>
        </p:nvSpPr>
        <p:spPr bwMode="auto">
          <a:xfrm flipH="1">
            <a:off x="5065713" y="3008313"/>
            <a:ext cx="1031875" cy="852487"/>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2" name="Line 22"/>
          <p:cNvSpPr>
            <a:spLocks noChangeShapeType="1"/>
          </p:cNvSpPr>
          <p:nvPr/>
        </p:nvSpPr>
        <p:spPr bwMode="auto">
          <a:xfrm flipV="1">
            <a:off x="1931988" y="1136650"/>
            <a:ext cx="4408487" cy="2698750"/>
          </a:xfrm>
          <a:prstGeom prst="line">
            <a:avLst/>
          </a:prstGeom>
          <a:noFill/>
          <a:ln w="76200">
            <a:solidFill>
              <a:srgbClr val="FF99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3" name="Rectangle 23"/>
          <p:cNvSpPr>
            <a:spLocks noChangeArrowheads="1"/>
          </p:cNvSpPr>
          <p:nvPr/>
        </p:nvSpPr>
        <p:spPr bwMode="auto">
          <a:xfrm>
            <a:off x="6450013" y="896938"/>
            <a:ext cx="1335303"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dirty="0">
                <a:solidFill>
                  <a:srgbClr val="000000"/>
                </a:solidFill>
                <a:latin typeface="Arial" panose="020B0604020202020204" pitchFamily="34" charset="0"/>
              </a:rPr>
              <a:t>S=MC</a:t>
            </a:r>
            <a:endParaRPr lang="en-US" altLang="en-US" sz="3200" b="1" baseline="-25000" dirty="0">
              <a:solidFill>
                <a:srgbClr val="000000"/>
              </a:solidFill>
              <a:latin typeface="Arial" panose="020B0604020202020204" pitchFamily="34" charset="0"/>
            </a:endParaRPr>
          </a:p>
        </p:txBody>
      </p:sp>
      <p:sp>
        <p:nvSpPr>
          <p:cNvPr id="35864" name="Freeform 24"/>
          <p:cNvSpPr>
            <a:spLocks/>
          </p:cNvSpPr>
          <p:nvPr/>
        </p:nvSpPr>
        <p:spPr bwMode="auto">
          <a:xfrm flipH="1">
            <a:off x="4721225" y="3324225"/>
            <a:ext cx="296863" cy="1012825"/>
          </a:xfrm>
          <a:custGeom>
            <a:avLst/>
            <a:gdLst>
              <a:gd name="T0" fmla="*/ 64 w 187"/>
              <a:gd name="T1" fmla="*/ 529 h 638"/>
              <a:gd name="T2" fmla="*/ 69 w 187"/>
              <a:gd name="T3" fmla="*/ 553 h 638"/>
              <a:gd name="T4" fmla="*/ 79 w 187"/>
              <a:gd name="T5" fmla="*/ 575 h 638"/>
              <a:gd name="T6" fmla="*/ 93 w 187"/>
              <a:gd name="T7" fmla="*/ 595 h 638"/>
              <a:gd name="T8" fmla="*/ 112 w 187"/>
              <a:gd name="T9" fmla="*/ 611 h 638"/>
              <a:gd name="T10" fmla="*/ 132 w 187"/>
              <a:gd name="T11" fmla="*/ 624 h 638"/>
              <a:gd name="T12" fmla="*/ 155 w 187"/>
              <a:gd name="T13" fmla="*/ 633 h 638"/>
              <a:gd name="T14" fmla="*/ 180 w 187"/>
              <a:gd name="T15" fmla="*/ 637 h 638"/>
              <a:gd name="T16" fmla="*/ 176 w 187"/>
              <a:gd name="T17" fmla="*/ 636 h 638"/>
              <a:gd name="T18" fmla="*/ 155 w 187"/>
              <a:gd name="T19" fmla="*/ 631 h 638"/>
              <a:gd name="T20" fmla="*/ 137 w 187"/>
              <a:gd name="T21" fmla="*/ 622 h 638"/>
              <a:gd name="T22" fmla="*/ 122 w 187"/>
              <a:gd name="T23" fmla="*/ 608 h 638"/>
              <a:gd name="T24" fmla="*/ 110 w 187"/>
              <a:gd name="T25" fmla="*/ 592 h 638"/>
              <a:gd name="T26" fmla="*/ 103 w 187"/>
              <a:gd name="T27" fmla="*/ 573 h 638"/>
              <a:gd name="T28" fmla="*/ 100 w 187"/>
              <a:gd name="T29" fmla="*/ 553 h 638"/>
              <a:gd name="T30" fmla="*/ 99 w 187"/>
              <a:gd name="T31" fmla="*/ 381 h 638"/>
              <a:gd name="T32" fmla="*/ 94 w 187"/>
              <a:gd name="T33" fmla="*/ 363 h 638"/>
              <a:gd name="T34" fmla="*/ 84 w 187"/>
              <a:gd name="T35" fmla="*/ 347 h 638"/>
              <a:gd name="T36" fmla="*/ 71 w 187"/>
              <a:gd name="T37" fmla="*/ 334 h 638"/>
              <a:gd name="T38" fmla="*/ 54 w 187"/>
              <a:gd name="T39" fmla="*/ 325 h 638"/>
              <a:gd name="T40" fmla="*/ 35 w 187"/>
              <a:gd name="T41" fmla="*/ 320 h 638"/>
              <a:gd name="T42" fmla="*/ 25 w 187"/>
              <a:gd name="T43" fmla="*/ 318 h 638"/>
              <a:gd name="T44" fmla="*/ 35 w 187"/>
              <a:gd name="T45" fmla="*/ 317 h 638"/>
              <a:gd name="T46" fmla="*/ 54 w 187"/>
              <a:gd name="T47" fmla="*/ 312 h 638"/>
              <a:gd name="T48" fmla="*/ 71 w 187"/>
              <a:gd name="T49" fmla="*/ 303 h 638"/>
              <a:gd name="T50" fmla="*/ 84 w 187"/>
              <a:gd name="T51" fmla="*/ 289 h 638"/>
              <a:gd name="T52" fmla="*/ 94 w 187"/>
              <a:gd name="T53" fmla="*/ 273 h 638"/>
              <a:gd name="T54" fmla="*/ 99 w 187"/>
              <a:gd name="T55" fmla="*/ 255 h 638"/>
              <a:gd name="T56" fmla="*/ 100 w 187"/>
              <a:gd name="T57" fmla="*/ 83 h 638"/>
              <a:gd name="T58" fmla="*/ 103 w 187"/>
              <a:gd name="T59" fmla="*/ 64 h 638"/>
              <a:gd name="T60" fmla="*/ 110 w 187"/>
              <a:gd name="T61" fmla="*/ 45 h 638"/>
              <a:gd name="T62" fmla="*/ 122 w 187"/>
              <a:gd name="T63" fmla="*/ 28 h 638"/>
              <a:gd name="T64" fmla="*/ 137 w 187"/>
              <a:gd name="T65" fmla="*/ 15 h 638"/>
              <a:gd name="T66" fmla="*/ 155 w 187"/>
              <a:gd name="T67" fmla="*/ 6 h 638"/>
              <a:gd name="T68" fmla="*/ 176 w 187"/>
              <a:gd name="T69" fmla="*/ 0 h 638"/>
              <a:gd name="T70" fmla="*/ 180 w 187"/>
              <a:gd name="T71" fmla="*/ 0 h 638"/>
              <a:gd name="T72" fmla="*/ 155 w 187"/>
              <a:gd name="T73" fmla="*/ 4 h 638"/>
              <a:gd name="T74" fmla="*/ 132 w 187"/>
              <a:gd name="T75" fmla="*/ 13 h 638"/>
              <a:gd name="T76" fmla="*/ 112 w 187"/>
              <a:gd name="T77" fmla="*/ 26 h 638"/>
              <a:gd name="T78" fmla="*/ 93 w 187"/>
              <a:gd name="T79" fmla="*/ 42 h 638"/>
              <a:gd name="T80" fmla="*/ 79 w 187"/>
              <a:gd name="T81" fmla="*/ 61 h 638"/>
              <a:gd name="T82" fmla="*/ 69 w 187"/>
              <a:gd name="T83" fmla="*/ 84 h 638"/>
              <a:gd name="T84" fmla="*/ 64 w 187"/>
              <a:gd name="T85" fmla="*/ 107 h 638"/>
              <a:gd name="T86" fmla="*/ 63 w 187"/>
              <a:gd name="T87" fmla="*/ 258 h 638"/>
              <a:gd name="T88" fmla="*/ 61 w 187"/>
              <a:gd name="T89" fmla="*/ 275 h 638"/>
              <a:gd name="T90" fmla="*/ 53 w 187"/>
              <a:gd name="T91" fmla="*/ 290 h 638"/>
              <a:gd name="T92" fmla="*/ 42 w 187"/>
              <a:gd name="T93" fmla="*/ 303 h 638"/>
              <a:gd name="T94" fmla="*/ 27 w 187"/>
              <a:gd name="T95" fmla="*/ 312 h 638"/>
              <a:gd name="T96" fmla="*/ 10 w 187"/>
              <a:gd name="T97" fmla="*/ 317 h 638"/>
              <a:gd name="T98" fmla="*/ 0 w 187"/>
              <a:gd name="T99" fmla="*/ 318 h 638"/>
              <a:gd name="T100" fmla="*/ 18 w 187"/>
              <a:gd name="T101" fmla="*/ 321 h 638"/>
              <a:gd name="T102" fmla="*/ 34 w 187"/>
              <a:gd name="T103" fmla="*/ 328 h 638"/>
              <a:gd name="T104" fmla="*/ 47 w 187"/>
              <a:gd name="T105" fmla="*/ 339 h 638"/>
              <a:gd name="T106" fmla="*/ 57 w 187"/>
              <a:gd name="T107" fmla="*/ 353 h 638"/>
              <a:gd name="T108" fmla="*/ 63 w 187"/>
              <a:gd name="T109" fmla="*/ 369 h 638"/>
              <a:gd name="T110" fmla="*/ 63 w 187"/>
              <a:gd name="T111" fmla="*/ 378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7" h="638">
                <a:moveTo>
                  <a:pt x="63" y="517"/>
                </a:moveTo>
                <a:lnTo>
                  <a:pt x="64" y="529"/>
                </a:lnTo>
                <a:lnTo>
                  <a:pt x="66" y="541"/>
                </a:lnTo>
                <a:lnTo>
                  <a:pt x="69" y="553"/>
                </a:lnTo>
                <a:lnTo>
                  <a:pt x="74" y="564"/>
                </a:lnTo>
                <a:lnTo>
                  <a:pt x="79" y="575"/>
                </a:lnTo>
                <a:lnTo>
                  <a:pt x="86" y="585"/>
                </a:lnTo>
                <a:lnTo>
                  <a:pt x="93" y="595"/>
                </a:lnTo>
                <a:lnTo>
                  <a:pt x="102" y="604"/>
                </a:lnTo>
                <a:lnTo>
                  <a:pt x="112" y="611"/>
                </a:lnTo>
                <a:lnTo>
                  <a:pt x="121" y="618"/>
                </a:lnTo>
                <a:lnTo>
                  <a:pt x="132" y="624"/>
                </a:lnTo>
                <a:lnTo>
                  <a:pt x="143" y="629"/>
                </a:lnTo>
                <a:lnTo>
                  <a:pt x="155" y="633"/>
                </a:lnTo>
                <a:lnTo>
                  <a:pt x="168" y="635"/>
                </a:lnTo>
                <a:lnTo>
                  <a:pt x="180" y="637"/>
                </a:lnTo>
                <a:lnTo>
                  <a:pt x="186" y="637"/>
                </a:lnTo>
                <a:lnTo>
                  <a:pt x="176" y="636"/>
                </a:lnTo>
                <a:lnTo>
                  <a:pt x="166" y="635"/>
                </a:lnTo>
                <a:lnTo>
                  <a:pt x="155" y="631"/>
                </a:lnTo>
                <a:lnTo>
                  <a:pt x="146" y="627"/>
                </a:lnTo>
                <a:lnTo>
                  <a:pt x="137" y="622"/>
                </a:lnTo>
                <a:lnTo>
                  <a:pt x="129" y="615"/>
                </a:lnTo>
                <a:lnTo>
                  <a:pt x="122" y="608"/>
                </a:lnTo>
                <a:lnTo>
                  <a:pt x="115" y="600"/>
                </a:lnTo>
                <a:lnTo>
                  <a:pt x="110" y="592"/>
                </a:lnTo>
                <a:lnTo>
                  <a:pt x="106" y="582"/>
                </a:lnTo>
                <a:lnTo>
                  <a:pt x="103" y="573"/>
                </a:lnTo>
                <a:lnTo>
                  <a:pt x="100" y="563"/>
                </a:lnTo>
                <a:lnTo>
                  <a:pt x="100" y="553"/>
                </a:lnTo>
                <a:lnTo>
                  <a:pt x="100" y="390"/>
                </a:lnTo>
                <a:lnTo>
                  <a:pt x="99" y="381"/>
                </a:lnTo>
                <a:lnTo>
                  <a:pt x="97" y="372"/>
                </a:lnTo>
                <a:lnTo>
                  <a:pt x="94" y="363"/>
                </a:lnTo>
                <a:lnTo>
                  <a:pt x="90" y="355"/>
                </a:lnTo>
                <a:lnTo>
                  <a:pt x="84" y="347"/>
                </a:lnTo>
                <a:lnTo>
                  <a:pt x="78" y="340"/>
                </a:lnTo>
                <a:lnTo>
                  <a:pt x="71" y="334"/>
                </a:lnTo>
                <a:lnTo>
                  <a:pt x="63" y="329"/>
                </a:lnTo>
                <a:lnTo>
                  <a:pt x="54" y="325"/>
                </a:lnTo>
                <a:lnTo>
                  <a:pt x="45" y="322"/>
                </a:lnTo>
                <a:lnTo>
                  <a:pt x="35" y="320"/>
                </a:lnTo>
                <a:lnTo>
                  <a:pt x="26" y="318"/>
                </a:lnTo>
                <a:lnTo>
                  <a:pt x="25" y="318"/>
                </a:lnTo>
                <a:lnTo>
                  <a:pt x="26" y="318"/>
                </a:lnTo>
                <a:lnTo>
                  <a:pt x="35" y="317"/>
                </a:lnTo>
                <a:lnTo>
                  <a:pt x="45" y="315"/>
                </a:lnTo>
                <a:lnTo>
                  <a:pt x="54" y="312"/>
                </a:lnTo>
                <a:lnTo>
                  <a:pt x="63" y="308"/>
                </a:lnTo>
                <a:lnTo>
                  <a:pt x="71" y="303"/>
                </a:lnTo>
                <a:lnTo>
                  <a:pt x="78" y="296"/>
                </a:lnTo>
                <a:lnTo>
                  <a:pt x="84" y="289"/>
                </a:lnTo>
                <a:lnTo>
                  <a:pt x="90" y="282"/>
                </a:lnTo>
                <a:lnTo>
                  <a:pt x="94" y="273"/>
                </a:lnTo>
                <a:lnTo>
                  <a:pt x="97" y="265"/>
                </a:lnTo>
                <a:lnTo>
                  <a:pt x="99" y="255"/>
                </a:lnTo>
                <a:lnTo>
                  <a:pt x="100" y="246"/>
                </a:lnTo>
                <a:lnTo>
                  <a:pt x="100" y="83"/>
                </a:lnTo>
                <a:lnTo>
                  <a:pt x="100" y="74"/>
                </a:lnTo>
                <a:lnTo>
                  <a:pt x="103" y="64"/>
                </a:lnTo>
                <a:lnTo>
                  <a:pt x="106" y="54"/>
                </a:lnTo>
                <a:lnTo>
                  <a:pt x="110" y="45"/>
                </a:lnTo>
                <a:lnTo>
                  <a:pt x="115" y="36"/>
                </a:lnTo>
                <a:lnTo>
                  <a:pt x="122" y="28"/>
                </a:lnTo>
                <a:lnTo>
                  <a:pt x="129" y="21"/>
                </a:lnTo>
                <a:lnTo>
                  <a:pt x="137" y="15"/>
                </a:lnTo>
                <a:lnTo>
                  <a:pt x="146" y="10"/>
                </a:lnTo>
                <a:lnTo>
                  <a:pt x="155" y="6"/>
                </a:lnTo>
                <a:lnTo>
                  <a:pt x="166" y="2"/>
                </a:lnTo>
                <a:lnTo>
                  <a:pt x="176" y="0"/>
                </a:lnTo>
                <a:lnTo>
                  <a:pt x="186" y="0"/>
                </a:lnTo>
                <a:lnTo>
                  <a:pt x="180" y="0"/>
                </a:lnTo>
                <a:lnTo>
                  <a:pt x="168" y="1"/>
                </a:lnTo>
                <a:lnTo>
                  <a:pt x="155" y="4"/>
                </a:lnTo>
                <a:lnTo>
                  <a:pt x="143" y="8"/>
                </a:lnTo>
                <a:lnTo>
                  <a:pt x="132" y="13"/>
                </a:lnTo>
                <a:lnTo>
                  <a:pt x="121" y="19"/>
                </a:lnTo>
                <a:lnTo>
                  <a:pt x="112" y="26"/>
                </a:lnTo>
                <a:lnTo>
                  <a:pt x="102" y="33"/>
                </a:lnTo>
                <a:lnTo>
                  <a:pt x="93" y="42"/>
                </a:lnTo>
                <a:lnTo>
                  <a:pt x="86" y="51"/>
                </a:lnTo>
                <a:lnTo>
                  <a:pt x="79" y="61"/>
                </a:lnTo>
                <a:lnTo>
                  <a:pt x="74" y="72"/>
                </a:lnTo>
                <a:lnTo>
                  <a:pt x="69" y="84"/>
                </a:lnTo>
                <a:lnTo>
                  <a:pt x="66" y="96"/>
                </a:lnTo>
                <a:lnTo>
                  <a:pt x="64" y="107"/>
                </a:lnTo>
                <a:lnTo>
                  <a:pt x="63" y="119"/>
                </a:lnTo>
                <a:lnTo>
                  <a:pt x="63" y="258"/>
                </a:lnTo>
                <a:lnTo>
                  <a:pt x="63" y="267"/>
                </a:lnTo>
                <a:lnTo>
                  <a:pt x="61" y="275"/>
                </a:lnTo>
                <a:lnTo>
                  <a:pt x="58" y="283"/>
                </a:lnTo>
                <a:lnTo>
                  <a:pt x="53" y="290"/>
                </a:lnTo>
                <a:lnTo>
                  <a:pt x="48" y="297"/>
                </a:lnTo>
                <a:lnTo>
                  <a:pt x="42" y="303"/>
                </a:lnTo>
                <a:lnTo>
                  <a:pt x="35" y="308"/>
                </a:lnTo>
                <a:lnTo>
                  <a:pt x="27" y="312"/>
                </a:lnTo>
                <a:lnTo>
                  <a:pt x="19" y="315"/>
                </a:lnTo>
                <a:lnTo>
                  <a:pt x="10" y="317"/>
                </a:lnTo>
                <a:lnTo>
                  <a:pt x="1" y="318"/>
                </a:lnTo>
                <a:lnTo>
                  <a:pt x="0" y="318"/>
                </a:lnTo>
                <a:lnTo>
                  <a:pt x="9" y="319"/>
                </a:lnTo>
                <a:lnTo>
                  <a:pt x="18" y="321"/>
                </a:lnTo>
                <a:lnTo>
                  <a:pt x="26" y="324"/>
                </a:lnTo>
                <a:lnTo>
                  <a:pt x="34" y="328"/>
                </a:lnTo>
                <a:lnTo>
                  <a:pt x="41" y="333"/>
                </a:lnTo>
                <a:lnTo>
                  <a:pt x="47" y="339"/>
                </a:lnTo>
                <a:lnTo>
                  <a:pt x="53" y="345"/>
                </a:lnTo>
                <a:lnTo>
                  <a:pt x="57" y="353"/>
                </a:lnTo>
                <a:lnTo>
                  <a:pt x="60" y="360"/>
                </a:lnTo>
                <a:lnTo>
                  <a:pt x="63" y="369"/>
                </a:lnTo>
                <a:lnTo>
                  <a:pt x="63" y="377"/>
                </a:lnTo>
                <a:lnTo>
                  <a:pt x="63" y="378"/>
                </a:lnTo>
                <a:lnTo>
                  <a:pt x="63" y="517"/>
                </a:lnTo>
              </a:path>
            </a:pathLst>
          </a:custGeom>
          <a:solidFill>
            <a:schemeClr val="tx1"/>
          </a:solidFill>
          <a:ln w="12700" cap="rnd"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5" name="Rectangle 25"/>
          <p:cNvSpPr>
            <a:spLocks noChangeArrowheads="1"/>
          </p:cNvSpPr>
          <p:nvPr/>
        </p:nvSpPr>
        <p:spPr bwMode="auto">
          <a:xfrm>
            <a:off x="3646488" y="5516563"/>
            <a:ext cx="3246437"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3200" b="1" i="1">
                <a:solidFill>
                  <a:schemeClr val="accent2"/>
                </a:solidFill>
                <a:effectLst>
                  <a:outerShdw blurRad="38100" dist="38100" dir="2700000" algn="tl">
                    <a:srgbClr val="000000"/>
                  </a:outerShdw>
                </a:effectLst>
                <a:latin typeface="Arial" panose="020B0604020202020204" pitchFamily="34" charset="0"/>
              </a:rPr>
              <a:t>Underallocation</a:t>
            </a:r>
          </a:p>
        </p:txBody>
      </p:sp>
      <p:sp>
        <p:nvSpPr>
          <p:cNvPr id="35866" name="Freeform 26"/>
          <p:cNvSpPr>
            <a:spLocks/>
          </p:cNvSpPr>
          <p:nvPr/>
        </p:nvSpPr>
        <p:spPr bwMode="auto">
          <a:xfrm>
            <a:off x="2965450" y="5038725"/>
            <a:ext cx="906463" cy="233363"/>
          </a:xfrm>
          <a:custGeom>
            <a:avLst/>
            <a:gdLst>
              <a:gd name="T0" fmla="*/ 439 w 530"/>
              <a:gd name="T1" fmla="*/ 96 h 147"/>
              <a:gd name="T2" fmla="*/ 459 w 530"/>
              <a:gd name="T3" fmla="*/ 92 h 147"/>
              <a:gd name="T4" fmla="*/ 478 w 530"/>
              <a:gd name="T5" fmla="*/ 84 h 147"/>
              <a:gd name="T6" fmla="*/ 494 w 530"/>
              <a:gd name="T7" fmla="*/ 73 h 147"/>
              <a:gd name="T8" fmla="*/ 507 w 530"/>
              <a:gd name="T9" fmla="*/ 58 h 147"/>
              <a:gd name="T10" fmla="*/ 518 w 530"/>
              <a:gd name="T11" fmla="*/ 42 h 147"/>
              <a:gd name="T12" fmla="*/ 526 w 530"/>
              <a:gd name="T13" fmla="*/ 24 h 147"/>
              <a:gd name="T14" fmla="*/ 529 w 530"/>
              <a:gd name="T15" fmla="*/ 5 h 147"/>
              <a:gd name="T16" fmla="*/ 528 w 530"/>
              <a:gd name="T17" fmla="*/ 8 h 147"/>
              <a:gd name="T18" fmla="*/ 524 w 530"/>
              <a:gd name="T19" fmla="*/ 24 h 147"/>
              <a:gd name="T20" fmla="*/ 517 w 530"/>
              <a:gd name="T21" fmla="*/ 38 h 147"/>
              <a:gd name="T22" fmla="*/ 505 w 530"/>
              <a:gd name="T23" fmla="*/ 50 h 147"/>
              <a:gd name="T24" fmla="*/ 492 w 530"/>
              <a:gd name="T25" fmla="*/ 60 h 147"/>
              <a:gd name="T26" fmla="*/ 476 w 530"/>
              <a:gd name="T27" fmla="*/ 65 h 147"/>
              <a:gd name="T28" fmla="*/ 459 w 530"/>
              <a:gd name="T29" fmla="*/ 68 h 147"/>
              <a:gd name="T30" fmla="*/ 316 w 530"/>
              <a:gd name="T31" fmla="*/ 68 h 147"/>
              <a:gd name="T32" fmla="*/ 301 w 530"/>
              <a:gd name="T33" fmla="*/ 72 h 147"/>
              <a:gd name="T34" fmla="*/ 288 w 530"/>
              <a:gd name="T35" fmla="*/ 80 h 147"/>
              <a:gd name="T36" fmla="*/ 277 w 530"/>
              <a:gd name="T37" fmla="*/ 90 h 147"/>
              <a:gd name="T38" fmla="*/ 270 w 530"/>
              <a:gd name="T39" fmla="*/ 104 h 147"/>
              <a:gd name="T40" fmla="*/ 266 w 530"/>
              <a:gd name="T41" fmla="*/ 119 h 147"/>
              <a:gd name="T42" fmla="*/ 264 w 530"/>
              <a:gd name="T43" fmla="*/ 126 h 147"/>
              <a:gd name="T44" fmla="*/ 263 w 530"/>
              <a:gd name="T45" fmla="*/ 119 h 147"/>
              <a:gd name="T46" fmla="*/ 259 w 530"/>
              <a:gd name="T47" fmla="*/ 104 h 147"/>
              <a:gd name="T48" fmla="*/ 252 w 530"/>
              <a:gd name="T49" fmla="*/ 90 h 147"/>
              <a:gd name="T50" fmla="*/ 240 w 530"/>
              <a:gd name="T51" fmla="*/ 80 h 147"/>
              <a:gd name="T52" fmla="*/ 227 w 530"/>
              <a:gd name="T53" fmla="*/ 72 h 147"/>
              <a:gd name="T54" fmla="*/ 212 w 530"/>
              <a:gd name="T55" fmla="*/ 68 h 147"/>
              <a:gd name="T56" fmla="*/ 69 w 530"/>
              <a:gd name="T57" fmla="*/ 68 h 147"/>
              <a:gd name="T58" fmla="*/ 53 w 530"/>
              <a:gd name="T59" fmla="*/ 65 h 147"/>
              <a:gd name="T60" fmla="*/ 37 w 530"/>
              <a:gd name="T61" fmla="*/ 60 h 147"/>
              <a:gd name="T62" fmla="*/ 23 w 530"/>
              <a:gd name="T63" fmla="*/ 50 h 147"/>
              <a:gd name="T64" fmla="*/ 12 w 530"/>
              <a:gd name="T65" fmla="*/ 38 h 147"/>
              <a:gd name="T66" fmla="*/ 5 w 530"/>
              <a:gd name="T67" fmla="*/ 24 h 147"/>
              <a:gd name="T68" fmla="*/ 0 w 530"/>
              <a:gd name="T69" fmla="*/ 8 h 147"/>
              <a:gd name="T70" fmla="*/ 0 w 530"/>
              <a:gd name="T71" fmla="*/ 5 h 147"/>
              <a:gd name="T72" fmla="*/ 3 w 530"/>
              <a:gd name="T73" fmla="*/ 24 h 147"/>
              <a:gd name="T74" fmla="*/ 11 w 530"/>
              <a:gd name="T75" fmla="*/ 42 h 147"/>
              <a:gd name="T76" fmla="*/ 22 w 530"/>
              <a:gd name="T77" fmla="*/ 58 h 147"/>
              <a:gd name="T78" fmla="*/ 35 w 530"/>
              <a:gd name="T79" fmla="*/ 73 h 147"/>
              <a:gd name="T80" fmla="*/ 51 w 530"/>
              <a:gd name="T81" fmla="*/ 84 h 147"/>
              <a:gd name="T82" fmla="*/ 70 w 530"/>
              <a:gd name="T83" fmla="*/ 92 h 147"/>
              <a:gd name="T84" fmla="*/ 89 w 530"/>
              <a:gd name="T85" fmla="*/ 96 h 147"/>
              <a:gd name="T86" fmla="*/ 214 w 530"/>
              <a:gd name="T87" fmla="*/ 97 h 147"/>
              <a:gd name="T88" fmla="*/ 228 w 530"/>
              <a:gd name="T89" fmla="*/ 98 h 147"/>
              <a:gd name="T90" fmla="*/ 241 w 530"/>
              <a:gd name="T91" fmla="*/ 104 h 147"/>
              <a:gd name="T92" fmla="*/ 252 w 530"/>
              <a:gd name="T93" fmla="*/ 113 h 147"/>
              <a:gd name="T94" fmla="*/ 259 w 530"/>
              <a:gd name="T95" fmla="*/ 125 h 147"/>
              <a:gd name="T96" fmla="*/ 263 w 530"/>
              <a:gd name="T97" fmla="*/ 138 h 147"/>
              <a:gd name="T98" fmla="*/ 264 w 530"/>
              <a:gd name="T99" fmla="*/ 146 h 147"/>
              <a:gd name="T100" fmla="*/ 267 w 530"/>
              <a:gd name="T101" fmla="*/ 132 h 147"/>
              <a:gd name="T102" fmla="*/ 272 w 530"/>
              <a:gd name="T103" fmla="*/ 119 h 147"/>
              <a:gd name="T104" fmla="*/ 282 w 530"/>
              <a:gd name="T105" fmla="*/ 109 h 147"/>
              <a:gd name="T106" fmla="*/ 293 w 530"/>
              <a:gd name="T107" fmla="*/ 101 h 147"/>
              <a:gd name="T108" fmla="*/ 306 w 530"/>
              <a:gd name="T109" fmla="*/ 97 h 147"/>
              <a:gd name="T110" fmla="*/ 314 w 530"/>
              <a:gd name="T111" fmla="*/ 9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0" h="147">
                <a:moveTo>
                  <a:pt x="429" y="97"/>
                </a:moveTo>
                <a:lnTo>
                  <a:pt x="439" y="96"/>
                </a:lnTo>
                <a:lnTo>
                  <a:pt x="449" y="94"/>
                </a:lnTo>
                <a:lnTo>
                  <a:pt x="459" y="92"/>
                </a:lnTo>
                <a:lnTo>
                  <a:pt x="468" y="88"/>
                </a:lnTo>
                <a:lnTo>
                  <a:pt x="478" y="84"/>
                </a:lnTo>
                <a:lnTo>
                  <a:pt x="486" y="78"/>
                </a:lnTo>
                <a:lnTo>
                  <a:pt x="494" y="73"/>
                </a:lnTo>
                <a:lnTo>
                  <a:pt x="502" y="66"/>
                </a:lnTo>
                <a:lnTo>
                  <a:pt x="507" y="58"/>
                </a:lnTo>
                <a:lnTo>
                  <a:pt x="513" y="51"/>
                </a:lnTo>
                <a:lnTo>
                  <a:pt x="518" y="42"/>
                </a:lnTo>
                <a:lnTo>
                  <a:pt x="522" y="34"/>
                </a:lnTo>
                <a:lnTo>
                  <a:pt x="526" y="24"/>
                </a:lnTo>
                <a:lnTo>
                  <a:pt x="527" y="14"/>
                </a:lnTo>
                <a:lnTo>
                  <a:pt x="529" y="5"/>
                </a:lnTo>
                <a:lnTo>
                  <a:pt x="529" y="0"/>
                </a:lnTo>
                <a:lnTo>
                  <a:pt x="528" y="8"/>
                </a:lnTo>
                <a:lnTo>
                  <a:pt x="527" y="16"/>
                </a:lnTo>
                <a:lnTo>
                  <a:pt x="524" y="24"/>
                </a:lnTo>
                <a:lnTo>
                  <a:pt x="521" y="31"/>
                </a:lnTo>
                <a:lnTo>
                  <a:pt x="517" y="38"/>
                </a:lnTo>
                <a:lnTo>
                  <a:pt x="511" y="45"/>
                </a:lnTo>
                <a:lnTo>
                  <a:pt x="505" y="50"/>
                </a:lnTo>
                <a:lnTo>
                  <a:pt x="498" y="56"/>
                </a:lnTo>
                <a:lnTo>
                  <a:pt x="492" y="60"/>
                </a:lnTo>
                <a:lnTo>
                  <a:pt x="483" y="63"/>
                </a:lnTo>
                <a:lnTo>
                  <a:pt x="476" y="65"/>
                </a:lnTo>
                <a:lnTo>
                  <a:pt x="468" y="68"/>
                </a:lnTo>
                <a:lnTo>
                  <a:pt x="459" y="68"/>
                </a:lnTo>
                <a:lnTo>
                  <a:pt x="324" y="68"/>
                </a:lnTo>
                <a:lnTo>
                  <a:pt x="316" y="68"/>
                </a:lnTo>
                <a:lnTo>
                  <a:pt x="309" y="70"/>
                </a:lnTo>
                <a:lnTo>
                  <a:pt x="301" y="72"/>
                </a:lnTo>
                <a:lnTo>
                  <a:pt x="295" y="75"/>
                </a:lnTo>
                <a:lnTo>
                  <a:pt x="288" y="80"/>
                </a:lnTo>
                <a:lnTo>
                  <a:pt x="282" y="85"/>
                </a:lnTo>
                <a:lnTo>
                  <a:pt x="277" y="90"/>
                </a:lnTo>
                <a:lnTo>
                  <a:pt x="273" y="97"/>
                </a:lnTo>
                <a:lnTo>
                  <a:pt x="270" y="104"/>
                </a:lnTo>
                <a:lnTo>
                  <a:pt x="267" y="111"/>
                </a:lnTo>
                <a:lnTo>
                  <a:pt x="266" y="119"/>
                </a:lnTo>
                <a:lnTo>
                  <a:pt x="264" y="126"/>
                </a:lnTo>
                <a:lnTo>
                  <a:pt x="264" y="126"/>
                </a:lnTo>
                <a:lnTo>
                  <a:pt x="264" y="126"/>
                </a:lnTo>
                <a:lnTo>
                  <a:pt x="263" y="119"/>
                </a:lnTo>
                <a:lnTo>
                  <a:pt x="262" y="111"/>
                </a:lnTo>
                <a:lnTo>
                  <a:pt x="259" y="104"/>
                </a:lnTo>
                <a:lnTo>
                  <a:pt x="256" y="97"/>
                </a:lnTo>
                <a:lnTo>
                  <a:pt x="252" y="90"/>
                </a:lnTo>
                <a:lnTo>
                  <a:pt x="246" y="85"/>
                </a:lnTo>
                <a:lnTo>
                  <a:pt x="240" y="80"/>
                </a:lnTo>
                <a:lnTo>
                  <a:pt x="234" y="75"/>
                </a:lnTo>
                <a:lnTo>
                  <a:pt x="227" y="72"/>
                </a:lnTo>
                <a:lnTo>
                  <a:pt x="220" y="70"/>
                </a:lnTo>
                <a:lnTo>
                  <a:pt x="212" y="68"/>
                </a:lnTo>
                <a:lnTo>
                  <a:pt x="204" y="68"/>
                </a:lnTo>
                <a:lnTo>
                  <a:pt x="69" y="68"/>
                </a:lnTo>
                <a:lnTo>
                  <a:pt x="61" y="68"/>
                </a:lnTo>
                <a:lnTo>
                  <a:pt x="53" y="65"/>
                </a:lnTo>
                <a:lnTo>
                  <a:pt x="45" y="63"/>
                </a:lnTo>
                <a:lnTo>
                  <a:pt x="37" y="60"/>
                </a:lnTo>
                <a:lnTo>
                  <a:pt x="30" y="56"/>
                </a:lnTo>
                <a:lnTo>
                  <a:pt x="23" y="50"/>
                </a:lnTo>
                <a:lnTo>
                  <a:pt x="17" y="45"/>
                </a:lnTo>
                <a:lnTo>
                  <a:pt x="12" y="38"/>
                </a:lnTo>
                <a:lnTo>
                  <a:pt x="8" y="31"/>
                </a:lnTo>
                <a:lnTo>
                  <a:pt x="5" y="24"/>
                </a:lnTo>
                <a:lnTo>
                  <a:pt x="2" y="16"/>
                </a:lnTo>
                <a:lnTo>
                  <a:pt x="0" y="8"/>
                </a:lnTo>
                <a:lnTo>
                  <a:pt x="0" y="0"/>
                </a:lnTo>
                <a:lnTo>
                  <a:pt x="0" y="5"/>
                </a:lnTo>
                <a:lnTo>
                  <a:pt x="1" y="14"/>
                </a:lnTo>
                <a:lnTo>
                  <a:pt x="3" y="24"/>
                </a:lnTo>
                <a:lnTo>
                  <a:pt x="7" y="34"/>
                </a:lnTo>
                <a:lnTo>
                  <a:pt x="11" y="42"/>
                </a:lnTo>
                <a:lnTo>
                  <a:pt x="16" y="51"/>
                </a:lnTo>
                <a:lnTo>
                  <a:pt x="22" y="58"/>
                </a:lnTo>
                <a:lnTo>
                  <a:pt x="27" y="66"/>
                </a:lnTo>
                <a:lnTo>
                  <a:pt x="35" y="73"/>
                </a:lnTo>
                <a:lnTo>
                  <a:pt x="42" y="78"/>
                </a:lnTo>
                <a:lnTo>
                  <a:pt x="51" y="84"/>
                </a:lnTo>
                <a:lnTo>
                  <a:pt x="60" y="88"/>
                </a:lnTo>
                <a:lnTo>
                  <a:pt x="70" y="92"/>
                </a:lnTo>
                <a:lnTo>
                  <a:pt x="80" y="94"/>
                </a:lnTo>
                <a:lnTo>
                  <a:pt x="89" y="96"/>
                </a:lnTo>
                <a:lnTo>
                  <a:pt x="99" y="97"/>
                </a:lnTo>
                <a:lnTo>
                  <a:pt x="214" y="97"/>
                </a:lnTo>
                <a:lnTo>
                  <a:pt x="222" y="97"/>
                </a:lnTo>
                <a:lnTo>
                  <a:pt x="228" y="98"/>
                </a:lnTo>
                <a:lnTo>
                  <a:pt x="235" y="100"/>
                </a:lnTo>
                <a:lnTo>
                  <a:pt x="241" y="104"/>
                </a:lnTo>
                <a:lnTo>
                  <a:pt x="247" y="108"/>
                </a:lnTo>
                <a:lnTo>
                  <a:pt x="252" y="113"/>
                </a:lnTo>
                <a:lnTo>
                  <a:pt x="256" y="119"/>
                </a:lnTo>
                <a:lnTo>
                  <a:pt x="259" y="125"/>
                </a:lnTo>
                <a:lnTo>
                  <a:pt x="262" y="131"/>
                </a:lnTo>
                <a:lnTo>
                  <a:pt x="263" y="138"/>
                </a:lnTo>
                <a:lnTo>
                  <a:pt x="264" y="145"/>
                </a:lnTo>
                <a:lnTo>
                  <a:pt x="264" y="146"/>
                </a:lnTo>
                <a:lnTo>
                  <a:pt x="265" y="139"/>
                </a:lnTo>
                <a:lnTo>
                  <a:pt x="267" y="132"/>
                </a:lnTo>
                <a:lnTo>
                  <a:pt x="269" y="126"/>
                </a:lnTo>
                <a:lnTo>
                  <a:pt x="272" y="119"/>
                </a:lnTo>
                <a:lnTo>
                  <a:pt x="277" y="114"/>
                </a:lnTo>
                <a:lnTo>
                  <a:pt x="282" y="109"/>
                </a:lnTo>
                <a:lnTo>
                  <a:pt x="287" y="104"/>
                </a:lnTo>
                <a:lnTo>
                  <a:pt x="293" y="101"/>
                </a:lnTo>
                <a:lnTo>
                  <a:pt x="299" y="99"/>
                </a:lnTo>
                <a:lnTo>
                  <a:pt x="306" y="97"/>
                </a:lnTo>
                <a:lnTo>
                  <a:pt x="313" y="97"/>
                </a:lnTo>
                <a:lnTo>
                  <a:pt x="314" y="97"/>
                </a:lnTo>
                <a:lnTo>
                  <a:pt x="429" y="97"/>
                </a:lnTo>
              </a:path>
            </a:pathLst>
          </a:custGeom>
          <a:solidFill>
            <a:schemeClr val="tx1"/>
          </a:solidFill>
          <a:ln w="12700" cap="rnd" cmpd="sng">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7" name="Line 27"/>
          <p:cNvSpPr>
            <a:spLocks noChangeShapeType="1"/>
          </p:cNvSpPr>
          <p:nvPr/>
        </p:nvSpPr>
        <p:spPr bwMode="auto">
          <a:xfrm flipH="1" flipV="1">
            <a:off x="3430588" y="5311775"/>
            <a:ext cx="666750" cy="43021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68" name="Rectangle 28"/>
          <p:cNvSpPr>
            <a:spLocks noChangeArrowheads="1"/>
          </p:cNvSpPr>
          <p:nvPr/>
        </p:nvSpPr>
        <p:spPr bwMode="auto">
          <a:xfrm>
            <a:off x="231775" y="0"/>
            <a:ext cx="5756275" cy="638175"/>
          </a:xfrm>
          <a:prstGeom prst="rect">
            <a:avLst/>
          </a:prstGeom>
          <a:noFill/>
          <a:ln>
            <a:noFill/>
          </a:ln>
          <a:effectLst>
            <a:outerShdw dist="7184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p>
            <a:pPr algn="ctr"/>
            <a:r>
              <a:rPr lang="en-US" altLang="en-US" sz="3600" b="1">
                <a:solidFill>
                  <a:srgbClr val="FF0000"/>
                </a:solidFill>
                <a:effectLst>
                  <a:outerShdw blurRad="38100" dist="38100" dir="2700000" algn="tl">
                    <a:srgbClr val="000000"/>
                  </a:outerShdw>
                </a:effectLst>
                <a:latin typeface="Times New Roman" panose="02020603050405020304" pitchFamily="18" charset="0"/>
              </a:rPr>
              <a:t>Spillover Costs And Benefits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bwMode="auto">
          <a:xfrm>
            <a:off x="584200" y="354013"/>
            <a:ext cx="7772400" cy="1143000"/>
          </a:xfrm>
          <a:noFill/>
          <a:ln/>
          <a:effectLst>
            <a:outerShdw dist="508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4800" b="1">
                <a:solidFill>
                  <a:srgbClr val="FF0000"/>
                </a:solidFill>
                <a:effectLst>
                  <a:outerShdw blurRad="38100" dist="38100" dir="2700000" algn="tl">
                    <a:srgbClr val="000000"/>
                  </a:outerShdw>
                </a:effectLst>
              </a:rPr>
              <a:t>Two Goals for Tax Systems</a:t>
            </a:r>
          </a:p>
        </p:txBody>
      </p:sp>
      <p:sp>
        <p:nvSpPr>
          <p:cNvPr id="36869" name="Rectangle 5"/>
          <p:cNvSpPr>
            <a:spLocks noGrp="1" noChangeArrowheads="1"/>
          </p:cNvSpPr>
          <p:nvPr>
            <p:ph type="body" idx="1"/>
          </p:nvPr>
        </p:nvSpPr>
        <p:spPr bwMode="auto">
          <a:xfrm>
            <a:off x="660400" y="1497013"/>
            <a:ext cx="7924800" cy="4419600"/>
          </a:xfrm>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76200" cmpd="tri">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buFont typeface="Monotype Sorts" charset="2"/>
              <a:buChar char="4"/>
            </a:pPr>
            <a:r>
              <a:rPr lang="en-US" altLang="en-US" sz="4800" b="1">
                <a:solidFill>
                  <a:srgbClr val="0000FF"/>
                </a:solidFill>
                <a:effectLst>
                  <a:outerShdw blurRad="38100" dist="38100" dir="2700000" algn="tl">
                    <a:srgbClr val="000000"/>
                  </a:outerShdw>
                </a:effectLst>
              </a:rPr>
              <a:t>Tax </a:t>
            </a:r>
            <a:r>
              <a:rPr lang="en-US" altLang="en-US" sz="4800" b="1" u="sng">
                <a:solidFill>
                  <a:srgbClr val="0000FF"/>
                </a:solidFill>
                <a:effectLst>
                  <a:outerShdw blurRad="38100" dist="38100" dir="2700000" algn="tl">
                    <a:srgbClr val="000000"/>
                  </a:outerShdw>
                </a:effectLst>
              </a:rPr>
              <a:t>equity</a:t>
            </a:r>
            <a:r>
              <a:rPr lang="en-US" altLang="en-US" sz="4800" b="1">
                <a:solidFill>
                  <a:srgbClr val="0000FF"/>
                </a:solidFill>
                <a:effectLst>
                  <a:outerShdw blurRad="38100" dist="38100" dir="2700000" algn="tl">
                    <a:srgbClr val="000000"/>
                  </a:outerShdw>
                </a:effectLst>
              </a:rPr>
              <a:t>:</a:t>
            </a:r>
            <a:r>
              <a:rPr lang="en-US" altLang="en-US" sz="4800" b="1">
                <a:solidFill>
                  <a:srgbClr val="0000FF"/>
                </a:solidFill>
              </a:rPr>
              <a:t>  The fairness of a tax system.</a:t>
            </a:r>
          </a:p>
          <a:p>
            <a:pPr>
              <a:buFont typeface="Monotype Sorts" charset="2"/>
              <a:buChar char="4"/>
            </a:pPr>
            <a:r>
              <a:rPr lang="en-US" altLang="en-US" sz="4800" b="1">
                <a:solidFill>
                  <a:srgbClr val="8000FF"/>
                </a:solidFill>
                <a:effectLst>
                  <a:outerShdw blurRad="38100" dist="38100" dir="2700000" algn="tl">
                    <a:srgbClr val="000000"/>
                  </a:outerShdw>
                </a:effectLst>
              </a:rPr>
              <a:t>Tax </a:t>
            </a:r>
            <a:r>
              <a:rPr lang="en-US" altLang="en-US" sz="4800" b="1" u="sng">
                <a:solidFill>
                  <a:srgbClr val="8000FF"/>
                </a:solidFill>
                <a:effectLst>
                  <a:outerShdw blurRad="38100" dist="38100" dir="2700000" algn="tl">
                    <a:srgbClr val="000000"/>
                  </a:outerShdw>
                </a:effectLst>
              </a:rPr>
              <a:t>efficiency</a:t>
            </a:r>
            <a:r>
              <a:rPr lang="en-US" altLang="en-US" sz="4800" b="1">
                <a:solidFill>
                  <a:srgbClr val="8000FF"/>
                </a:solidFill>
                <a:effectLst>
                  <a:outerShdw blurRad="38100" dist="38100" dir="2700000" algn="tl">
                    <a:srgbClr val="000000"/>
                  </a:outerShdw>
                </a:effectLst>
              </a:rPr>
              <a:t>:</a:t>
            </a:r>
            <a:r>
              <a:rPr lang="en-US" altLang="en-US" sz="4800" b="1">
                <a:solidFill>
                  <a:srgbClr val="8000FF"/>
                </a:solidFill>
              </a:rPr>
              <a:t>  How a tax system maintains the incentives to be productive.</a:t>
            </a:r>
            <a:endParaRPr lang="en-US" altLang="en-US" sz="4800" b="1">
              <a:solidFill>
                <a:srgbClr val="00008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ChangeArrowheads="1"/>
          </p:cNvSpPr>
          <p:nvPr/>
        </p:nvSpPr>
        <p:spPr bwMode="auto">
          <a:xfrm>
            <a:off x="609600" y="304800"/>
            <a:ext cx="7772400" cy="1143000"/>
          </a:xfrm>
          <a:prstGeom prst="rect">
            <a:avLst/>
          </a:prstGeom>
          <a:noFill/>
          <a:ln>
            <a:noFill/>
          </a:ln>
          <a:effectLst>
            <a:outerShdw dist="35921" dir="135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Lst>
        </p:spPr>
        <p:txBody>
          <a:bodyPr anchor="ctr"/>
          <a:lstStyle>
            <a:lvl1pPr algn="ctr">
              <a:defRPr sz="4400">
                <a:solidFill>
                  <a:schemeClr val="tx2"/>
                </a:solidFill>
                <a:latin typeface="Times" panose="02020603050405020304" pitchFamily="18" charset="0"/>
              </a:defRPr>
            </a:lvl1pPr>
            <a:lvl2pPr algn="ctr">
              <a:defRPr sz="4400">
                <a:solidFill>
                  <a:schemeClr val="tx2"/>
                </a:solidFill>
                <a:latin typeface="Times" panose="02020603050405020304" pitchFamily="18" charset="0"/>
              </a:defRPr>
            </a:lvl2pPr>
            <a:lvl3pPr algn="ctr">
              <a:defRPr sz="4400">
                <a:solidFill>
                  <a:schemeClr val="tx2"/>
                </a:solidFill>
                <a:latin typeface="Times" panose="02020603050405020304" pitchFamily="18" charset="0"/>
              </a:defRPr>
            </a:lvl3pPr>
            <a:lvl4pPr algn="ctr">
              <a:defRPr sz="4400">
                <a:solidFill>
                  <a:schemeClr val="tx2"/>
                </a:solidFill>
                <a:latin typeface="Times" panose="02020603050405020304" pitchFamily="18" charset="0"/>
              </a:defRPr>
            </a:lvl4pPr>
            <a:lvl5pPr algn="ctr">
              <a:defRPr sz="4400">
                <a:solidFill>
                  <a:schemeClr val="tx2"/>
                </a:solidFill>
                <a:latin typeface="Times" panose="02020603050405020304" pitchFamily="18" charset="0"/>
              </a:defRPr>
            </a:lvl5pPr>
            <a:lvl6pPr marL="457200" algn="ctr" fontAlgn="base">
              <a:spcBef>
                <a:spcPct val="0"/>
              </a:spcBef>
              <a:spcAft>
                <a:spcPct val="0"/>
              </a:spcAft>
              <a:defRPr sz="4400">
                <a:solidFill>
                  <a:schemeClr val="tx2"/>
                </a:solidFill>
                <a:latin typeface="Times" panose="02020603050405020304" pitchFamily="18" charset="0"/>
              </a:defRPr>
            </a:lvl6pPr>
            <a:lvl7pPr marL="914400" algn="ctr" fontAlgn="base">
              <a:spcBef>
                <a:spcPct val="0"/>
              </a:spcBef>
              <a:spcAft>
                <a:spcPct val="0"/>
              </a:spcAft>
              <a:defRPr sz="4400">
                <a:solidFill>
                  <a:schemeClr val="tx2"/>
                </a:solidFill>
                <a:latin typeface="Times" panose="02020603050405020304" pitchFamily="18" charset="0"/>
              </a:defRPr>
            </a:lvl7pPr>
            <a:lvl8pPr marL="1371600" algn="ctr" fontAlgn="base">
              <a:spcBef>
                <a:spcPct val="0"/>
              </a:spcBef>
              <a:spcAft>
                <a:spcPct val="0"/>
              </a:spcAft>
              <a:defRPr sz="4400">
                <a:solidFill>
                  <a:schemeClr val="tx2"/>
                </a:solidFill>
                <a:latin typeface="Times" panose="02020603050405020304" pitchFamily="18" charset="0"/>
              </a:defRPr>
            </a:lvl8pPr>
            <a:lvl9pPr marL="1828800" algn="ctr" fontAlgn="base">
              <a:spcBef>
                <a:spcPct val="0"/>
              </a:spcBef>
              <a:spcAft>
                <a:spcPct val="0"/>
              </a:spcAft>
              <a:defRPr sz="4400">
                <a:solidFill>
                  <a:schemeClr val="tx2"/>
                </a:solidFill>
                <a:latin typeface="Times" panose="02020603050405020304" pitchFamily="18" charset="0"/>
              </a:defRPr>
            </a:lvl9pPr>
          </a:lstStyle>
          <a:p>
            <a:pPr eaLnBrk="1" hangingPunct="1"/>
            <a:r>
              <a:rPr lang="en-US" altLang="en-US" b="1">
                <a:solidFill>
                  <a:srgbClr val="FF0000"/>
                </a:solidFill>
                <a:effectLst>
                  <a:outerShdw blurRad="38100" dist="38100" dir="2700000" algn="tl">
                    <a:srgbClr val="000000"/>
                  </a:outerShdw>
                </a:effectLst>
              </a:rPr>
              <a:t>Two Principles of Tax Equity</a:t>
            </a:r>
          </a:p>
        </p:txBody>
      </p:sp>
      <p:sp>
        <p:nvSpPr>
          <p:cNvPr id="37893" name="Rectangle 5"/>
          <p:cNvSpPr>
            <a:spLocks noChangeArrowheads="1"/>
          </p:cNvSpPr>
          <p:nvPr/>
        </p:nvSpPr>
        <p:spPr bwMode="auto">
          <a:xfrm>
            <a:off x="650875" y="1484313"/>
            <a:ext cx="7772400" cy="46482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76200" cmpd="tri">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defRPr sz="3200">
                <a:solidFill>
                  <a:schemeClr val="tx1"/>
                </a:solidFill>
                <a:latin typeface="Times" panose="02020603050405020304" pitchFamily="18" charset="0"/>
              </a:defRPr>
            </a:lvl1pPr>
            <a:lvl2pPr marL="742950" indent="-285750" algn="ctr">
              <a:spcBef>
                <a:spcPct val="20000"/>
              </a:spcBef>
              <a:defRPr sz="2800">
                <a:solidFill>
                  <a:schemeClr val="tx1"/>
                </a:solidFill>
                <a:latin typeface="Times" panose="02020603050405020304" pitchFamily="18" charset="0"/>
              </a:defRPr>
            </a:lvl2pPr>
            <a:lvl3pPr marL="1143000" indent="-228600" algn="ctr">
              <a:spcBef>
                <a:spcPct val="20000"/>
              </a:spcBef>
              <a:defRPr sz="2400">
                <a:solidFill>
                  <a:schemeClr val="tx1"/>
                </a:solidFill>
                <a:latin typeface="Times" panose="02020603050405020304" pitchFamily="18" charset="0"/>
              </a:defRPr>
            </a:lvl3pPr>
            <a:lvl4pPr marL="1600200" indent="-228600" algn="ctr">
              <a:spcBef>
                <a:spcPct val="20000"/>
              </a:spcBef>
              <a:defRPr sz="2000">
                <a:solidFill>
                  <a:schemeClr val="tx1"/>
                </a:solidFill>
                <a:latin typeface="Times" panose="02020603050405020304" pitchFamily="18" charset="0"/>
              </a:defRPr>
            </a:lvl4pPr>
            <a:lvl5pPr marL="2057400" indent="-228600" algn="ctr">
              <a:spcBef>
                <a:spcPct val="20000"/>
              </a:spcBef>
              <a:defRPr sz="2000">
                <a:solidFill>
                  <a:schemeClr val="tx1"/>
                </a:solidFill>
                <a:latin typeface="Times" panose="02020603050405020304" pitchFamily="18" charset="0"/>
              </a:defRPr>
            </a:lvl5pPr>
            <a:lvl6pPr marL="2514600" indent="-228600" algn="ctr" fontAlgn="base">
              <a:spcBef>
                <a:spcPct val="20000"/>
              </a:spcBef>
              <a:spcAft>
                <a:spcPct val="0"/>
              </a:spcAft>
              <a:defRPr sz="2000">
                <a:solidFill>
                  <a:schemeClr val="tx1"/>
                </a:solidFill>
                <a:latin typeface="Times" panose="02020603050405020304" pitchFamily="18" charset="0"/>
              </a:defRPr>
            </a:lvl6pPr>
            <a:lvl7pPr marL="2971800" indent="-228600" algn="ctr" fontAlgn="base">
              <a:spcBef>
                <a:spcPct val="20000"/>
              </a:spcBef>
              <a:spcAft>
                <a:spcPct val="0"/>
              </a:spcAft>
              <a:defRPr sz="2000">
                <a:solidFill>
                  <a:schemeClr val="tx1"/>
                </a:solidFill>
                <a:latin typeface="Times" panose="02020603050405020304" pitchFamily="18" charset="0"/>
              </a:defRPr>
            </a:lvl7pPr>
            <a:lvl8pPr marL="3429000" indent="-228600" algn="ctr" fontAlgn="base">
              <a:spcBef>
                <a:spcPct val="20000"/>
              </a:spcBef>
              <a:spcAft>
                <a:spcPct val="0"/>
              </a:spcAft>
              <a:defRPr sz="2000">
                <a:solidFill>
                  <a:schemeClr val="tx1"/>
                </a:solidFill>
                <a:latin typeface="Times" panose="02020603050405020304" pitchFamily="18" charset="0"/>
              </a:defRPr>
            </a:lvl8pPr>
            <a:lvl9pPr marL="3886200" indent="-228600" algn="ctr" fontAlgn="base">
              <a:spcBef>
                <a:spcPct val="20000"/>
              </a:spcBef>
              <a:spcAft>
                <a:spcPct val="0"/>
              </a:spcAft>
              <a:defRPr sz="2000">
                <a:solidFill>
                  <a:schemeClr val="tx1"/>
                </a:solidFill>
                <a:latin typeface="Times" panose="02020603050405020304" pitchFamily="18" charset="0"/>
              </a:defRPr>
            </a:lvl9pPr>
          </a:lstStyle>
          <a:p>
            <a:pPr algn="l" eaLnBrk="1" hangingPunct="1">
              <a:buFont typeface="Monotype Sorts" charset="2"/>
              <a:buChar char="4"/>
            </a:pPr>
            <a:r>
              <a:rPr lang="en-US" altLang="en-US" sz="3600" b="1" i="1">
                <a:solidFill>
                  <a:srgbClr val="000080"/>
                </a:solidFill>
                <a:effectLst>
                  <a:outerShdw blurRad="38100" dist="38100" dir="2700000" algn="tl">
                    <a:srgbClr val="000000"/>
                  </a:outerShdw>
                </a:effectLst>
              </a:rPr>
              <a:t> </a:t>
            </a:r>
            <a:r>
              <a:rPr lang="en-US" altLang="en-US" sz="3600" b="1">
                <a:solidFill>
                  <a:srgbClr val="0000FF"/>
                </a:solidFill>
                <a:effectLst>
                  <a:outerShdw blurRad="38100" dist="38100" dir="2700000" algn="tl">
                    <a:srgbClr val="000000"/>
                  </a:outerShdw>
                </a:effectLst>
              </a:rPr>
              <a:t>Benefits received principle:</a:t>
            </a:r>
            <a:r>
              <a:rPr lang="en-US" altLang="en-US" sz="3600" b="1" i="1">
                <a:solidFill>
                  <a:srgbClr val="0000FF"/>
                </a:solidFill>
              </a:rPr>
              <a:t> states that a fair tax is one that taxes people in proportion to the benefits they receive when government spends those tax revenues.</a:t>
            </a:r>
          </a:p>
          <a:p>
            <a:pPr algn="l" eaLnBrk="1" hangingPunct="1">
              <a:buFont typeface="Monotype Sorts" charset="2"/>
              <a:buChar char="4"/>
            </a:pPr>
            <a:r>
              <a:rPr lang="en-US" altLang="en-US" sz="3600" b="1" i="1">
                <a:solidFill>
                  <a:srgbClr val="000080"/>
                </a:solidFill>
                <a:effectLst>
                  <a:outerShdw blurRad="38100" dist="38100" dir="2700000" algn="tl">
                    <a:srgbClr val="000000"/>
                  </a:outerShdw>
                </a:effectLst>
              </a:rPr>
              <a:t> </a:t>
            </a:r>
            <a:r>
              <a:rPr lang="en-US" altLang="en-US" sz="3600" b="1">
                <a:solidFill>
                  <a:srgbClr val="8000FF"/>
                </a:solidFill>
                <a:effectLst>
                  <a:outerShdw blurRad="38100" dist="38100" dir="2700000" algn="tl">
                    <a:srgbClr val="000000"/>
                  </a:outerShdw>
                </a:effectLst>
              </a:rPr>
              <a:t>Ability-to-pay principle:</a:t>
            </a:r>
            <a:r>
              <a:rPr lang="en-US" altLang="en-US" sz="3600" b="1" i="1">
                <a:solidFill>
                  <a:srgbClr val="8000FF"/>
                </a:solidFill>
              </a:rPr>
              <a:t> states that those who can afford to pay more taxes than others should be required to do so</a:t>
            </a:r>
            <a:r>
              <a:rPr lang="en-US" altLang="en-US" sz="3600" b="1" i="1">
                <a:solidFill>
                  <a:srgbClr val="000080"/>
                </a:solidFill>
              </a:rPr>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609600" y="76200"/>
            <a:ext cx="7772400" cy="1143000"/>
          </a:xfrm>
          <a:prstGeom prst="rect">
            <a:avLst/>
          </a:prstGeom>
          <a:noFill/>
          <a:ln>
            <a:noFill/>
          </a:ln>
          <a:effectLst>
            <a:outerShdw dist="38100" dir="108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lgn="ctr">
              <a:defRPr sz="4400">
                <a:solidFill>
                  <a:schemeClr val="tx2"/>
                </a:solidFill>
                <a:latin typeface="Times" panose="02020603050405020304" pitchFamily="18" charset="0"/>
              </a:defRPr>
            </a:lvl1pPr>
            <a:lvl2pPr algn="ctr">
              <a:defRPr sz="4400">
                <a:solidFill>
                  <a:schemeClr val="tx2"/>
                </a:solidFill>
                <a:latin typeface="Times" panose="02020603050405020304" pitchFamily="18" charset="0"/>
              </a:defRPr>
            </a:lvl2pPr>
            <a:lvl3pPr algn="ctr">
              <a:defRPr sz="4400">
                <a:solidFill>
                  <a:schemeClr val="tx2"/>
                </a:solidFill>
                <a:latin typeface="Times" panose="02020603050405020304" pitchFamily="18" charset="0"/>
              </a:defRPr>
            </a:lvl3pPr>
            <a:lvl4pPr algn="ctr">
              <a:defRPr sz="4400">
                <a:solidFill>
                  <a:schemeClr val="tx2"/>
                </a:solidFill>
                <a:latin typeface="Times" panose="02020603050405020304" pitchFamily="18" charset="0"/>
              </a:defRPr>
            </a:lvl4pPr>
            <a:lvl5pPr algn="ctr">
              <a:defRPr sz="4400">
                <a:solidFill>
                  <a:schemeClr val="tx2"/>
                </a:solidFill>
                <a:latin typeface="Times" panose="02020603050405020304" pitchFamily="18" charset="0"/>
              </a:defRPr>
            </a:lvl5pPr>
            <a:lvl6pPr marL="457200" algn="ctr" fontAlgn="base">
              <a:spcBef>
                <a:spcPct val="0"/>
              </a:spcBef>
              <a:spcAft>
                <a:spcPct val="0"/>
              </a:spcAft>
              <a:defRPr sz="4400">
                <a:solidFill>
                  <a:schemeClr val="tx2"/>
                </a:solidFill>
                <a:latin typeface="Times" panose="02020603050405020304" pitchFamily="18" charset="0"/>
              </a:defRPr>
            </a:lvl6pPr>
            <a:lvl7pPr marL="914400" algn="ctr" fontAlgn="base">
              <a:spcBef>
                <a:spcPct val="0"/>
              </a:spcBef>
              <a:spcAft>
                <a:spcPct val="0"/>
              </a:spcAft>
              <a:defRPr sz="4400">
                <a:solidFill>
                  <a:schemeClr val="tx2"/>
                </a:solidFill>
                <a:latin typeface="Times" panose="02020603050405020304" pitchFamily="18" charset="0"/>
              </a:defRPr>
            </a:lvl7pPr>
            <a:lvl8pPr marL="1371600" algn="ctr" fontAlgn="base">
              <a:spcBef>
                <a:spcPct val="0"/>
              </a:spcBef>
              <a:spcAft>
                <a:spcPct val="0"/>
              </a:spcAft>
              <a:defRPr sz="4400">
                <a:solidFill>
                  <a:schemeClr val="tx2"/>
                </a:solidFill>
                <a:latin typeface="Times" panose="02020603050405020304" pitchFamily="18" charset="0"/>
              </a:defRPr>
            </a:lvl8pPr>
            <a:lvl9pPr marL="1828800" algn="ctr" fontAlgn="base">
              <a:spcBef>
                <a:spcPct val="0"/>
              </a:spcBef>
              <a:spcAft>
                <a:spcPct val="0"/>
              </a:spcAft>
              <a:defRPr sz="4400">
                <a:solidFill>
                  <a:schemeClr val="tx2"/>
                </a:solidFill>
                <a:latin typeface="Times" panose="02020603050405020304" pitchFamily="18" charset="0"/>
              </a:defRPr>
            </a:lvl9pPr>
          </a:lstStyle>
          <a:p>
            <a:pPr eaLnBrk="1" hangingPunct="1"/>
            <a:r>
              <a:rPr lang="en-US" altLang="en-US" sz="4800" b="1">
                <a:solidFill>
                  <a:srgbClr val="FF0000"/>
                </a:solidFill>
                <a:effectLst>
                  <a:outerShdw blurRad="38100" dist="38100" dir="2700000" algn="tl">
                    <a:srgbClr val="000000"/>
                  </a:outerShdw>
                </a:effectLst>
              </a:rPr>
              <a:t>Three Tax Structures</a:t>
            </a:r>
          </a:p>
        </p:txBody>
      </p:sp>
      <p:sp>
        <p:nvSpPr>
          <p:cNvPr id="38917" name="Rectangle 5"/>
          <p:cNvSpPr>
            <a:spLocks noChangeArrowheads="1"/>
          </p:cNvSpPr>
          <p:nvPr/>
        </p:nvSpPr>
        <p:spPr bwMode="auto">
          <a:xfrm>
            <a:off x="381000" y="1135063"/>
            <a:ext cx="8382000" cy="51816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7150" cmpd="thickThin">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defRPr sz="3200">
                <a:solidFill>
                  <a:schemeClr val="tx1"/>
                </a:solidFill>
                <a:latin typeface="Times" panose="02020603050405020304" pitchFamily="18" charset="0"/>
              </a:defRPr>
            </a:lvl1pPr>
            <a:lvl2pPr marL="742950" indent="-285750" algn="ctr">
              <a:spcBef>
                <a:spcPct val="20000"/>
              </a:spcBef>
              <a:defRPr sz="2800">
                <a:solidFill>
                  <a:schemeClr val="tx1"/>
                </a:solidFill>
                <a:latin typeface="Times" panose="02020603050405020304" pitchFamily="18" charset="0"/>
              </a:defRPr>
            </a:lvl2pPr>
            <a:lvl3pPr marL="1143000" indent="-228600" algn="ctr">
              <a:spcBef>
                <a:spcPct val="20000"/>
              </a:spcBef>
              <a:defRPr sz="2400">
                <a:solidFill>
                  <a:schemeClr val="tx1"/>
                </a:solidFill>
                <a:latin typeface="Times" panose="02020603050405020304" pitchFamily="18" charset="0"/>
              </a:defRPr>
            </a:lvl3pPr>
            <a:lvl4pPr marL="1600200" indent="-228600" algn="ctr">
              <a:spcBef>
                <a:spcPct val="20000"/>
              </a:spcBef>
              <a:defRPr sz="2000">
                <a:solidFill>
                  <a:schemeClr val="tx1"/>
                </a:solidFill>
                <a:latin typeface="Times" panose="02020603050405020304" pitchFamily="18" charset="0"/>
              </a:defRPr>
            </a:lvl4pPr>
            <a:lvl5pPr marL="2057400" indent="-228600" algn="ctr">
              <a:spcBef>
                <a:spcPct val="20000"/>
              </a:spcBef>
              <a:defRPr sz="2000">
                <a:solidFill>
                  <a:schemeClr val="tx1"/>
                </a:solidFill>
                <a:latin typeface="Times" panose="02020603050405020304" pitchFamily="18" charset="0"/>
              </a:defRPr>
            </a:lvl5pPr>
            <a:lvl6pPr marL="2514600" indent="-228600" algn="ctr" fontAlgn="base">
              <a:spcBef>
                <a:spcPct val="20000"/>
              </a:spcBef>
              <a:spcAft>
                <a:spcPct val="0"/>
              </a:spcAft>
              <a:defRPr sz="2000">
                <a:solidFill>
                  <a:schemeClr val="tx1"/>
                </a:solidFill>
                <a:latin typeface="Times" panose="02020603050405020304" pitchFamily="18" charset="0"/>
              </a:defRPr>
            </a:lvl6pPr>
            <a:lvl7pPr marL="2971800" indent="-228600" algn="ctr" fontAlgn="base">
              <a:spcBef>
                <a:spcPct val="20000"/>
              </a:spcBef>
              <a:spcAft>
                <a:spcPct val="0"/>
              </a:spcAft>
              <a:defRPr sz="2000">
                <a:solidFill>
                  <a:schemeClr val="tx1"/>
                </a:solidFill>
                <a:latin typeface="Times" panose="02020603050405020304" pitchFamily="18" charset="0"/>
              </a:defRPr>
            </a:lvl7pPr>
            <a:lvl8pPr marL="3429000" indent="-228600" algn="ctr" fontAlgn="base">
              <a:spcBef>
                <a:spcPct val="20000"/>
              </a:spcBef>
              <a:spcAft>
                <a:spcPct val="0"/>
              </a:spcAft>
              <a:defRPr sz="2000">
                <a:solidFill>
                  <a:schemeClr val="tx1"/>
                </a:solidFill>
                <a:latin typeface="Times" panose="02020603050405020304" pitchFamily="18" charset="0"/>
              </a:defRPr>
            </a:lvl8pPr>
            <a:lvl9pPr marL="3886200" indent="-228600" algn="ctr" fontAlgn="base">
              <a:spcBef>
                <a:spcPct val="20000"/>
              </a:spcBef>
              <a:spcAft>
                <a:spcPct val="0"/>
              </a:spcAft>
              <a:defRPr sz="2000">
                <a:solidFill>
                  <a:schemeClr val="tx1"/>
                </a:solidFill>
                <a:latin typeface="Times" panose="02020603050405020304" pitchFamily="18" charset="0"/>
              </a:defRPr>
            </a:lvl9pPr>
          </a:lstStyle>
          <a:p>
            <a:pPr algn="l" eaLnBrk="1" hangingPunct="1">
              <a:buFontTx/>
              <a:buChar char="$"/>
            </a:pPr>
            <a:r>
              <a:rPr lang="en-US" altLang="en-US" sz="3600" b="1" i="1">
                <a:solidFill>
                  <a:srgbClr val="8000FF"/>
                </a:solidFill>
                <a:effectLst>
                  <a:outerShdw blurRad="38100" dist="38100" dir="2700000" algn="tl">
                    <a:srgbClr val="000000"/>
                  </a:outerShdw>
                </a:effectLst>
              </a:rPr>
              <a:t> Progressive tax</a:t>
            </a:r>
            <a:r>
              <a:rPr lang="en-US" altLang="en-US" sz="3600" b="1" i="1">
                <a:solidFill>
                  <a:srgbClr val="8000FF"/>
                </a:solidFill>
              </a:rPr>
              <a:t>:  collects a higher percentage of </a:t>
            </a:r>
            <a:r>
              <a:rPr lang="en-US" altLang="en-US" sz="3600" b="1" i="1" u="sng">
                <a:solidFill>
                  <a:srgbClr val="8000FF"/>
                </a:solidFill>
              </a:rPr>
              <a:t>high </a:t>
            </a:r>
            <a:r>
              <a:rPr lang="en-US" altLang="en-US" sz="3600" b="1" i="1">
                <a:solidFill>
                  <a:srgbClr val="8000FF"/>
                </a:solidFill>
              </a:rPr>
              <a:t>incomes than of low incomes.</a:t>
            </a:r>
          </a:p>
          <a:p>
            <a:pPr algn="l" eaLnBrk="1" hangingPunct="1">
              <a:buFontTx/>
              <a:buChar char="$"/>
            </a:pPr>
            <a:r>
              <a:rPr lang="en-US" altLang="en-US" sz="3600" b="1" i="1">
                <a:solidFill>
                  <a:srgbClr val="000080"/>
                </a:solidFill>
                <a:effectLst>
                  <a:outerShdw blurRad="38100" dist="38100" dir="2700000" algn="tl">
                    <a:srgbClr val="000000"/>
                  </a:outerShdw>
                </a:effectLst>
              </a:rPr>
              <a:t> </a:t>
            </a:r>
            <a:r>
              <a:rPr lang="en-US" altLang="en-US" sz="3600" b="1" i="1">
                <a:solidFill>
                  <a:srgbClr val="008040"/>
                </a:solidFill>
                <a:effectLst>
                  <a:outerShdw blurRad="38100" dist="38100" dir="2700000" algn="tl">
                    <a:srgbClr val="000000"/>
                  </a:outerShdw>
                </a:effectLst>
              </a:rPr>
              <a:t>Regressive tax:  </a:t>
            </a:r>
            <a:r>
              <a:rPr lang="en-US" altLang="en-US" sz="3600" b="1" i="1">
                <a:solidFill>
                  <a:srgbClr val="008040"/>
                </a:solidFill>
              </a:rPr>
              <a:t>collects a higher percentage of </a:t>
            </a:r>
            <a:r>
              <a:rPr lang="en-US" altLang="en-US" sz="3600" b="1" i="1" u="sng">
                <a:solidFill>
                  <a:srgbClr val="008040"/>
                </a:solidFill>
              </a:rPr>
              <a:t>low</a:t>
            </a:r>
            <a:r>
              <a:rPr lang="en-US" altLang="en-US" sz="3600" b="1" i="1">
                <a:solidFill>
                  <a:srgbClr val="008040"/>
                </a:solidFill>
              </a:rPr>
              <a:t> incomes than of high incomes.</a:t>
            </a:r>
          </a:p>
          <a:p>
            <a:pPr algn="l" eaLnBrk="1" hangingPunct="1">
              <a:buFontTx/>
              <a:buChar char="$"/>
            </a:pPr>
            <a:r>
              <a:rPr lang="en-US" altLang="en-US" sz="3600" b="1" i="1">
                <a:solidFill>
                  <a:srgbClr val="000080"/>
                </a:solidFill>
                <a:effectLst>
                  <a:outerShdw blurRad="38100" dist="38100" dir="2700000" algn="tl">
                    <a:srgbClr val="000000"/>
                  </a:outerShdw>
                </a:effectLst>
              </a:rPr>
              <a:t> </a:t>
            </a:r>
            <a:r>
              <a:rPr lang="en-US" altLang="en-US" sz="3600" b="1" i="1">
                <a:solidFill>
                  <a:srgbClr val="0000FF"/>
                </a:solidFill>
                <a:effectLst>
                  <a:outerShdw blurRad="38100" dist="38100" dir="2700000" algn="tl">
                    <a:srgbClr val="000000"/>
                  </a:outerShdw>
                </a:effectLst>
              </a:rPr>
              <a:t>Proportional tax: </a:t>
            </a:r>
            <a:r>
              <a:rPr lang="en-US" altLang="en-US" sz="3600" b="1" i="1">
                <a:solidFill>
                  <a:srgbClr val="0000FF"/>
                </a:solidFill>
              </a:rPr>
              <a:t> collects the same percentage of income, no matter what the income.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03" name="Line 23"/>
          <p:cNvSpPr>
            <a:spLocks noChangeShapeType="1"/>
          </p:cNvSpPr>
          <p:nvPr/>
        </p:nvSpPr>
        <p:spPr bwMode="auto">
          <a:xfrm>
            <a:off x="1443038" y="1179513"/>
            <a:ext cx="6337300" cy="1587"/>
          </a:xfrm>
          <a:prstGeom prst="line">
            <a:avLst/>
          </a:prstGeom>
          <a:noFill/>
          <a:ln w="95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104" name="Group 24"/>
          <p:cNvGrpSpPr>
            <a:grpSpLocks/>
          </p:cNvGrpSpPr>
          <p:nvPr/>
        </p:nvGrpSpPr>
        <p:grpSpPr bwMode="auto">
          <a:xfrm>
            <a:off x="304800" y="534988"/>
            <a:ext cx="8118475" cy="5803900"/>
            <a:chOff x="192" y="337"/>
            <a:chExt cx="5114" cy="3656"/>
          </a:xfrm>
        </p:grpSpPr>
        <p:sp>
          <p:nvSpPr>
            <p:cNvPr id="46105" name="Rectangle 25"/>
            <p:cNvSpPr>
              <a:spLocks noChangeArrowheads="1"/>
            </p:cNvSpPr>
            <p:nvPr/>
          </p:nvSpPr>
          <p:spPr bwMode="auto">
            <a:xfrm>
              <a:off x="192" y="1690"/>
              <a:ext cx="1229" cy="6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C0128"/>
                  </a:solidFill>
                </a14:hiddenFill>
              </a:ext>
            </a:extLst>
          </p:spPr>
          <p:txBody>
            <a:bodyPr/>
            <a:lstStyle/>
            <a:p>
              <a:endParaRPr lang="en-US"/>
            </a:p>
          </p:txBody>
        </p:sp>
        <p:sp>
          <p:nvSpPr>
            <p:cNvPr id="46106" name="Line 26"/>
            <p:cNvSpPr>
              <a:spLocks noChangeShapeType="1"/>
            </p:cNvSpPr>
            <p:nvPr/>
          </p:nvSpPr>
          <p:spPr bwMode="auto">
            <a:xfrm flipV="1">
              <a:off x="897" y="758"/>
              <a:ext cx="1" cy="887"/>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107" name="Group 27"/>
            <p:cNvGrpSpPr>
              <a:grpSpLocks/>
            </p:cNvGrpSpPr>
            <p:nvPr/>
          </p:nvGrpSpPr>
          <p:grpSpPr bwMode="auto">
            <a:xfrm>
              <a:off x="4849" y="758"/>
              <a:ext cx="103" cy="896"/>
              <a:chOff x="4849" y="758"/>
              <a:chExt cx="103" cy="896"/>
            </a:xfrm>
          </p:grpSpPr>
          <p:sp>
            <p:nvSpPr>
              <p:cNvPr id="46108" name="Line 28"/>
              <p:cNvSpPr>
                <a:spLocks noChangeShapeType="1"/>
              </p:cNvSpPr>
              <p:nvPr/>
            </p:nvSpPr>
            <p:spPr bwMode="auto">
              <a:xfrm>
                <a:off x="4889" y="758"/>
                <a:ext cx="1" cy="896"/>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9" name="Freeform 29"/>
              <p:cNvSpPr>
                <a:spLocks/>
              </p:cNvSpPr>
              <p:nvPr/>
            </p:nvSpPr>
            <p:spPr bwMode="auto">
              <a:xfrm>
                <a:off x="4849" y="1472"/>
                <a:ext cx="103" cy="182"/>
              </a:xfrm>
              <a:custGeom>
                <a:avLst/>
                <a:gdLst>
                  <a:gd name="T0" fmla="*/ 52 w 103"/>
                  <a:gd name="T1" fmla="*/ 182 h 182"/>
                  <a:gd name="T2" fmla="*/ 103 w 103"/>
                  <a:gd name="T3" fmla="*/ 0 h 182"/>
                  <a:gd name="T4" fmla="*/ 0 w 103"/>
                  <a:gd name="T5" fmla="*/ 0 h 182"/>
                  <a:gd name="T6" fmla="*/ 52 w 103"/>
                  <a:gd name="T7" fmla="*/ 182 h 182"/>
                </a:gdLst>
                <a:ahLst/>
                <a:cxnLst>
                  <a:cxn ang="0">
                    <a:pos x="T0" y="T1"/>
                  </a:cxn>
                  <a:cxn ang="0">
                    <a:pos x="T2" y="T3"/>
                  </a:cxn>
                  <a:cxn ang="0">
                    <a:pos x="T4" y="T5"/>
                  </a:cxn>
                  <a:cxn ang="0">
                    <a:pos x="T6" y="T7"/>
                  </a:cxn>
                </a:cxnLst>
                <a:rect l="0" t="0" r="r" b="b"/>
                <a:pathLst>
                  <a:path w="103" h="182">
                    <a:moveTo>
                      <a:pt x="52" y="182"/>
                    </a:moveTo>
                    <a:lnTo>
                      <a:pt x="103" y="0"/>
                    </a:lnTo>
                    <a:lnTo>
                      <a:pt x="0" y="0"/>
                    </a:lnTo>
                    <a:lnTo>
                      <a:pt x="52" y="182"/>
                    </a:lnTo>
                    <a:close/>
                  </a:path>
                </a:pathLst>
              </a:custGeom>
              <a:noFill/>
              <a:ln w="4763">
                <a:solidFill>
                  <a:srgbClr val="00AE00"/>
                </a:solidFill>
                <a:prstDash val="solid"/>
                <a:round/>
                <a:headEnd/>
                <a:tailEnd/>
              </a:ln>
              <a:extLst>
                <a:ext uri="{909E8E84-426E-40DD-AFC4-6F175D3DCCD1}">
                  <a14:hiddenFill xmlns:a14="http://schemas.microsoft.com/office/drawing/2010/main">
                    <a:solidFill>
                      <a:srgbClr val="00AE00"/>
                    </a:solidFill>
                  </a14:hiddenFill>
                </a:ext>
              </a:extLst>
            </p:spPr>
            <p:txBody>
              <a:bodyPr/>
              <a:lstStyle/>
              <a:p>
                <a:endParaRPr lang="en-US"/>
              </a:p>
            </p:txBody>
          </p:sp>
        </p:grpSp>
        <p:grpSp>
          <p:nvGrpSpPr>
            <p:cNvPr id="46110" name="Group 30"/>
            <p:cNvGrpSpPr>
              <a:grpSpLocks/>
            </p:cNvGrpSpPr>
            <p:nvPr/>
          </p:nvGrpSpPr>
          <p:grpSpPr bwMode="auto">
            <a:xfrm>
              <a:off x="906" y="2446"/>
              <a:ext cx="4043" cy="972"/>
              <a:chOff x="906" y="2446"/>
              <a:chExt cx="4043" cy="972"/>
            </a:xfrm>
          </p:grpSpPr>
          <p:sp>
            <p:nvSpPr>
              <p:cNvPr id="46111" name="Line 31"/>
              <p:cNvSpPr>
                <a:spLocks noChangeShapeType="1"/>
              </p:cNvSpPr>
              <p:nvPr/>
            </p:nvSpPr>
            <p:spPr bwMode="auto">
              <a:xfrm>
                <a:off x="4934" y="2446"/>
                <a:ext cx="1" cy="972"/>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2" name="Line 32"/>
              <p:cNvSpPr>
                <a:spLocks noChangeShapeType="1"/>
              </p:cNvSpPr>
              <p:nvPr/>
            </p:nvSpPr>
            <p:spPr bwMode="auto">
              <a:xfrm flipH="1">
                <a:off x="955" y="3403"/>
                <a:ext cx="3994" cy="1"/>
              </a:xfrm>
              <a:prstGeom prst="line">
                <a:avLst/>
              </a:prstGeom>
              <a:noFill/>
              <a:ln w="95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113" name="Group 33"/>
              <p:cNvGrpSpPr>
                <a:grpSpLocks/>
              </p:cNvGrpSpPr>
              <p:nvPr/>
            </p:nvGrpSpPr>
            <p:grpSpPr bwMode="auto">
              <a:xfrm>
                <a:off x="906" y="2519"/>
                <a:ext cx="100" cy="899"/>
                <a:chOff x="906" y="2519"/>
                <a:chExt cx="100" cy="899"/>
              </a:xfrm>
            </p:grpSpPr>
            <p:sp>
              <p:nvSpPr>
                <p:cNvPr id="46114" name="Line 34"/>
                <p:cNvSpPr>
                  <a:spLocks noChangeShapeType="1"/>
                </p:cNvSpPr>
                <p:nvPr/>
              </p:nvSpPr>
              <p:spPr bwMode="auto">
                <a:xfrm flipV="1">
                  <a:off x="943" y="2519"/>
                  <a:ext cx="1" cy="899"/>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5" name="Freeform 35"/>
                <p:cNvSpPr>
                  <a:spLocks/>
                </p:cNvSpPr>
                <p:nvPr/>
              </p:nvSpPr>
              <p:spPr bwMode="auto">
                <a:xfrm>
                  <a:off x="906" y="2519"/>
                  <a:ext cx="100" cy="185"/>
                </a:xfrm>
                <a:custGeom>
                  <a:avLst/>
                  <a:gdLst>
                    <a:gd name="T0" fmla="*/ 49 w 100"/>
                    <a:gd name="T1" fmla="*/ 0 h 185"/>
                    <a:gd name="T2" fmla="*/ 0 w 100"/>
                    <a:gd name="T3" fmla="*/ 185 h 185"/>
                    <a:gd name="T4" fmla="*/ 100 w 100"/>
                    <a:gd name="T5" fmla="*/ 185 h 185"/>
                    <a:gd name="T6" fmla="*/ 49 w 100"/>
                    <a:gd name="T7" fmla="*/ 0 h 185"/>
                  </a:gdLst>
                  <a:ahLst/>
                  <a:cxnLst>
                    <a:cxn ang="0">
                      <a:pos x="T0" y="T1"/>
                    </a:cxn>
                    <a:cxn ang="0">
                      <a:pos x="T2" y="T3"/>
                    </a:cxn>
                    <a:cxn ang="0">
                      <a:pos x="T4" y="T5"/>
                    </a:cxn>
                    <a:cxn ang="0">
                      <a:pos x="T6" y="T7"/>
                    </a:cxn>
                  </a:cxnLst>
                  <a:rect l="0" t="0" r="r" b="b"/>
                  <a:pathLst>
                    <a:path w="100" h="185">
                      <a:moveTo>
                        <a:pt x="49" y="0"/>
                      </a:moveTo>
                      <a:lnTo>
                        <a:pt x="0" y="185"/>
                      </a:lnTo>
                      <a:lnTo>
                        <a:pt x="100" y="185"/>
                      </a:lnTo>
                      <a:lnTo>
                        <a:pt x="49" y="0"/>
                      </a:lnTo>
                      <a:close/>
                    </a:path>
                  </a:pathLst>
                </a:custGeom>
                <a:noFill/>
                <a:ln w="4763">
                  <a:solidFill>
                    <a:srgbClr val="00AE00"/>
                  </a:solidFill>
                  <a:prstDash val="solid"/>
                  <a:round/>
                  <a:headEnd/>
                  <a:tailEnd/>
                </a:ln>
                <a:extLst>
                  <a:ext uri="{909E8E84-426E-40DD-AFC4-6F175D3DCCD1}">
                    <a14:hiddenFill xmlns:a14="http://schemas.microsoft.com/office/drawing/2010/main">
                      <a:solidFill>
                        <a:srgbClr val="00AE00"/>
                      </a:solidFill>
                    </a14:hiddenFill>
                  </a:ext>
                </a:extLst>
              </p:spPr>
              <p:txBody>
                <a:bodyPr/>
                <a:lstStyle/>
                <a:p>
                  <a:endParaRPr lang="en-US"/>
                </a:p>
              </p:txBody>
            </p:sp>
          </p:grpSp>
        </p:grpSp>
        <p:grpSp>
          <p:nvGrpSpPr>
            <p:cNvPr id="46116" name="Group 36"/>
            <p:cNvGrpSpPr>
              <a:grpSpLocks/>
            </p:cNvGrpSpPr>
            <p:nvPr/>
          </p:nvGrpSpPr>
          <p:grpSpPr bwMode="auto">
            <a:xfrm>
              <a:off x="610" y="419"/>
              <a:ext cx="4642" cy="1431"/>
              <a:chOff x="610" y="419"/>
              <a:chExt cx="4642" cy="1431"/>
            </a:xfrm>
          </p:grpSpPr>
          <p:sp>
            <p:nvSpPr>
              <p:cNvPr id="46117" name="Line 37"/>
              <p:cNvSpPr>
                <a:spLocks noChangeShapeType="1"/>
              </p:cNvSpPr>
              <p:nvPr/>
            </p:nvSpPr>
            <p:spPr bwMode="auto">
              <a:xfrm flipV="1">
                <a:off x="5240" y="434"/>
                <a:ext cx="1" cy="1416"/>
              </a:xfrm>
              <a:prstGeom prst="line">
                <a:avLst/>
              </a:prstGeom>
              <a:noFill/>
              <a:ln w="476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8" name="Line 38"/>
              <p:cNvSpPr>
                <a:spLocks noChangeShapeType="1"/>
              </p:cNvSpPr>
              <p:nvPr/>
            </p:nvSpPr>
            <p:spPr bwMode="auto">
              <a:xfrm flipH="1">
                <a:off x="661" y="419"/>
                <a:ext cx="4591" cy="1"/>
              </a:xfrm>
              <a:prstGeom prst="line">
                <a:avLst/>
              </a:prstGeom>
              <a:noFill/>
              <a:ln w="95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119" name="Group 39"/>
              <p:cNvGrpSpPr>
                <a:grpSpLocks/>
              </p:cNvGrpSpPr>
              <p:nvPr/>
            </p:nvGrpSpPr>
            <p:grpSpPr bwMode="auto">
              <a:xfrm>
                <a:off x="610" y="434"/>
                <a:ext cx="103" cy="1189"/>
                <a:chOff x="610" y="434"/>
                <a:chExt cx="103" cy="1189"/>
              </a:xfrm>
            </p:grpSpPr>
            <p:sp>
              <p:nvSpPr>
                <p:cNvPr id="46120" name="Line 40"/>
                <p:cNvSpPr>
                  <a:spLocks noChangeShapeType="1"/>
                </p:cNvSpPr>
                <p:nvPr/>
              </p:nvSpPr>
              <p:spPr bwMode="auto">
                <a:xfrm>
                  <a:off x="646" y="434"/>
                  <a:ext cx="1" cy="1189"/>
                </a:xfrm>
                <a:prstGeom prst="line">
                  <a:avLst/>
                </a:prstGeom>
                <a:noFill/>
                <a:ln w="476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21" name="Freeform 41"/>
                <p:cNvSpPr>
                  <a:spLocks/>
                </p:cNvSpPr>
                <p:nvPr/>
              </p:nvSpPr>
              <p:spPr bwMode="auto">
                <a:xfrm>
                  <a:off x="610" y="1442"/>
                  <a:ext cx="103" cy="181"/>
                </a:xfrm>
                <a:custGeom>
                  <a:avLst/>
                  <a:gdLst>
                    <a:gd name="T0" fmla="*/ 51 w 103"/>
                    <a:gd name="T1" fmla="*/ 181 h 181"/>
                    <a:gd name="T2" fmla="*/ 103 w 103"/>
                    <a:gd name="T3" fmla="*/ 0 h 181"/>
                    <a:gd name="T4" fmla="*/ 0 w 103"/>
                    <a:gd name="T5" fmla="*/ 0 h 181"/>
                    <a:gd name="T6" fmla="*/ 51 w 103"/>
                    <a:gd name="T7" fmla="*/ 181 h 181"/>
                  </a:gdLst>
                  <a:ahLst/>
                  <a:cxnLst>
                    <a:cxn ang="0">
                      <a:pos x="T0" y="T1"/>
                    </a:cxn>
                    <a:cxn ang="0">
                      <a:pos x="T2" y="T3"/>
                    </a:cxn>
                    <a:cxn ang="0">
                      <a:pos x="T4" y="T5"/>
                    </a:cxn>
                    <a:cxn ang="0">
                      <a:pos x="T6" y="T7"/>
                    </a:cxn>
                  </a:cxnLst>
                  <a:rect l="0" t="0" r="r" b="b"/>
                  <a:pathLst>
                    <a:path w="103" h="181">
                      <a:moveTo>
                        <a:pt x="51" y="181"/>
                      </a:moveTo>
                      <a:lnTo>
                        <a:pt x="103" y="0"/>
                      </a:lnTo>
                      <a:lnTo>
                        <a:pt x="0" y="0"/>
                      </a:lnTo>
                      <a:lnTo>
                        <a:pt x="51" y="181"/>
                      </a:lnTo>
                      <a:close/>
                    </a:path>
                  </a:pathLst>
                </a:custGeom>
                <a:noFill/>
                <a:ln w="4763">
                  <a:solidFill>
                    <a:srgbClr val="3365FB"/>
                  </a:solidFill>
                  <a:prstDash val="solid"/>
                  <a:round/>
                  <a:headEnd/>
                  <a:tailEnd/>
                </a:ln>
                <a:extLst>
                  <a:ext uri="{909E8E84-426E-40DD-AFC4-6F175D3DCCD1}">
                    <a14:hiddenFill xmlns:a14="http://schemas.microsoft.com/office/drawing/2010/main">
                      <a:solidFill>
                        <a:srgbClr val="3365FB"/>
                      </a:solidFill>
                    </a14:hiddenFill>
                  </a:ext>
                </a:extLst>
              </p:spPr>
              <p:txBody>
                <a:bodyPr/>
                <a:lstStyle/>
                <a:p>
                  <a:endParaRPr lang="en-US"/>
                </a:p>
              </p:txBody>
            </p:sp>
          </p:grpSp>
        </p:grpSp>
        <p:grpSp>
          <p:nvGrpSpPr>
            <p:cNvPr id="46122" name="Group 42"/>
            <p:cNvGrpSpPr>
              <a:grpSpLocks/>
            </p:cNvGrpSpPr>
            <p:nvPr/>
          </p:nvGrpSpPr>
          <p:grpSpPr bwMode="auto">
            <a:xfrm>
              <a:off x="585" y="2446"/>
              <a:ext cx="4649" cy="1495"/>
              <a:chOff x="585" y="2446"/>
              <a:chExt cx="4649" cy="1495"/>
            </a:xfrm>
          </p:grpSpPr>
          <p:sp>
            <p:nvSpPr>
              <p:cNvPr id="46123" name="Line 43"/>
              <p:cNvSpPr>
                <a:spLocks noChangeShapeType="1"/>
              </p:cNvSpPr>
              <p:nvPr/>
            </p:nvSpPr>
            <p:spPr bwMode="auto">
              <a:xfrm>
                <a:off x="585" y="2446"/>
                <a:ext cx="1" cy="1495"/>
              </a:xfrm>
              <a:prstGeom prst="line">
                <a:avLst/>
              </a:prstGeom>
              <a:noFill/>
              <a:ln w="476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24" name="Line 44"/>
              <p:cNvSpPr>
                <a:spLocks noChangeShapeType="1"/>
              </p:cNvSpPr>
              <p:nvPr/>
            </p:nvSpPr>
            <p:spPr bwMode="auto">
              <a:xfrm>
                <a:off x="601" y="3926"/>
                <a:ext cx="4581" cy="1"/>
              </a:xfrm>
              <a:prstGeom prst="line">
                <a:avLst/>
              </a:prstGeom>
              <a:noFill/>
              <a:ln w="95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125" name="Group 45"/>
              <p:cNvGrpSpPr>
                <a:grpSpLocks/>
              </p:cNvGrpSpPr>
              <p:nvPr/>
            </p:nvGrpSpPr>
            <p:grpSpPr bwMode="auto">
              <a:xfrm>
                <a:off x="5134" y="2446"/>
                <a:ext cx="100" cy="1495"/>
                <a:chOff x="5134" y="2446"/>
                <a:chExt cx="100" cy="1495"/>
              </a:xfrm>
            </p:grpSpPr>
            <p:sp>
              <p:nvSpPr>
                <p:cNvPr id="46126" name="Line 46"/>
                <p:cNvSpPr>
                  <a:spLocks noChangeShapeType="1"/>
                </p:cNvSpPr>
                <p:nvPr/>
              </p:nvSpPr>
              <p:spPr bwMode="auto">
                <a:xfrm flipV="1">
                  <a:off x="5170" y="2446"/>
                  <a:ext cx="1" cy="1495"/>
                </a:xfrm>
                <a:prstGeom prst="line">
                  <a:avLst/>
                </a:prstGeom>
                <a:noFill/>
                <a:ln w="47625">
                  <a:solidFill>
                    <a:srgbClr val="3365FB"/>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27" name="Freeform 47"/>
                <p:cNvSpPr>
                  <a:spLocks/>
                </p:cNvSpPr>
                <p:nvPr/>
              </p:nvSpPr>
              <p:spPr bwMode="auto">
                <a:xfrm>
                  <a:off x="5134" y="2446"/>
                  <a:ext cx="100" cy="185"/>
                </a:xfrm>
                <a:custGeom>
                  <a:avLst/>
                  <a:gdLst>
                    <a:gd name="T0" fmla="*/ 48 w 100"/>
                    <a:gd name="T1" fmla="*/ 0 h 185"/>
                    <a:gd name="T2" fmla="*/ 0 w 100"/>
                    <a:gd name="T3" fmla="*/ 185 h 185"/>
                    <a:gd name="T4" fmla="*/ 100 w 100"/>
                    <a:gd name="T5" fmla="*/ 185 h 185"/>
                    <a:gd name="T6" fmla="*/ 48 w 100"/>
                    <a:gd name="T7" fmla="*/ 0 h 185"/>
                  </a:gdLst>
                  <a:ahLst/>
                  <a:cxnLst>
                    <a:cxn ang="0">
                      <a:pos x="T0" y="T1"/>
                    </a:cxn>
                    <a:cxn ang="0">
                      <a:pos x="T2" y="T3"/>
                    </a:cxn>
                    <a:cxn ang="0">
                      <a:pos x="T4" y="T5"/>
                    </a:cxn>
                    <a:cxn ang="0">
                      <a:pos x="T6" y="T7"/>
                    </a:cxn>
                  </a:cxnLst>
                  <a:rect l="0" t="0" r="r" b="b"/>
                  <a:pathLst>
                    <a:path w="100" h="185">
                      <a:moveTo>
                        <a:pt x="48" y="0"/>
                      </a:moveTo>
                      <a:lnTo>
                        <a:pt x="0" y="185"/>
                      </a:lnTo>
                      <a:lnTo>
                        <a:pt x="100" y="185"/>
                      </a:lnTo>
                      <a:lnTo>
                        <a:pt x="48" y="0"/>
                      </a:lnTo>
                      <a:close/>
                    </a:path>
                  </a:pathLst>
                </a:custGeom>
                <a:noFill/>
                <a:ln w="4763">
                  <a:solidFill>
                    <a:srgbClr val="3365FB"/>
                  </a:solidFill>
                  <a:prstDash val="solid"/>
                  <a:round/>
                  <a:headEnd/>
                  <a:tailEnd/>
                </a:ln>
                <a:extLst>
                  <a:ext uri="{909E8E84-426E-40DD-AFC4-6F175D3DCCD1}">
                    <a14:hiddenFill xmlns:a14="http://schemas.microsoft.com/office/drawing/2010/main">
                      <a:solidFill>
                        <a:srgbClr val="3365FB"/>
                      </a:solidFill>
                    </a14:hiddenFill>
                  </a:ext>
                </a:extLst>
              </p:spPr>
              <p:txBody>
                <a:bodyPr/>
                <a:lstStyle/>
                <a:p>
                  <a:endParaRPr lang="en-US"/>
                </a:p>
              </p:txBody>
            </p:sp>
          </p:grpSp>
        </p:grpSp>
        <p:sp>
          <p:nvSpPr>
            <p:cNvPr id="46128" name="Rectangle 48"/>
            <p:cNvSpPr>
              <a:spLocks noChangeArrowheads="1"/>
            </p:cNvSpPr>
            <p:nvPr/>
          </p:nvSpPr>
          <p:spPr bwMode="auto">
            <a:xfrm>
              <a:off x="4081" y="1690"/>
              <a:ext cx="1225" cy="6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C0128"/>
                  </a:solidFill>
                </a14:hiddenFill>
              </a:ext>
            </a:extLst>
          </p:spPr>
          <p:txBody>
            <a:bodyPr/>
            <a:lstStyle/>
            <a:p>
              <a:endParaRPr lang="en-US"/>
            </a:p>
          </p:txBody>
        </p:sp>
        <p:grpSp>
          <p:nvGrpSpPr>
            <p:cNvPr id="46129" name="Group 49"/>
            <p:cNvGrpSpPr>
              <a:grpSpLocks/>
            </p:cNvGrpSpPr>
            <p:nvPr/>
          </p:nvGrpSpPr>
          <p:grpSpPr bwMode="auto">
            <a:xfrm>
              <a:off x="840" y="337"/>
              <a:ext cx="4225" cy="230"/>
              <a:chOff x="840" y="337"/>
              <a:chExt cx="4225" cy="230"/>
            </a:xfrm>
          </p:grpSpPr>
          <p:sp>
            <p:nvSpPr>
              <p:cNvPr id="46130" name="Rectangle 50"/>
              <p:cNvSpPr>
                <a:spLocks noChangeArrowheads="1"/>
              </p:cNvSpPr>
              <p:nvPr/>
            </p:nvSpPr>
            <p:spPr bwMode="auto">
              <a:xfrm>
                <a:off x="840" y="337"/>
                <a:ext cx="4206" cy="230"/>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131" name="Rectangle 51"/>
              <p:cNvSpPr>
                <a:spLocks noChangeArrowheads="1"/>
              </p:cNvSpPr>
              <p:nvPr/>
            </p:nvSpPr>
            <p:spPr bwMode="auto">
              <a:xfrm>
                <a:off x="840" y="337"/>
                <a:ext cx="4206" cy="230"/>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132" name="Rectangle 52"/>
              <p:cNvSpPr>
                <a:spLocks noChangeArrowheads="1"/>
              </p:cNvSpPr>
              <p:nvPr/>
            </p:nvSpPr>
            <p:spPr bwMode="auto">
              <a:xfrm>
                <a:off x="840" y="337"/>
                <a:ext cx="4200" cy="221"/>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133" name="Rectangle 53"/>
              <p:cNvSpPr>
                <a:spLocks noChangeArrowheads="1"/>
              </p:cNvSpPr>
              <p:nvPr/>
            </p:nvSpPr>
            <p:spPr bwMode="auto">
              <a:xfrm>
                <a:off x="840" y="337"/>
                <a:ext cx="4206" cy="23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134" name="Freeform 54"/>
              <p:cNvSpPr>
                <a:spLocks/>
              </p:cNvSpPr>
              <p:nvPr/>
            </p:nvSpPr>
            <p:spPr bwMode="auto">
              <a:xfrm>
                <a:off x="840" y="543"/>
                <a:ext cx="4206" cy="24"/>
              </a:xfrm>
              <a:custGeom>
                <a:avLst/>
                <a:gdLst>
                  <a:gd name="T0" fmla="*/ 0 w 4206"/>
                  <a:gd name="T1" fmla="*/ 0 h 24"/>
                  <a:gd name="T2" fmla="*/ 4206 w 4206"/>
                  <a:gd name="T3" fmla="*/ 0 h 24"/>
                  <a:gd name="T4" fmla="*/ 4206 w 4206"/>
                  <a:gd name="T5" fmla="*/ 24 h 24"/>
                  <a:gd name="T6" fmla="*/ 0 w 4206"/>
                  <a:gd name="T7" fmla="*/ 24 h 24"/>
                  <a:gd name="T8" fmla="*/ 0 w 4206"/>
                  <a:gd name="T9" fmla="*/ 0 h 24"/>
                  <a:gd name="T10" fmla="*/ 0 w 4206"/>
                  <a:gd name="T11" fmla="*/ 0 h 24"/>
                </a:gdLst>
                <a:ahLst/>
                <a:cxnLst>
                  <a:cxn ang="0">
                    <a:pos x="T0" y="T1"/>
                  </a:cxn>
                  <a:cxn ang="0">
                    <a:pos x="T2" y="T3"/>
                  </a:cxn>
                  <a:cxn ang="0">
                    <a:pos x="T4" y="T5"/>
                  </a:cxn>
                  <a:cxn ang="0">
                    <a:pos x="T6" y="T7"/>
                  </a:cxn>
                  <a:cxn ang="0">
                    <a:pos x="T8" y="T9"/>
                  </a:cxn>
                  <a:cxn ang="0">
                    <a:pos x="T10" y="T11"/>
                  </a:cxn>
                </a:cxnLst>
                <a:rect l="0" t="0" r="r" b="b"/>
                <a:pathLst>
                  <a:path w="4206" h="24">
                    <a:moveTo>
                      <a:pt x="0" y="0"/>
                    </a:moveTo>
                    <a:lnTo>
                      <a:pt x="4206" y="0"/>
                    </a:lnTo>
                    <a:lnTo>
                      <a:pt x="4206" y="24"/>
                    </a:lnTo>
                    <a:lnTo>
                      <a:pt x="0" y="24"/>
                    </a:lnTo>
                    <a:lnTo>
                      <a:pt x="0" y="0"/>
                    </a:lnTo>
                    <a:lnTo>
                      <a:pt x="0" y="0"/>
                    </a:lnTo>
                    <a:close/>
                  </a:path>
                </a:pathLst>
              </a:custGeom>
              <a:noFill/>
              <a:ln>
                <a:noFill/>
              </a:ln>
              <a:extLst>
                <a:ext uri="{909E8E84-426E-40DD-AFC4-6F175D3DCCD1}">
                  <a14:hiddenFill xmlns:a14="http://schemas.microsoft.com/office/drawing/2010/main">
                    <a:solidFill>
                      <a:srgbClr val="FFF8F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35" name="Freeform 55"/>
              <p:cNvSpPr>
                <a:spLocks/>
              </p:cNvSpPr>
              <p:nvPr/>
            </p:nvSpPr>
            <p:spPr bwMode="auto">
              <a:xfrm>
                <a:off x="840" y="54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8F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36" name="Freeform 56"/>
              <p:cNvSpPr>
                <a:spLocks/>
              </p:cNvSpPr>
              <p:nvPr/>
            </p:nvSpPr>
            <p:spPr bwMode="auto">
              <a:xfrm>
                <a:off x="840" y="54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8F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37" name="Freeform 57"/>
              <p:cNvSpPr>
                <a:spLocks/>
              </p:cNvSpPr>
              <p:nvPr/>
            </p:nvSpPr>
            <p:spPr bwMode="auto">
              <a:xfrm>
                <a:off x="840" y="53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7F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38" name="Freeform 58"/>
              <p:cNvSpPr>
                <a:spLocks/>
              </p:cNvSpPr>
              <p:nvPr/>
            </p:nvSpPr>
            <p:spPr bwMode="auto">
              <a:xfrm>
                <a:off x="840" y="53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6F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39" name="Freeform 59"/>
              <p:cNvSpPr>
                <a:spLocks/>
              </p:cNvSpPr>
              <p:nvPr/>
            </p:nvSpPr>
            <p:spPr bwMode="auto">
              <a:xfrm>
                <a:off x="840" y="53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5F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0" name="Freeform 60"/>
              <p:cNvSpPr>
                <a:spLocks/>
              </p:cNvSpPr>
              <p:nvPr/>
            </p:nvSpPr>
            <p:spPr bwMode="auto">
              <a:xfrm>
                <a:off x="840" y="53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5F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1" name="Freeform 61"/>
              <p:cNvSpPr>
                <a:spLocks/>
              </p:cNvSpPr>
              <p:nvPr/>
            </p:nvSpPr>
            <p:spPr bwMode="auto">
              <a:xfrm>
                <a:off x="840" y="53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4E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2" name="Freeform 62"/>
              <p:cNvSpPr>
                <a:spLocks/>
              </p:cNvSpPr>
              <p:nvPr/>
            </p:nvSpPr>
            <p:spPr bwMode="auto">
              <a:xfrm>
                <a:off x="840" y="53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3E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3" name="Freeform 63"/>
              <p:cNvSpPr>
                <a:spLocks/>
              </p:cNvSpPr>
              <p:nvPr/>
            </p:nvSpPr>
            <p:spPr bwMode="auto">
              <a:xfrm>
                <a:off x="840" y="53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3E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4" name="Freeform 64"/>
              <p:cNvSpPr>
                <a:spLocks/>
              </p:cNvSpPr>
              <p:nvPr/>
            </p:nvSpPr>
            <p:spPr bwMode="auto">
              <a:xfrm>
                <a:off x="840" y="52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2E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5" name="Freeform 65"/>
              <p:cNvSpPr>
                <a:spLocks/>
              </p:cNvSpPr>
              <p:nvPr/>
            </p:nvSpPr>
            <p:spPr bwMode="auto">
              <a:xfrm>
                <a:off x="840" y="525"/>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1E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6" name="Freeform 66"/>
              <p:cNvSpPr>
                <a:spLocks/>
              </p:cNvSpPr>
              <p:nvPr/>
            </p:nvSpPr>
            <p:spPr bwMode="auto">
              <a:xfrm>
                <a:off x="840" y="525"/>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F1E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7" name="Freeform 67"/>
              <p:cNvSpPr>
                <a:spLocks/>
              </p:cNvSpPr>
              <p:nvPr/>
            </p:nvSpPr>
            <p:spPr bwMode="auto">
              <a:xfrm>
                <a:off x="840" y="522"/>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F0E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8" name="Freeform 68"/>
              <p:cNvSpPr>
                <a:spLocks/>
              </p:cNvSpPr>
              <p:nvPr/>
            </p:nvSpPr>
            <p:spPr bwMode="auto">
              <a:xfrm>
                <a:off x="840" y="52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FE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49" name="Freeform 69"/>
              <p:cNvSpPr>
                <a:spLocks/>
              </p:cNvSpPr>
              <p:nvPr/>
            </p:nvSpPr>
            <p:spPr bwMode="auto">
              <a:xfrm>
                <a:off x="840" y="52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EE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0" name="Freeform 70"/>
              <p:cNvSpPr>
                <a:spLocks/>
              </p:cNvSpPr>
              <p:nvPr/>
            </p:nvSpPr>
            <p:spPr bwMode="auto">
              <a:xfrm>
                <a:off x="840" y="519"/>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EE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1" name="Freeform 71"/>
              <p:cNvSpPr>
                <a:spLocks/>
              </p:cNvSpPr>
              <p:nvPr/>
            </p:nvSpPr>
            <p:spPr bwMode="auto">
              <a:xfrm>
                <a:off x="840" y="51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DE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2" name="Freeform 72"/>
              <p:cNvSpPr>
                <a:spLocks/>
              </p:cNvSpPr>
              <p:nvPr/>
            </p:nvSpPr>
            <p:spPr bwMode="auto">
              <a:xfrm>
                <a:off x="840" y="51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CE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3" name="Freeform 73"/>
              <p:cNvSpPr>
                <a:spLocks/>
              </p:cNvSpPr>
              <p:nvPr/>
            </p:nvSpPr>
            <p:spPr bwMode="auto">
              <a:xfrm>
                <a:off x="840" y="51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CE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4" name="Freeform 74"/>
              <p:cNvSpPr>
                <a:spLocks/>
              </p:cNvSpPr>
              <p:nvPr/>
            </p:nvSpPr>
            <p:spPr bwMode="auto">
              <a:xfrm>
                <a:off x="840" y="51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BE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5" name="Freeform 75"/>
              <p:cNvSpPr>
                <a:spLocks/>
              </p:cNvSpPr>
              <p:nvPr/>
            </p:nvSpPr>
            <p:spPr bwMode="auto">
              <a:xfrm>
                <a:off x="840" y="51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AE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6" name="Freeform 76"/>
              <p:cNvSpPr>
                <a:spLocks/>
              </p:cNvSpPr>
              <p:nvPr/>
            </p:nvSpPr>
            <p:spPr bwMode="auto">
              <a:xfrm>
                <a:off x="840" y="51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9E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7" name="Freeform 77"/>
              <p:cNvSpPr>
                <a:spLocks/>
              </p:cNvSpPr>
              <p:nvPr/>
            </p:nvSpPr>
            <p:spPr bwMode="auto">
              <a:xfrm>
                <a:off x="840" y="51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9D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8" name="Freeform 78"/>
              <p:cNvSpPr>
                <a:spLocks/>
              </p:cNvSpPr>
              <p:nvPr/>
            </p:nvSpPr>
            <p:spPr bwMode="auto">
              <a:xfrm>
                <a:off x="840" y="50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8D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59" name="Freeform 79"/>
              <p:cNvSpPr>
                <a:spLocks/>
              </p:cNvSpPr>
              <p:nvPr/>
            </p:nvSpPr>
            <p:spPr bwMode="auto">
              <a:xfrm>
                <a:off x="840" y="50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7D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0" name="Freeform 80"/>
              <p:cNvSpPr>
                <a:spLocks/>
              </p:cNvSpPr>
              <p:nvPr/>
            </p:nvSpPr>
            <p:spPr bwMode="auto">
              <a:xfrm>
                <a:off x="840" y="50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7D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1" name="Freeform 81"/>
              <p:cNvSpPr>
                <a:spLocks/>
              </p:cNvSpPr>
              <p:nvPr/>
            </p:nvSpPr>
            <p:spPr bwMode="auto">
              <a:xfrm>
                <a:off x="840" y="50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6D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2" name="Freeform 82"/>
              <p:cNvSpPr>
                <a:spLocks/>
              </p:cNvSpPr>
              <p:nvPr/>
            </p:nvSpPr>
            <p:spPr bwMode="auto">
              <a:xfrm>
                <a:off x="840" y="50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5D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3" name="Freeform 83"/>
              <p:cNvSpPr>
                <a:spLocks/>
              </p:cNvSpPr>
              <p:nvPr/>
            </p:nvSpPr>
            <p:spPr bwMode="auto">
              <a:xfrm>
                <a:off x="840" y="50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4D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4" name="Freeform 84"/>
              <p:cNvSpPr>
                <a:spLocks/>
              </p:cNvSpPr>
              <p:nvPr/>
            </p:nvSpPr>
            <p:spPr bwMode="auto">
              <a:xfrm>
                <a:off x="840" y="49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4D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5" name="Freeform 85"/>
              <p:cNvSpPr>
                <a:spLocks/>
              </p:cNvSpPr>
              <p:nvPr/>
            </p:nvSpPr>
            <p:spPr bwMode="auto">
              <a:xfrm>
                <a:off x="840" y="495"/>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3D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6" name="Freeform 86"/>
              <p:cNvSpPr>
                <a:spLocks/>
              </p:cNvSpPr>
              <p:nvPr/>
            </p:nvSpPr>
            <p:spPr bwMode="auto">
              <a:xfrm>
                <a:off x="840" y="495"/>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2D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7" name="Freeform 87"/>
              <p:cNvSpPr>
                <a:spLocks/>
              </p:cNvSpPr>
              <p:nvPr/>
            </p:nvSpPr>
            <p:spPr bwMode="auto">
              <a:xfrm>
                <a:off x="840" y="495"/>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E2D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8" name="Freeform 88"/>
              <p:cNvSpPr>
                <a:spLocks/>
              </p:cNvSpPr>
              <p:nvPr/>
            </p:nvSpPr>
            <p:spPr bwMode="auto">
              <a:xfrm>
                <a:off x="840" y="492"/>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1D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69" name="Freeform 89"/>
              <p:cNvSpPr>
                <a:spLocks/>
              </p:cNvSpPr>
              <p:nvPr/>
            </p:nvSpPr>
            <p:spPr bwMode="auto">
              <a:xfrm>
                <a:off x="840" y="489"/>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E0D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0" name="Freeform 90"/>
              <p:cNvSpPr>
                <a:spLocks/>
              </p:cNvSpPr>
              <p:nvPr/>
            </p:nvSpPr>
            <p:spPr bwMode="auto">
              <a:xfrm>
                <a:off x="840" y="489"/>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FD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1" name="Freeform 91"/>
              <p:cNvSpPr>
                <a:spLocks/>
              </p:cNvSpPr>
              <p:nvPr/>
            </p:nvSpPr>
            <p:spPr bwMode="auto">
              <a:xfrm>
                <a:off x="840" y="489"/>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FD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2" name="Freeform 92"/>
              <p:cNvSpPr>
                <a:spLocks/>
              </p:cNvSpPr>
              <p:nvPr/>
            </p:nvSpPr>
            <p:spPr bwMode="auto">
              <a:xfrm>
                <a:off x="840" y="48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ED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3" name="Freeform 93"/>
              <p:cNvSpPr>
                <a:spLocks/>
              </p:cNvSpPr>
              <p:nvPr/>
            </p:nvSpPr>
            <p:spPr bwMode="auto">
              <a:xfrm>
                <a:off x="840" y="48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DC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4" name="Freeform 94"/>
              <p:cNvSpPr>
                <a:spLocks/>
              </p:cNvSpPr>
              <p:nvPr/>
            </p:nvSpPr>
            <p:spPr bwMode="auto">
              <a:xfrm>
                <a:off x="840" y="48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DC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5" name="Freeform 95"/>
              <p:cNvSpPr>
                <a:spLocks/>
              </p:cNvSpPr>
              <p:nvPr/>
            </p:nvSpPr>
            <p:spPr bwMode="auto">
              <a:xfrm>
                <a:off x="840" y="479"/>
                <a:ext cx="4206" cy="4"/>
              </a:xfrm>
              <a:custGeom>
                <a:avLst/>
                <a:gdLst>
                  <a:gd name="T0" fmla="*/ 0 w 4206"/>
                  <a:gd name="T1" fmla="*/ 0 h 4"/>
                  <a:gd name="T2" fmla="*/ 4206 w 4206"/>
                  <a:gd name="T3" fmla="*/ 0 h 4"/>
                  <a:gd name="T4" fmla="*/ 4206 w 4206"/>
                  <a:gd name="T5" fmla="*/ 4 h 4"/>
                  <a:gd name="T6" fmla="*/ 0 w 4206"/>
                  <a:gd name="T7" fmla="*/ 4 h 4"/>
                  <a:gd name="T8" fmla="*/ 0 w 4206"/>
                  <a:gd name="T9" fmla="*/ 0 h 4"/>
                  <a:gd name="T10" fmla="*/ 0 w 4206"/>
                  <a:gd name="T11" fmla="*/ 0 h 4"/>
                </a:gdLst>
                <a:ahLst/>
                <a:cxnLst>
                  <a:cxn ang="0">
                    <a:pos x="T0" y="T1"/>
                  </a:cxn>
                  <a:cxn ang="0">
                    <a:pos x="T2" y="T3"/>
                  </a:cxn>
                  <a:cxn ang="0">
                    <a:pos x="T4" y="T5"/>
                  </a:cxn>
                  <a:cxn ang="0">
                    <a:pos x="T6" y="T7"/>
                  </a:cxn>
                  <a:cxn ang="0">
                    <a:pos x="T8" y="T9"/>
                  </a:cxn>
                  <a:cxn ang="0">
                    <a:pos x="T10" y="T11"/>
                  </a:cxn>
                </a:cxnLst>
                <a:rect l="0" t="0" r="r" b="b"/>
                <a:pathLst>
                  <a:path w="4206" h="4">
                    <a:moveTo>
                      <a:pt x="0" y="0"/>
                    </a:moveTo>
                    <a:lnTo>
                      <a:pt x="4206" y="0"/>
                    </a:lnTo>
                    <a:lnTo>
                      <a:pt x="4206" y="4"/>
                    </a:lnTo>
                    <a:lnTo>
                      <a:pt x="0" y="4"/>
                    </a:lnTo>
                    <a:lnTo>
                      <a:pt x="0" y="0"/>
                    </a:lnTo>
                    <a:lnTo>
                      <a:pt x="0" y="0"/>
                    </a:lnTo>
                    <a:close/>
                  </a:path>
                </a:pathLst>
              </a:custGeom>
              <a:noFill/>
              <a:ln>
                <a:noFill/>
              </a:ln>
              <a:extLst>
                <a:ext uri="{909E8E84-426E-40DD-AFC4-6F175D3DCCD1}">
                  <a14:hiddenFill xmlns:a14="http://schemas.microsoft.com/office/drawing/2010/main">
                    <a:solidFill>
                      <a:srgbClr val="FFDCC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6" name="Freeform 96"/>
              <p:cNvSpPr>
                <a:spLocks/>
              </p:cNvSpPr>
              <p:nvPr/>
            </p:nvSpPr>
            <p:spPr bwMode="auto">
              <a:xfrm>
                <a:off x="840" y="479"/>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BC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7" name="Freeform 97"/>
              <p:cNvSpPr>
                <a:spLocks/>
              </p:cNvSpPr>
              <p:nvPr/>
            </p:nvSpPr>
            <p:spPr bwMode="auto">
              <a:xfrm>
                <a:off x="840" y="479"/>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AC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8" name="Freeform 98"/>
              <p:cNvSpPr>
                <a:spLocks/>
              </p:cNvSpPr>
              <p:nvPr/>
            </p:nvSpPr>
            <p:spPr bwMode="auto">
              <a:xfrm>
                <a:off x="840" y="47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AC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79" name="Freeform 99"/>
              <p:cNvSpPr>
                <a:spLocks/>
              </p:cNvSpPr>
              <p:nvPr/>
            </p:nvSpPr>
            <p:spPr bwMode="auto">
              <a:xfrm>
                <a:off x="840" y="47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9C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0" name="Freeform 100"/>
              <p:cNvSpPr>
                <a:spLocks/>
              </p:cNvSpPr>
              <p:nvPr/>
            </p:nvSpPr>
            <p:spPr bwMode="auto">
              <a:xfrm>
                <a:off x="840" y="473"/>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8C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1" name="Freeform 101"/>
              <p:cNvSpPr>
                <a:spLocks/>
              </p:cNvSpPr>
              <p:nvPr/>
            </p:nvSpPr>
            <p:spPr bwMode="auto">
              <a:xfrm>
                <a:off x="840" y="473"/>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8C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2" name="Freeform 102"/>
              <p:cNvSpPr>
                <a:spLocks/>
              </p:cNvSpPr>
              <p:nvPr/>
            </p:nvSpPr>
            <p:spPr bwMode="auto">
              <a:xfrm>
                <a:off x="840" y="47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7C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3" name="Freeform 103"/>
              <p:cNvSpPr>
                <a:spLocks/>
              </p:cNvSpPr>
              <p:nvPr/>
            </p:nvSpPr>
            <p:spPr bwMode="auto">
              <a:xfrm>
                <a:off x="840" y="47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6C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4" name="Freeform 104"/>
              <p:cNvSpPr>
                <a:spLocks/>
              </p:cNvSpPr>
              <p:nvPr/>
            </p:nvSpPr>
            <p:spPr bwMode="auto">
              <a:xfrm>
                <a:off x="840" y="46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5C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5" name="Freeform 105"/>
              <p:cNvSpPr>
                <a:spLocks/>
              </p:cNvSpPr>
              <p:nvPr/>
            </p:nvSpPr>
            <p:spPr bwMode="auto">
              <a:xfrm>
                <a:off x="840" y="46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5C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6" name="Freeform 106"/>
              <p:cNvSpPr>
                <a:spLocks/>
              </p:cNvSpPr>
              <p:nvPr/>
            </p:nvSpPr>
            <p:spPr bwMode="auto">
              <a:xfrm>
                <a:off x="840" y="46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4C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7" name="Freeform 107"/>
              <p:cNvSpPr>
                <a:spLocks/>
              </p:cNvSpPr>
              <p:nvPr/>
            </p:nvSpPr>
            <p:spPr bwMode="auto">
              <a:xfrm>
                <a:off x="840" y="46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3C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8" name="Freeform 108"/>
              <p:cNvSpPr>
                <a:spLocks/>
              </p:cNvSpPr>
              <p:nvPr/>
            </p:nvSpPr>
            <p:spPr bwMode="auto">
              <a:xfrm>
                <a:off x="840" y="46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3C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89" name="Freeform 109"/>
              <p:cNvSpPr>
                <a:spLocks/>
              </p:cNvSpPr>
              <p:nvPr/>
            </p:nvSpPr>
            <p:spPr bwMode="auto">
              <a:xfrm>
                <a:off x="840" y="45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2B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0" name="Freeform 110"/>
              <p:cNvSpPr>
                <a:spLocks/>
              </p:cNvSpPr>
              <p:nvPr/>
            </p:nvSpPr>
            <p:spPr bwMode="auto">
              <a:xfrm>
                <a:off x="840" y="458"/>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1B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1" name="Freeform 111"/>
              <p:cNvSpPr>
                <a:spLocks/>
              </p:cNvSpPr>
              <p:nvPr/>
            </p:nvSpPr>
            <p:spPr bwMode="auto">
              <a:xfrm>
                <a:off x="840" y="458"/>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D1B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2" name="Freeform 112"/>
              <p:cNvSpPr>
                <a:spLocks/>
              </p:cNvSpPr>
              <p:nvPr/>
            </p:nvSpPr>
            <p:spPr bwMode="auto">
              <a:xfrm>
                <a:off x="840" y="455"/>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D0B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3" name="Freeform 113"/>
              <p:cNvSpPr>
                <a:spLocks/>
              </p:cNvSpPr>
              <p:nvPr/>
            </p:nvSpPr>
            <p:spPr bwMode="auto">
              <a:xfrm>
                <a:off x="840" y="452"/>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FB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4" name="Freeform 114"/>
              <p:cNvSpPr>
                <a:spLocks/>
              </p:cNvSpPr>
              <p:nvPr/>
            </p:nvSpPr>
            <p:spPr bwMode="auto">
              <a:xfrm>
                <a:off x="840" y="45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EB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5" name="Freeform 115"/>
              <p:cNvSpPr>
                <a:spLocks/>
              </p:cNvSpPr>
              <p:nvPr/>
            </p:nvSpPr>
            <p:spPr bwMode="auto">
              <a:xfrm>
                <a:off x="840" y="45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EB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6" name="Freeform 116"/>
              <p:cNvSpPr>
                <a:spLocks/>
              </p:cNvSpPr>
              <p:nvPr/>
            </p:nvSpPr>
            <p:spPr bwMode="auto">
              <a:xfrm>
                <a:off x="840" y="449"/>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DB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7" name="Freeform 117"/>
              <p:cNvSpPr>
                <a:spLocks/>
              </p:cNvSpPr>
              <p:nvPr/>
            </p:nvSpPr>
            <p:spPr bwMode="auto">
              <a:xfrm>
                <a:off x="840" y="449"/>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CB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8" name="Freeform 118"/>
              <p:cNvSpPr>
                <a:spLocks/>
              </p:cNvSpPr>
              <p:nvPr/>
            </p:nvSpPr>
            <p:spPr bwMode="auto">
              <a:xfrm>
                <a:off x="840" y="44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CB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199" name="Freeform 119"/>
              <p:cNvSpPr>
                <a:spLocks/>
              </p:cNvSpPr>
              <p:nvPr/>
            </p:nvSpPr>
            <p:spPr bwMode="auto">
              <a:xfrm>
                <a:off x="840" y="44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BB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0" name="Freeform 120"/>
              <p:cNvSpPr>
                <a:spLocks/>
              </p:cNvSpPr>
              <p:nvPr/>
            </p:nvSpPr>
            <p:spPr bwMode="auto">
              <a:xfrm>
                <a:off x="840" y="443"/>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AB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1" name="Freeform 121"/>
              <p:cNvSpPr>
                <a:spLocks/>
              </p:cNvSpPr>
              <p:nvPr/>
            </p:nvSpPr>
            <p:spPr bwMode="auto">
              <a:xfrm>
                <a:off x="840" y="443"/>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9B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2" name="Freeform 122"/>
              <p:cNvSpPr>
                <a:spLocks/>
              </p:cNvSpPr>
              <p:nvPr/>
            </p:nvSpPr>
            <p:spPr bwMode="auto">
              <a:xfrm>
                <a:off x="840" y="44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9B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3" name="Freeform 123"/>
              <p:cNvSpPr>
                <a:spLocks/>
              </p:cNvSpPr>
              <p:nvPr/>
            </p:nvSpPr>
            <p:spPr bwMode="auto">
              <a:xfrm>
                <a:off x="840" y="43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8B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4" name="Freeform 124"/>
              <p:cNvSpPr>
                <a:spLocks/>
              </p:cNvSpPr>
              <p:nvPr/>
            </p:nvSpPr>
            <p:spPr bwMode="auto">
              <a:xfrm>
                <a:off x="840" y="43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7B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5" name="Freeform 125"/>
              <p:cNvSpPr>
                <a:spLocks/>
              </p:cNvSpPr>
              <p:nvPr/>
            </p:nvSpPr>
            <p:spPr bwMode="auto">
              <a:xfrm>
                <a:off x="840" y="43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7A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6" name="Freeform 126"/>
              <p:cNvSpPr>
                <a:spLocks/>
              </p:cNvSpPr>
              <p:nvPr/>
            </p:nvSpPr>
            <p:spPr bwMode="auto">
              <a:xfrm>
                <a:off x="840" y="43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6A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7" name="Freeform 127"/>
              <p:cNvSpPr>
                <a:spLocks/>
              </p:cNvSpPr>
              <p:nvPr/>
            </p:nvSpPr>
            <p:spPr bwMode="auto">
              <a:xfrm>
                <a:off x="840" y="43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5A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8" name="Freeform 128"/>
              <p:cNvSpPr>
                <a:spLocks/>
              </p:cNvSpPr>
              <p:nvPr/>
            </p:nvSpPr>
            <p:spPr bwMode="auto">
              <a:xfrm>
                <a:off x="840" y="43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4A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09" name="Freeform 129"/>
              <p:cNvSpPr>
                <a:spLocks/>
              </p:cNvSpPr>
              <p:nvPr/>
            </p:nvSpPr>
            <p:spPr bwMode="auto">
              <a:xfrm>
                <a:off x="840" y="43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4A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0" name="Freeform 130"/>
              <p:cNvSpPr>
                <a:spLocks/>
              </p:cNvSpPr>
              <p:nvPr/>
            </p:nvSpPr>
            <p:spPr bwMode="auto">
              <a:xfrm>
                <a:off x="840" y="42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3A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1" name="Freeform 131"/>
              <p:cNvSpPr>
                <a:spLocks/>
              </p:cNvSpPr>
              <p:nvPr/>
            </p:nvSpPr>
            <p:spPr bwMode="auto">
              <a:xfrm>
                <a:off x="840" y="428"/>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2A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2" name="Freeform 132"/>
              <p:cNvSpPr>
                <a:spLocks/>
              </p:cNvSpPr>
              <p:nvPr/>
            </p:nvSpPr>
            <p:spPr bwMode="auto">
              <a:xfrm>
                <a:off x="840" y="425"/>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2A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3" name="Freeform 133"/>
              <p:cNvSpPr>
                <a:spLocks/>
              </p:cNvSpPr>
              <p:nvPr/>
            </p:nvSpPr>
            <p:spPr bwMode="auto">
              <a:xfrm>
                <a:off x="840" y="422"/>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C1A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4" name="Freeform 134"/>
              <p:cNvSpPr>
                <a:spLocks/>
              </p:cNvSpPr>
              <p:nvPr/>
            </p:nvSpPr>
            <p:spPr bwMode="auto">
              <a:xfrm>
                <a:off x="840" y="42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C0A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5" name="Freeform 135"/>
              <p:cNvSpPr>
                <a:spLocks/>
              </p:cNvSpPr>
              <p:nvPr/>
            </p:nvSpPr>
            <p:spPr bwMode="auto">
              <a:xfrm>
                <a:off x="840" y="42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FA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6" name="Freeform 136"/>
              <p:cNvSpPr>
                <a:spLocks/>
              </p:cNvSpPr>
              <p:nvPr/>
            </p:nvSpPr>
            <p:spPr bwMode="auto">
              <a:xfrm>
                <a:off x="840" y="419"/>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FA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7" name="Freeform 137"/>
              <p:cNvSpPr>
                <a:spLocks/>
              </p:cNvSpPr>
              <p:nvPr/>
            </p:nvSpPr>
            <p:spPr bwMode="auto">
              <a:xfrm>
                <a:off x="840" y="41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EA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8" name="Freeform 138"/>
              <p:cNvSpPr>
                <a:spLocks/>
              </p:cNvSpPr>
              <p:nvPr/>
            </p:nvSpPr>
            <p:spPr bwMode="auto">
              <a:xfrm>
                <a:off x="840" y="41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DA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19" name="Freeform 139"/>
              <p:cNvSpPr>
                <a:spLocks/>
              </p:cNvSpPr>
              <p:nvPr/>
            </p:nvSpPr>
            <p:spPr bwMode="auto">
              <a:xfrm>
                <a:off x="840" y="41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DA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0" name="Freeform 140"/>
              <p:cNvSpPr>
                <a:spLocks/>
              </p:cNvSpPr>
              <p:nvPr/>
            </p:nvSpPr>
            <p:spPr bwMode="auto">
              <a:xfrm>
                <a:off x="840" y="41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CA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1" name="Freeform 141"/>
              <p:cNvSpPr>
                <a:spLocks/>
              </p:cNvSpPr>
              <p:nvPr/>
            </p:nvSpPr>
            <p:spPr bwMode="auto">
              <a:xfrm>
                <a:off x="840" y="413"/>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B9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2" name="Freeform 142"/>
              <p:cNvSpPr>
                <a:spLocks/>
              </p:cNvSpPr>
              <p:nvPr/>
            </p:nvSpPr>
            <p:spPr bwMode="auto">
              <a:xfrm>
                <a:off x="840" y="41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A9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3" name="Freeform 143"/>
              <p:cNvSpPr>
                <a:spLocks/>
              </p:cNvSpPr>
              <p:nvPr/>
            </p:nvSpPr>
            <p:spPr bwMode="auto">
              <a:xfrm>
                <a:off x="840" y="41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A9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4" name="Freeform 144"/>
              <p:cNvSpPr>
                <a:spLocks/>
              </p:cNvSpPr>
              <p:nvPr/>
            </p:nvSpPr>
            <p:spPr bwMode="auto">
              <a:xfrm>
                <a:off x="840" y="40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99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5" name="Freeform 145"/>
              <p:cNvSpPr>
                <a:spLocks/>
              </p:cNvSpPr>
              <p:nvPr/>
            </p:nvSpPr>
            <p:spPr bwMode="auto">
              <a:xfrm>
                <a:off x="840" y="40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89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6" name="Freeform 146"/>
              <p:cNvSpPr>
                <a:spLocks/>
              </p:cNvSpPr>
              <p:nvPr/>
            </p:nvSpPr>
            <p:spPr bwMode="auto">
              <a:xfrm>
                <a:off x="840" y="40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89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7" name="Freeform 147"/>
              <p:cNvSpPr>
                <a:spLocks/>
              </p:cNvSpPr>
              <p:nvPr/>
            </p:nvSpPr>
            <p:spPr bwMode="auto">
              <a:xfrm>
                <a:off x="840" y="40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79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8" name="Freeform 148"/>
              <p:cNvSpPr>
                <a:spLocks/>
              </p:cNvSpPr>
              <p:nvPr/>
            </p:nvSpPr>
            <p:spPr bwMode="auto">
              <a:xfrm>
                <a:off x="840" y="40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69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29" name="Freeform 149"/>
              <p:cNvSpPr>
                <a:spLocks/>
              </p:cNvSpPr>
              <p:nvPr/>
            </p:nvSpPr>
            <p:spPr bwMode="auto">
              <a:xfrm>
                <a:off x="840" y="40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69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0" name="Freeform 150"/>
              <p:cNvSpPr>
                <a:spLocks/>
              </p:cNvSpPr>
              <p:nvPr/>
            </p:nvSpPr>
            <p:spPr bwMode="auto">
              <a:xfrm>
                <a:off x="840" y="39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59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1" name="Freeform 151"/>
              <p:cNvSpPr>
                <a:spLocks/>
              </p:cNvSpPr>
              <p:nvPr/>
            </p:nvSpPr>
            <p:spPr bwMode="auto">
              <a:xfrm>
                <a:off x="840" y="398"/>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49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2" name="Freeform 152"/>
              <p:cNvSpPr>
                <a:spLocks/>
              </p:cNvSpPr>
              <p:nvPr/>
            </p:nvSpPr>
            <p:spPr bwMode="auto">
              <a:xfrm>
                <a:off x="840" y="395"/>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39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3" name="Freeform 153"/>
              <p:cNvSpPr>
                <a:spLocks/>
              </p:cNvSpPr>
              <p:nvPr/>
            </p:nvSpPr>
            <p:spPr bwMode="auto">
              <a:xfrm>
                <a:off x="840" y="395"/>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39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4" name="Freeform 154"/>
              <p:cNvSpPr>
                <a:spLocks/>
              </p:cNvSpPr>
              <p:nvPr/>
            </p:nvSpPr>
            <p:spPr bwMode="auto">
              <a:xfrm>
                <a:off x="840" y="392"/>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29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5" name="Freeform 155"/>
              <p:cNvSpPr>
                <a:spLocks/>
              </p:cNvSpPr>
              <p:nvPr/>
            </p:nvSpPr>
            <p:spPr bwMode="auto">
              <a:xfrm>
                <a:off x="840" y="392"/>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B19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6" name="Freeform 156"/>
              <p:cNvSpPr>
                <a:spLocks/>
              </p:cNvSpPr>
              <p:nvPr/>
            </p:nvSpPr>
            <p:spPr bwMode="auto">
              <a:xfrm>
                <a:off x="840" y="389"/>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19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7" name="Freeform 157"/>
              <p:cNvSpPr>
                <a:spLocks/>
              </p:cNvSpPr>
              <p:nvPr/>
            </p:nvSpPr>
            <p:spPr bwMode="auto">
              <a:xfrm>
                <a:off x="840" y="386"/>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B08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8" name="Freeform 158"/>
              <p:cNvSpPr>
                <a:spLocks/>
              </p:cNvSpPr>
              <p:nvPr/>
            </p:nvSpPr>
            <p:spPr bwMode="auto">
              <a:xfrm>
                <a:off x="840" y="38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F8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39" name="Freeform 159"/>
              <p:cNvSpPr>
                <a:spLocks/>
              </p:cNvSpPr>
              <p:nvPr/>
            </p:nvSpPr>
            <p:spPr bwMode="auto">
              <a:xfrm>
                <a:off x="840" y="386"/>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E8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0" name="Freeform 160"/>
              <p:cNvSpPr>
                <a:spLocks/>
              </p:cNvSpPr>
              <p:nvPr/>
            </p:nvSpPr>
            <p:spPr bwMode="auto">
              <a:xfrm>
                <a:off x="840" y="383"/>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E8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1" name="Freeform 161"/>
              <p:cNvSpPr>
                <a:spLocks/>
              </p:cNvSpPr>
              <p:nvPr/>
            </p:nvSpPr>
            <p:spPr bwMode="auto">
              <a:xfrm>
                <a:off x="840" y="380"/>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D8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2" name="Freeform 162"/>
              <p:cNvSpPr>
                <a:spLocks/>
              </p:cNvSpPr>
              <p:nvPr/>
            </p:nvSpPr>
            <p:spPr bwMode="auto">
              <a:xfrm>
                <a:off x="840" y="38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C8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3" name="Freeform 163"/>
              <p:cNvSpPr>
                <a:spLocks/>
              </p:cNvSpPr>
              <p:nvPr/>
            </p:nvSpPr>
            <p:spPr bwMode="auto">
              <a:xfrm>
                <a:off x="840" y="380"/>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C8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4" name="Freeform 164"/>
              <p:cNvSpPr>
                <a:spLocks/>
              </p:cNvSpPr>
              <p:nvPr/>
            </p:nvSpPr>
            <p:spPr bwMode="auto">
              <a:xfrm>
                <a:off x="840" y="377"/>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B8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5" name="Freeform 165"/>
              <p:cNvSpPr>
                <a:spLocks/>
              </p:cNvSpPr>
              <p:nvPr/>
            </p:nvSpPr>
            <p:spPr bwMode="auto">
              <a:xfrm>
                <a:off x="840" y="377"/>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A8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6" name="Freeform 166"/>
              <p:cNvSpPr>
                <a:spLocks/>
              </p:cNvSpPr>
              <p:nvPr/>
            </p:nvSpPr>
            <p:spPr bwMode="auto">
              <a:xfrm>
                <a:off x="840" y="374"/>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98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7" name="Freeform 167"/>
              <p:cNvSpPr>
                <a:spLocks/>
              </p:cNvSpPr>
              <p:nvPr/>
            </p:nvSpPr>
            <p:spPr bwMode="auto">
              <a:xfrm>
                <a:off x="840" y="37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98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8" name="Freeform 168"/>
              <p:cNvSpPr>
                <a:spLocks/>
              </p:cNvSpPr>
              <p:nvPr/>
            </p:nvSpPr>
            <p:spPr bwMode="auto">
              <a:xfrm>
                <a:off x="840" y="37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88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49" name="Freeform 169"/>
              <p:cNvSpPr>
                <a:spLocks/>
              </p:cNvSpPr>
              <p:nvPr/>
            </p:nvSpPr>
            <p:spPr bwMode="auto">
              <a:xfrm>
                <a:off x="840" y="37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78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0" name="Freeform 170"/>
              <p:cNvSpPr>
                <a:spLocks/>
              </p:cNvSpPr>
              <p:nvPr/>
            </p:nvSpPr>
            <p:spPr bwMode="auto">
              <a:xfrm>
                <a:off x="840" y="368"/>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78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1" name="Freeform 171"/>
              <p:cNvSpPr>
                <a:spLocks/>
              </p:cNvSpPr>
              <p:nvPr/>
            </p:nvSpPr>
            <p:spPr bwMode="auto">
              <a:xfrm>
                <a:off x="840" y="364"/>
                <a:ext cx="4206" cy="4"/>
              </a:xfrm>
              <a:custGeom>
                <a:avLst/>
                <a:gdLst>
                  <a:gd name="T0" fmla="*/ 0 w 4206"/>
                  <a:gd name="T1" fmla="*/ 0 h 4"/>
                  <a:gd name="T2" fmla="*/ 4206 w 4206"/>
                  <a:gd name="T3" fmla="*/ 0 h 4"/>
                  <a:gd name="T4" fmla="*/ 4206 w 4206"/>
                  <a:gd name="T5" fmla="*/ 4 h 4"/>
                  <a:gd name="T6" fmla="*/ 0 w 4206"/>
                  <a:gd name="T7" fmla="*/ 4 h 4"/>
                  <a:gd name="T8" fmla="*/ 0 w 4206"/>
                  <a:gd name="T9" fmla="*/ 0 h 4"/>
                  <a:gd name="T10" fmla="*/ 0 w 4206"/>
                  <a:gd name="T11" fmla="*/ 0 h 4"/>
                </a:gdLst>
                <a:ahLst/>
                <a:cxnLst>
                  <a:cxn ang="0">
                    <a:pos x="T0" y="T1"/>
                  </a:cxn>
                  <a:cxn ang="0">
                    <a:pos x="T2" y="T3"/>
                  </a:cxn>
                  <a:cxn ang="0">
                    <a:pos x="T4" y="T5"/>
                  </a:cxn>
                  <a:cxn ang="0">
                    <a:pos x="T6" y="T7"/>
                  </a:cxn>
                  <a:cxn ang="0">
                    <a:pos x="T8" y="T9"/>
                  </a:cxn>
                  <a:cxn ang="0">
                    <a:pos x="T10" y="T11"/>
                  </a:cxn>
                </a:cxnLst>
                <a:rect l="0" t="0" r="r" b="b"/>
                <a:pathLst>
                  <a:path w="4206" h="4">
                    <a:moveTo>
                      <a:pt x="0" y="0"/>
                    </a:moveTo>
                    <a:lnTo>
                      <a:pt x="4206" y="0"/>
                    </a:lnTo>
                    <a:lnTo>
                      <a:pt x="4206" y="4"/>
                    </a:lnTo>
                    <a:lnTo>
                      <a:pt x="0" y="4"/>
                    </a:lnTo>
                    <a:lnTo>
                      <a:pt x="0" y="0"/>
                    </a:lnTo>
                    <a:lnTo>
                      <a:pt x="0" y="0"/>
                    </a:lnTo>
                    <a:close/>
                  </a:path>
                </a:pathLst>
              </a:custGeom>
              <a:noFill/>
              <a:ln>
                <a:noFill/>
              </a:ln>
              <a:extLst>
                <a:ext uri="{909E8E84-426E-40DD-AFC4-6F175D3DCCD1}">
                  <a14:hiddenFill xmlns:a14="http://schemas.microsoft.com/office/drawing/2010/main">
                    <a:solidFill>
                      <a:srgbClr val="FFA68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2" name="Freeform 172"/>
              <p:cNvSpPr>
                <a:spLocks/>
              </p:cNvSpPr>
              <p:nvPr/>
            </p:nvSpPr>
            <p:spPr bwMode="auto">
              <a:xfrm>
                <a:off x="840" y="36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58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3" name="Freeform 173"/>
              <p:cNvSpPr>
                <a:spLocks/>
              </p:cNvSpPr>
              <p:nvPr/>
            </p:nvSpPr>
            <p:spPr bwMode="auto">
              <a:xfrm>
                <a:off x="840" y="364"/>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47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4" name="Freeform 174"/>
              <p:cNvSpPr>
                <a:spLocks/>
              </p:cNvSpPr>
              <p:nvPr/>
            </p:nvSpPr>
            <p:spPr bwMode="auto">
              <a:xfrm>
                <a:off x="840" y="361"/>
                <a:ext cx="4206" cy="3"/>
              </a:xfrm>
              <a:custGeom>
                <a:avLst/>
                <a:gdLst>
                  <a:gd name="T0" fmla="*/ 0 w 4206"/>
                  <a:gd name="T1" fmla="*/ 0 h 3"/>
                  <a:gd name="T2" fmla="*/ 4206 w 4206"/>
                  <a:gd name="T3" fmla="*/ 0 h 3"/>
                  <a:gd name="T4" fmla="*/ 4206 w 4206"/>
                  <a:gd name="T5" fmla="*/ 3 h 3"/>
                  <a:gd name="T6" fmla="*/ 0 w 4206"/>
                  <a:gd name="T7" fmla="*/ 3 h 3"/>
                  <a:gd name="T8" fmla="*/ 0 w 4206"/>
                  <a:gd name="T9" fmla="*/ 0 h 3"/>
                  <a:gd name="T10" fmla="*/ 0 w 4206"/>
                  <a:gd name="T11" fmla="*/ 0 h 3"/>
                </a:gdLst>
                <a:ahLst/>
                <a:cxnLst>
                  <a:cxn ang="0">
                    <a:pos x="T0" y="T1"/>
                  </a:cxn>
                  <a:cxn ang="0">
                    <a:pos x="T2" y="T3"/>
                  </a:cxn>
                  <a:cxn ang="0">
                    <a:pos x="T4" y="T5"/>
                  </a:cxn>
                  <a:cxn ang="0">
                    <a:pos x="T6" y="T7"/>
                  </a:cxn>
                  <a:cxn ang="0">
                    <a:pos x="T8" y="T9"/>
                  </a:cxn>
                  <a:cxn ang="0">
                    <a:pos x="T10" y="T11"/>
                  </a:cxn>
                </a:cxnLst>
                <a:rect l="0" t="0" r="r" b="b"/>
                <a:pathLst>
                  <a:path w="4206" h="3">
                    <a:moveTo>
                      <a:pt x="0" y="0"/>
                    </a:moveTo>
                    <a:lnTo>
                      <a:pt x="4206" y="0"/>
                    </a:lnTo>
                    <a:lnTo>
                      <a:pt x="4206" y="3"/>
                    </a:lnTo>
                    <a:lnTo>
                      <a:pt x="0" y="3"/>
                    </a:lnTo>
                    <a:lnTo>
                      <a:pt x="0" y="0"/>
                    </a:lnTo>
                    <a:lnTo>
                      <a:pt x="0" y="0"/>
                    </a:lnTo>
                    <a:close/>
                  </a:path>
                </a:pathLst>
              </a:custGeom>
              <a:noFill/>
              <a:ln>
                <a:noFill/>
              </a:ln>
              <a:extLst>
                <a:ext uri="{909E8E84-426E-40DD-AFC4-6F175D3DCCD1}">
                  <a14:hiddenFill xmlns:a14="http://schemas.microsoft.com/office/drawing/2010/main">
                    <a:solidFill>
                      <a:srgbClr val="FFA47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5" name="Freeform 175"/>
              <p:cNvSpPr>
                <a:spLocks/>
              </p:cNvSpPr>
              <p:nvPr/>
            </p:nvSpPr>
            <p:spPr bwMode="auto">
              <a:xfrm>
                <a:off x="840" y="361"/>
                <a:ext cx="4206" cy="1"/>
              </a:xfrm>
              <a:custGeom>
                <a:avLst/>
                <a:gdLst>
                  <a:gd name="T0" fmla="*/ 0 w 4206"/>
                  <a:gd name="T1" fmla="*/ 4206 w 4206"/>
                  <a:gd name="T2" fmla="*/ 4206 w 4206"/>
                  <a:gd name="T3" fmla="*/ 0 w 4206"/>
                  <a:gd name="T4" fmla="*/ 0 w 4206"/>
                  <a:gd name="T5" fmla="*/ 0 w 4206"/>
                </a:gdLst>
                <a:ahLst/>
                <a:cxnLst>
                  <a:cxn ang="0">
                    <a:pos x="T0" y="0"/>
                  </a:cxn>
                  <a:cxn ang="0">
                    <a:pos x="T1" y="0"/>
                  </a:cxn>
                  <a:cxn ang="0">
                    <a:pos x="T2" y="0"/>
                  </a:cxn>
                  <a:cxn ang="0">
                    <a:pos x="T3" y="0"/>
                  </a:cxn>
                  <a:cxn ang="0">
                    <a:pos x="T4" y="0"/>
                  </a:cxn>
                  <a:cxn ang="0">
                    <a:pos x="T5" y="0"/>
                  </a:cxn>
                </a:cxnLst>
                <a:rect l="0" t="0" r="r" b="b"/>
                <a:pathLst>
                  <a:path w="4206">
                    <a:moveTo>
                      <a:pt x="0" y="0"/>
                    </a:moveTo>
                    <a:lnTo>
                      <a:pt x="4206" y="0"/>
                    </a:lnTo>
                    <a:lnTo>
                      <a:pt x="4206" y="0"/>
                    </a:lnTo>
                    <a:lnTo>
                      <a:pt x="0" y="0"/>
                    </a:lnTo>
                    <a:lnTo>
                      <a:pt x="0" y="0"/>
                    </a:lnTo>
                    <a:lnTo>
                      <a:pt x="0" y="0"/>
                    </a:lnTo>
                    <a:close/>
                  </a:path>
                </a:pathLst>
              </a:custGeom>
              <a:noFill/>
              <a:ln>
                <a:noFill/>
              </a:ln>
              <a:extLst>
                <a:ext uri="{909E8E84-426E-40DD-AFC4-6F175D3DCCD1}">
                  <a14:hiddenFill xmlns:a14="http://schemas.microsoft.com/office/drawing/2010/main">
                    <a:solidFill>
                      <a:srgbClr val="FFA37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6" name="Freeform 176"/>
              <p:cNvSpPr>
                <a:spLocks/>
              </p:cNvSpPr>
              <p:nvPr/>
            </p:nvSpPr>
            <p:spPr bwMode="auto">
              <a:xfrm>
                <a:off x="840" y="337"/>
                <a:ext cx="4206" cy="24"/>
              </a:xfrm>
              <a:custGeom>
                <a:avLst/>
                <a:gdLst>
                  <a:gd name="T0" fmla="*/ 0 w 4206"/>
                  <a:gd name="T1" fmla="*/ 0 h 24"/>
                  <a:gd name="T2" fmla="*/ 4206 w 4206"/>
                  <a:gd name="T3" fmla="*/ 0 h 24"/>
                  <a:gd name="T4" fmla="*/ 4206 w 4206"/>
                  <a:gd name="T5" fmla="*/ 24 h 24"/>
                  <a:gd name="T6" fmla="*/ 0 w 4206"/>
                  <a:gd name="T7" fmla="*/ 24 h 24"/>
                  <a:gd name="T8" fmla="*/ 0 w 4206"/>
                  <a:gd name="T9" fmla="*/ 0 h 24"/>
                  <a:gd name="T10" fmla="*/ 0 w 4206"/>
                  <a:gd name="T11" fmla="*/ 0 h 24"/>
                </a:gdLst>
                <a:ahLst/>
                <a:cxnLst>
                  <a:cxn ang="0">
                    <a:pos x="T0" y="T1"/>
                  </a:cxn>
                  <a:cxn ang="0">
                    <a:pos x="T2" y="T3"/>
                  </a:cxn>
                  <a:cxn ang="0">
                    <a:pos x="T4" y="T5"/>
                  </a:cxn>
                  <a:cxn ang="0">
                    <a:pos x="T6" y="T7"/>
                  </a:cxn>
                  <a:cxn ang="0">
                    <a:pos x="T8" y="T9"/>
                  </a:cxn>
                  <a:cxn ang="0">
                    <a:pos x="T10" y="T11"/>
                  </a:cxn>
                </a:cxnLst>
                <a:rect l="0" t="0" r="r" b="b"/>
                <a:pathLst>
                  <a:path w="4206" h="24">
                    <a:moveTo>
                      <a:pt x="0" y="0"/>
                    </a:moveTo>
                    <a:lnTo>
                      <a:pt x="4206" y="0"/>
                    </a:lnTo>
                    <a:lnTo>
                      <a:pt x="4206" y="24"/>
                    </a:lnTo>
                    <a:lnTo>
                      <a:pt x="0" y="24"/>
                    </a:lnTo>
                    <a:lnTo>
                      <a:pt x="0" y="0"/>
                    </a:lnTo>
                    <a:lnTo>
                      <a:pt x="0" y="0"/>
                    </a:lnTo>
                    <a:close/>
                  </a:path>
                </a:pathLst>
              </a:custGeom>
              <a:noFill/>
              <a:ln>
                <a:noFill/>
              </a:ln>
              <a:extLst>
                <a:ext uri="{909E8E84-426E-40DD-AFC4-6F175D3DCCD1}">
                  <a14:hiddenFill xmlns:a14="http://schemas.microsoft.com/office/drawing/2010/main">
                    <a:solidFill>
                      <a:srgbClr val="FFA37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57" name="Rectangle 177"/>
              <p:cNvSpPr>
                <a:spLocks noChangeArrowheads="1"/>
              </p:cNvSpPr>
              <p:nvPr/>
            </p:nvSpPr>
            <p:spPr bwMode="auto">
              <a:xfrm>
                <a:off x="988" y="375"/>
                <a:ext cx="4077"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1">
                    <a:solidFill>
                      <a:srgbClr val="BC3700"/>
                    </a:solidFill>
                  </a:rPr>
                  <a:t>Land, Labor, Capital &amp; Entrepreneruial Ability to bs and govt</a:t>
                </a:r>
                <a:endParaRPr lang="en-US" altLang="en-US"/>
              </a:p>
            </p:txBody>
          </p:sp>
        </p:grpSp>
        <p:grpSp>
          <p:nvGrpSpPr>
            <p:cNvPr id="46258" name="Group 178"/>
            <p:cNvGrpSpPr>
              <a:grpSpLocks/>
            </p:cNvGrpSpPr>
            <p:nvPr/>
          </p:nvGrpSpPr>
          <p:grpSpPr bwMode="auto">
            <a:xfrm>
              <a:off x="1124" y="682"/>
              <a:ext cx="3459" cy="227"/>
              <a:chOff x="1124" y="682"/>
              <a:chExt cx="3459" cy="227"/>
            </a:xfrm>
          </p:grpSpPr>
          <p:sp>
            <p:nvSpPr>
              <p:cNvPr id="46259" name="Rectangle 179"/>
              <p:cNvSpPr>
                <a:spLocks noChangeArrowheads="1"/>
              </p:cNvSpPr>
              <p:nvPr/>
            </p:nvSpPr>
            <p:spPr bwMode="auto">
              <a:xfrm>
                <a:off x="1124" y="682"/>
                <a:ext cx="3459" cy="227"/>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260" name="Rectangle 180"/>
              <p:cNvSpPr>
                <a:spLocks noChangeArrowheads="1"/>
              </p:cNvSpPr>
              <p:nvPr/>
            </p:nvSpPr>
            <p:spPr bwMode="auto">
              <a:xfrm>
                <a:off x="1124" y="682"/>
                <a:ext cx="3459" cy="227"/>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261" name="Rectangle 181"/>
              <p:cNvSpPr>
                <a:spLocks noChangeArrowheads="1"/>
              </p:cNvSpPr>
              <p:nvPr/>
            </p:nvSpPr>
            <p:spPr bwMode="auto">
              <a:xfrm>
                <a:off x="1124" y="682"/>
                <a:ext cx="3450" cy="218"/>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262" name="Rectangle 182"/>
              <p:cNvSpPr>
                <a:spLocks noChangeArrowheads="1"/>
              </p:cNvSpPr>
              <p:nvPr/>
            </p:nvSpPr>
            <p:spPr bwMode="auto">
              <a:xfrm>
                <a:off x="1124" y="682"/>
                <a:ext cx="3459" cy="227"/>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263" name="Freeform 183"/>
              <p:cNvSpPr>
                <a:spLocks/>
              </p:cNvSpPr>
              <p:nvPr/>
            </p:nvSpPr>
            <p:spPr bwMode="auto">
              <a:xfrm>
                <a:off x="1124" y="885"/>
                <a:ext cx="3459" cy="24"/>
              </a:xfrm>
              <a:custGeom>
                <a:avLst/>
                <a:gdLst>
                  <a:gd name="T0" fmla="*/ 0 w 3459"/>
                  <a:gd name="T1" fmla="*/ 0 h 24"/>
                  <a:gd name="T2" fmla="*/ 3459 w 3459"/>
                  <a:gd name="T3" fmla="*/ 0 h 24"/>
                  <a:gd name="T4" fmla="*/ 3459 w 3459"/>
                  <a:gd name="T5" fmla="*/ 24 h 24"/>
                  <a:gd name="T6" fmla="*/ 0 w 3459"/>
                  <a:gd name="T7" fmla="*/ 24 h 24"/>
                  <a:gd name="T8" fmla="*/ 0 w 3459"/>
                  <a:gd name="T9" fmla="*/ 0 h 24"/>
                  <a:gd name="T10" fmla="*/ 0 w 3459"/>
                  <a:gd name="T11" fmla="*/ 0 h 24"/>
                </a:gdLst>
                <a:ahLst/>
                <a:cxnLst>
                  <a:cxn ang="0">
                    <a:pos x="T0" y="T1"/>
                  </a:cxn>
                  <a:cxn ang="0">
                    <a:pos x="T2" y="T3"/>
                  </a:cxn>
                  <a:cxn ang="0">
                    <a:pos x="T4" y="T5"/>
                  </a:cxn>
                  <a:cxn ang="0">
                    <a:pos x="T6" y="T7"/>
                  </a:cxn>
                  <a:cxn ang="0">
                    <a:pos x="T8" y="T9"/>
                  </a:cxn>
                  <a:cxn ang="0">
                    <a:pos x="T10" y="T11"/>
                  </a:cxn>
                </a:cxnLst>
                <a:rect l="0" t="0" r="r" b="b"/>
                <a:pathLst>
                  <a:path w="3459" h="24">
                    <a:moveTo>
                      <a:pt x="0" y="0"/>
                    </a:moveTo>
                    <a:lnTo>
                      <a:pt x="3459" y="0"/>
                    </a:lnTo>
                    <a:lnTo>
                      <a:pt x="3459" y="24"/>
                    </a:lnTo>
                    <a:lnTo>
                      <a:pt x="0" y="24"/>
                    </a:lnTo>
                    <a:lnTo>
                      <a:pt x="0" y="0"/>
                    </a:lnTo>
                    <a:lnTo>
                      <a:pt x="0" y="0"/>
                    </a:lnTo>
                    <a:close/>
                  </a:path>
                </a:pathLst>
              </a:custGeom>
              <a:noFill/>
              <a:ln>
                <a:noFill/>
              </a:ln>
              <a:extLst>
                <a:ext uri="{909E8E84-426E-40DD-AFC4-6F175D3DCCD1}">
                  <a14:hiddenFill xmlns:a14="http://schemas.microsoft.com/office/drawing/2010/main">
                    <a:solidFill>
                      <a:srgbClr val="F3F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4" name="Freeform 184"/>
              <p:cNvSpPr>
                <a:spLocks/>
              </p:cNvSpPr>
              <p:nvPr/>
            </p:nvSpPr>
            <p:spPr bwMode="auto">
              <a:xfrm>
                <a:off x="1124" y="88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F3F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5" name="Freeform 185"/>
              <p:cNvSpPr>
                <a:spLocks/>
              </p:cNvSpPr>
              <p:nvPr/>
            </p:nvSpPr>
            <p:spPr bwMode="auto">
              <a:xfrm>
                <a:off x="1124" y="88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F2F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6" name="Freeform 186"/>
              <p:cNvSpPr>
                <a:spLocks/>
              </p:cNvSpPr>
              <p:nvPr/>
            </p:nvSpPr>
            <p:spPr bwMode="auto">
              <a:xfrm>
                <a:off x="1124" y="88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F1F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7" name="Freeform 187"/>
              <p:cNvSpPr>
                <a:spLocks/>
              </p:cNvSpPr>
              <p:nvPr/>
            </p:nvSpPr>
            <p:spPr bwMode="auto">
              <a:xfrm>
                <a:off x="1124" y="88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F0F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8" name="Freeform 188"/>
              <p:cNvSpPr>
                <a:spLocks/>
              </p:cNvSpPr>
              <p:nvPr/>
            </p:nvSpPr>
            <p:spPr bwMode="auto">
              <a:xfrm>
                <a:off x="1124" y="87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FF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69" name="Freeform 189"/>
              <p:cNvSpPr>
                <a:spLocks/>
              </p:cNvSpPr>
              <p:nvPr/>
            </p:nvSpPr>
            <p:spPr bwMode="auto">
              <a:xfrm>
                <a:off x="1124" y="87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EF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0" name="Freeform 190"/>
              <p:cNvSpPr>
                <a:spLocks/>
              </p:cNvSpPr>
              <p:nvPr/>
            </p:nvSpPr>
            <p:spPr bwMode="auto">
              <a:xfrm>
                <a:off x="1124" y="87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DF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1" name="Freeform 191"/>
              <p:cNvSpPr>
                <a:spLocks/>
              </p:cNvSpPr>
              <p:nvPr/>
            </p:nvSpPr>
            <p:spPr bwMode="auto">
              <a:xfrm>
                <a:off x="1124" y="87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CF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2" name="Freeform 192"/>
              <p:cNvSpPr>
                <a:spLocks/>
              </p:cNvSpPr>
              <p:nvPr/>
            </p:nvSpPr>
            <p:spPr bwMode="auto">
              <a:xfrm>
                <a:off x="1124" y="87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BF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3" name="Freeform 193"/>
              <p:cNvSpPr>
                <a:spLocks/>
              </p:cNvSpPr>
              <p:nvPr/>
            </p:nvSpPr>
            <p:spPr bwMode="auto">
              <a:xfrm>
                <a:off x="1124" y="87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AF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4" name="Freeform 194"/>
              <p:cNvSpPr>
                <a:spLocks/>
              </p:cNvSpPr>
              <p:nvPr/>
            </p:nvSpPr>
            <p:spPr bwMode="auto">
              <a:xfrm>
                <a:off x="1124" y="87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9E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5" name="Freeform 195"/>
              <p:cNvSpPr>
                <a:spLocks/>
              </p:cNvSpPr>
              <p:nvPr/>
            </p:nvSpPr>
            <p:spPr bwMode="auto">
              <a:xfrm>
                <a:off x="1124" y="870"/>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8E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6" name="Freeform 196"/>
              <p:cNvSpPr>
                <a:spLocks/>
              </p:cNvSpPr>
              <p:nvPr/>
            </p:nvSpPr>
            <p:spPr bwMode="auto">
              <a:xfrm>
                <a:off x="1124" y="87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7E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7" name="Freeform 197"/>
              <p:cNvSpPr>
                <a:spLocks/>
              </p:cNvSpPr>
              <p:nvPr/>
            </p:nvSpPr>
            <p:spPr bwMode="auto">
              <a:xfrm>
                <a:off x="1124" y="86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6E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8" name="Freeform 198"/>
              <p:cNvSpPr>
                <a:spLocks/>
              </p:cNvSpPr>
              <p:nvPr/>
            </p:nvSpPr>
            <p:spPr bwMode="auto">
              <a:xfrm>
                <a:off x="1124" y="86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5E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79" name="Freeform 199"/>
              <p:cNvSpPr>
                <a:spLocks/>
              </p:cNvSpPr>
              <p:nvPr/>
            </p:nvSpPr>
            <p:spPr bwMode="auto">
              <a:xfrm>
                <a:off x="1124" y="86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4E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0" name="Freeform 200"/>
              <p:cNvSpPr>
                <a:spLocks/>
              </p:cNvSpPr>
              <p:nvPr/>
            </p:nvSpPr>
            <p:spPr bwMode="auto">
              <a:xfrm>
                <a:off x="1124" y="86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3E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1" name="Freeform 201"/>
              <p:cNvSpPr>
                <a:spLocks/>
              </p:cNvSpPr>
              <p:nvPr/>
            </p:nvSpPr>
            <p:spPr bwMode="auto">
              <a:xfrm>
                <a:off x="1124" y="86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2E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2" name="Freeform 202"/>
              <p:cNvSpPr>
                <a:spLocks/>
              </p:cNvSpPr>
              <p:nvPr/>
            </p:nvSpPr>
            <p:spPr bwMode="auto">
              <a:xfrm>
                <a:off x="1124" y="861"/>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E1E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3" name="Freeform 203"/>
              <p:cNvSpPr>
                <a:spLocks/>
              </p:cNvSpPr>
              <p:nvPr/>
            </p:nvSpPr>
            <p:spPr bwMode="auto">
              <a:xfrm>
                <a:off x="1124" y="86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E0E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4" name="Freeform 204"/>
              <p:cNvSpPr>
                <a:spLocks/>
              </p:cNvSpPr>
              <p:nvPr/>
            </p:nvSpPr>
            <p:spPr bwMode="auto">
              <a:xfrm>
                <a:off x="1124" y="86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FE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5" name="Freeform 205"/>
              <p:cNvSpPr>
                <a:spLocks/>
              </p:cNvSpPr>
              <p:nvPr/>
            </p:nvSpPr>
            <p:spPr bwMode="auto">
              <a:xfrm>
                <a:off x="1124" y="858"/>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EE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6" name="Freeform 206"/>
              <p:cNvSpPr>
                <a:spLocks/>
              </p:cNvSpPr>
              <p:nvPr/>
            </p:nvSpPr>
            <p:spPr bwMode="auto">
              <a:xfrm>
                <a:off x="1124" y="85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DE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7" name="Freeform 207"/>
              <p:cNvSpPr>
                <a:spLocks/>
              </p:cNvSpPr>
              <p:nvPr/>
            </p:nvSpPr>
            <p:spPr bwMode="auto">
              <a:xfrm>
                <a:off x="1124" y="85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CE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8" name="Freeform 208"/>
              <p:cNvSpPr>
                <a:spLocks/>
              </p:cNvSpPr>
              <p:nvPr/>
            </p:nvSpPr>
            <p:spPr bwMode="auto">
              <a:xfrm>
                <a:off x="1124" y="855"/>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BE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89" name="Freeform 209"/>
              <p:cNvSpPr>
                <a:spLocks/>
              </p:cNvSpPr>
              <p:nvPr/>
            </p:nvSpPr>
            <p:spPr bwMode="auto">
              <a:xfrm>
                <a:off x="1124" y="85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AE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0" name="Freeform 210"/>
              <p:cNvSpPr>
                <a:spLocks/>
              </p:cNvSpPr>
              <p:nvPr/>
            </p:nvSpPr>
            <p:spPr bwMode="auto">
              <a:xfrm>
                <a:off x="1124" y="85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9E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1" name="Freeform 211"/>
              <p:cNvSpPr>
                <a:spLocks/>
              </p:cNvSpPr>
              <p:nvPr/>
            </p:nvSpPr>
            <p:spPr bwMode="auto">
              <a:xfrm>
                <a:off x="1124" y="85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8E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2" name="Freeform 212"/>
              <p:cNvSpPr>
                <a:spLocks/>
              </p:cNvSpPr>
              <p:nvPr/>
            </p:nvSpPr>
            <p:spPr bwMode="auto">
              <a:xfrm>
                <a:off x="1124" y="84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7E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3" name="Freeform 213"/>
              <p:cNvSpPr>
                <a:spLocks/>
              </p:cNvSpPr>
              <p:nvPr/>
            </p:nvSpPr>
            <p:spPr bwMode="auto">
              <a:xfrm>
                <a:off x="1124" y="84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6E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4" name="Freeform 214"/>
              <p:cNvSpPr>
                <a:spLocks/>
              </p:cNvSpPr>
              <p:nvPr/>
            </p:nvSpPr>
            <p:spPr bwMode="auto">
              <a:xfrm>
                <a:off x="1124" y="84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5E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5" name="Freeform 215"/>
              <p:cNvSpPr>
                <a:spLocks/>
              </p:cNvSpPr>
              <p:nvPr/>
            </p:nvSpPr>
            <p:spPr bwMode="auto">
              <a:xfrm>
                <a:off x="1124" y="84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4E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6" name="Freeform 216"/>
              <p:cNvSpPr>
                <a:spLocks/>
              </p:cNvSpPr>
              <p:nvPr/>
            </p:nvSpPr>
            <p:spPr bwMode="auto">
              <a:xfrm>
                <a:off x="1124" y="84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3E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7" name="Freeform 217"/>
              <p:cNvSpPr>
                <a:spLocks/>
              </p:cNvSpPr>
              <p:nvPr/>
            </p:nvSpPr>
            <p:spPr bwMode="auto">
              <a:xfrm>
                <a:off x="1124" y="84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D2D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8" name="Freeform 218"/>
              <p:cNvSpPr>
                <a:spLocks/>
              </p:cNvSpPr>
              <p:nvPr/>
            </p:nvSpPr>
            <p:spPr bwMode="auto">
              <a:xfrm>
                <a:off x="1124" y="84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1D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299" name="Freeform 219"/>
              <p:cNvSpPr>
                <a:spLocks/>
              </p:cNvSpPr>
              <p:nvPr/>
            </p:nvSpPr>
            <p:spPr bwMode="auto">
              <a:xfrm>
                <a:off x="1124" y="84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D0D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0" name="Freeform 220"/>
              <p:cNvSpPr>
                <a:spLocks/>
              </p:cNvSpPr>
              <p:nvPr/>
            </p:nvSpPr>
            <p:spPr bwMode="auto">
              <a:xfrm>
                <a:off x="1124" y="840"/>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FD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1" name="Freeform 221"/>
              <p:cNvSpPr>
                <a:spLocks/>
              </p:cNvSpPr>
              <p:nvPr/>
            </p:nvSpPr>
            <p:spPr bwMode="auto">
              <a:xfrm>
                <a:off x="1124" y="84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ED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2" name="Freeform 222"/>
              <p:cNvSpPr>
                <a:spLocks/>
              </p:cNvSpPr>
              <p:nvPr/>
            </p:nvSpPr>
            <p:spPr bwMode="auto">
              <a:xfrm>
                <a:off x="1124" y="83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DD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3" name="Freeform 223"/>
              <p:cNvSpPr>
                <a:spLocks/>
              </p:cNvSpPr>
              <p:nvPr/>
            </p:nvSpPr>
            <p:spPr bwMode="auto">
              <a:xfrm>
                <a:off x="1124" y="83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CD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4" name="Freeform 224"/>
              <p:cNvSpPr>
                <a:spLocks/>
              </p:cNvSpPr>
              <p:nvPr/>
            </p:nvSpPr>
            <p:spPr bwMode="auto">
              <a:xfrm>
                <a:off x="1124" y="83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BD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5" name="Freeform 225"/>
              <p:cNvSpPr>
                <a:spLocks/>
              </p:cNvSpPr>
              <p:nvPr/>
            </p:nvSpPr>
            <p:spPr bwMode="auto">
              <a:xfrm>
                <a:off x="1124" y="83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AD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6" name="Freeform 226"/>
              <p:cNvSpPr>
                <a:spLocks/>
              </p:cNvSpPr>
              <p:nvPr/>
            </p:nvSpPr>
            <p:spPr bwMode="auto">
              <a:xfrm>
                <a:off x="1124" y="830"/>
                <a:ext cx="3459" cy="4"/>
              </a:xfrm>
              <a:custGeom>
                <a:avLst/>
                <a:gdLst>
                  <a:gd name="T0" fmla="*/ 0 w 3459"/>
                  <a:gd name="T1" fmla="*/ 0 h 4"/>
                  <a:gd name="T2" fmla="*/ 3459 w 3459"/>
                  <a:gd name="T3" fmla="*/ 0 h 4"/>
                  <a:gd name="T4" fmla="*/ 3459 w 3459"/>
                  <a:gd name="T5" fmla="*/ 4 h 4"/>
                  <a:gd name="T6" fmla="*/ 0 w 3459"/>
                  <a:gd name="T7" fmla="*/ 4 h 4"/>
                  <a:gd name="T8" fmla="*/ 0 w 3459"/>
                  <a:gd name="T9" fmla="*/ 0 h 4"/>
                  <a:gd name="T10" fmla="*/ 0 w 3459"/>
                  <a:gd name="T11" fmla="*/ 0 h 4"/>
                </a:gdLst>
                <a:ahLst/>
                <a:cxnLst>
                  <a:cxn ang="0">
                    <a:pos x="T0" y="T1"/>
                  </a:cxn>
                  <a:cxn ang="0">
                    <a:pos x="T2" y="T3"/>
                  </a:cxn>
                  <a:cxn ang="0">
                    <a:pos x="T4" y="T5"/>
                  </a:cxn>
                  <a:cxn ang="0">
                    <a:pos x="T6" y="T7"/>
                  </a:cxn>
                  <a:cxn ang="0">
                    <a:pos x="T8" y="T9"/>
                  </a:cxn>
                  <a:cxn ang="0">
                    <a:pos x="T10" y="T11"/>
                  </a:cxn>
                </a:cxnLst>
                <a:rect l="0" t="0" r="r" b="b"/>
                <a:pathLst>
                  <a:path w="3459" h="4">
                    <a:moveTo>
                      <a:pt x="0" y="0"/>
                    </a:moveTo>
                    <a:lnTo>
                      <a:pt x="3459" y="0"/>
                    </a:lnTo>
                    <a:lnTo>
                      <a:pt x="3459" y="4"/>
                    </a:lnTo>
                    <a:lnTo>
                      <a:pt x="0" y="4"/>
                    </a:lnTo>
                    <a:lnTo>
                      <a:pt x="0" y="0"/>
                    </a:lnTo>
                    <a:lnTo>
                      <a:pt x="0" y="0"/>
                    </a:lnTo>
                    <a:close/>
                  </a:path>
                </a:pathLst>
              </a:custGeom>
              <a:noFill/>
              <a:ln>
                <a:noFill/>
              </a:ln>
              <a:extLst>
                <a:ext uri="{909E8E84-426E-40DD-AFC4-6F175D3DCCD1}">
                  <a14:hiddenFill xmlns:a14="http://schemas.microsoft.com/office/drawing/2010/main">
                    <a:solidFill>
                      <a:srgbClr val="C9D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7" name="Freeform 227"/>
              <p:cNvSpPr>
                <a:spLocks/>
              </p:cNvSpPr>
              <p:nvPr/>
            </p:nvSpPr>
            <p:spPr bwMode="auto">
              <a:xfrm>
                <a:off x="1124" y="83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8D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8" name="Freeform 228"/>
              <p:cNvSpPr>
                <a:spLocks/>
              </p:cNvSpPr>
              <p:nvPr/>
            </p:nvSpPr>
            <p:spPr bwMode="auto">
              <a:xfrm>
                <a:off x="1124" y="83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7D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09" name="Freeform 229"/>
              <p:cNvSpPr>
                <a:spLocks/>
              </p:cNvSpPr>
              <p:nvPr/>
            </p:nvSpPr>
            <p:spPr bwMode="auto">
              <a:xfrm>
                <a:off x="1124" y="82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6D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0" name="Freeform 230"/>
              <p:cNvSpPr>
                <a:spLocks/>
              </p:cNvSpPr>
              <p:nvPr/>
            </p:nvSpPr>
            <p:spPr bwMode="auto">
              <a:xfrm>
                <a:off x="1124" y="82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5D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1" name="Freeform 231"/>
              <p:cNvSpPr>
                <a:spLocks/>
              </p:cNvSpPr>
              <p:nvPr/>
            </p:nvSpPr>
            <p:spPr bwMode="auto">
              <a:xfrm>
                <a:off x="1124" y="82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4D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2" name="Freeform 232"/>
              <p:cNvSpPr>
                <a:spLocks/>
              </p:cNvSpPr>
              <p:nvPr/>
            </p:nvSpPr>
            <p:spPr bwMode="auto">
              <a:xfrm>
                <a:off x="1124" y="82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3D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3" name="Freeform 233"/>
              <p:cNvSpPr>
                <a:spLocks/>
              </p:cNvSpPr>
              <p:nvPr/>
            </p:nvSpPr>
            <p:spPr bwMode="auto">
              <a:xfrm>
                <a:off x="1124" y="82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2D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4" name="Freeform 234"/>
              <p:cNvSpPr>
                <a:spLocks/>
              </p:cNvSpPr>
              <p:nvPr/>
            </p:nvSpPr>
            <p:spPr bwMode="auto">
              <a:xfrm>
                <a:off x="1124" y="821"/>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C1D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5" name="Freeform 235"/>
              <p:cNvSpPr>
                <a:spLocks/>
              </p:cNvSpPr>
              <p:nvPr/>
            </p:nvSpPr>
            <p:spPr bwMode="auto">
              <a:xfrm>
                <a:off x="1124" y="82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C0D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6" name="Freeform 236"/>
              <p:cNvSpPr>
                <a:spLocks/>
              </p:cNvSpPr>
              <p:nvPr/>
            </p:nvSpPr>
            <p:spPr bwMode="auto">
              <a:xfrm>
                <a:off x="1124" y="82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FD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7" name="Freeform 237"/>
              <p:cNvSpPr>
                <a:spLocks/>
              </p:cNvSpPr>
              <p:nvPr/>
            </p:nvSpPr>
            <p:spPr bwMode="auto">
              <a:xfrm>
                <a:off x="1124" y="818"/>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ED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8" name="Freeform 238"/>
              <p:cNvSpPr>
                <a:spLocks/>
              </p:cNvSpPr>
              <p:nvPr/>
            </p:nvSpPr>
            <p:spPr bwMode="auto">
              <a:xfrm>
                <a:off x="1124" y="81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DD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19" name="Freeform 239"/>
              <p:cNvSpPr>
                <a:spLocks/>
              </p:cNvSpPr>
              <p:nvPr/>
            </p:nvSpPr>
            <p:spPr bwMode="auto">
              <a:xfrm>
                <a:off x="1124" y="815"/>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CD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0" name="Freeform 240"/>
              <p:cNvSpPr>
                <a:spLocks/>
              </p:cNvSpPr>
              <p:nvPr/>
            </p:nvSpPr>
            <p:spPr bwMode="auto">
              <a:xfrm>
                <a:off x="1124" y="81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BC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1" name="Freeform 241"/>
              <p:cNvSpPr>
                <a:spLocks/>
              </p:cNvSpPr>
              <p:nvPr/>
            </p:nvSpPr>
            <p:spPr bwMode="auto">
              <a:xfrm>
                <a:off x="1124" y="81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AC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2" name="Freeform 242"/>
              <p:cNvSpPr>
                <a:spLocks/>
              </p:cNvSpPr>
              <p:nvPr/>
            </p:nvSpPr>
            <p:spPr bwMode="auto">
              <a:xfrm>
                <a:off x="1124" y="81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9C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3" name="Freeform 243"/>
              <p:cNvSpPr>
                <a:spLocks/>
              </p:cNvSpPr>
              <p:nvPr/>
            </p:nvSpPr>
            <p:spPr bwMode="auto">
              <a:xfrm>
                <a:off x="1124" y="80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8C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4" name="Freeform 244"/>
              <p:cNvSpPr>
                <a:spLocks/>
              </p:cNvSpPr>
              <p:nvPr/>
            </p:nvSpPr>
            <p:spPr bwMode="auto">
              <a:xfrm>
                <a:off x="1124" y="80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7C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5" name="Freeform 245"/>
              <p:cNvSpPr>
                <a:spLocks/>
              </p:cNvSpPr>
              <p:nvPr/>
            </p:nvSpPr>
            <p:spPr bwMode="auto">
              <a:xfrm>
                <a:off x="1124" y="80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6C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6" name="Freeform 246"/>
              <p:cNvSpPr>
                <a:spLocks/>
              </p:cNvSpPr>
              <p:nvPr/>
            </p:nvSpPr>
            <p:spPr bwMode="auto">
              <a:xfrm>
                <a:off x="1124" y="80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5C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7" name="Freeform 247"/>
              <p:cNvSpPr>
                <a:spLocks/>
              </p:cNvSpPr>
              <p:nvPr/>
            </p:nvSpPr>
            <p:spPr bwMode="auto">
              <a:xfrm>
                <a:off x="1124" y="80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4C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8" name="Freeform 248"/>
              <p:cNvSpPr>
                <a:spLocks/>
              </p:cNvSpPr>
              <p:nvPr/>
            </p:nvSpPr>
            <p:spPr bwMode="auto">
              <a:xfrm>
                <a:off x="1124" y="80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3C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29" name="Freeform 249"/>
              <p:cNvSpPr>
                <a:spLocks/>
              </p:cNvSpPr>
              <p:nvPr/>
            </p:nvSpPr>
            <p:spPr bwMode="auto">
              <a:xfrm>
                <a:off x="1124" y="80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2C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0" name="Freeform 250"/>
              <p:cNvSpPr>
                <a:spLocks/>
              </p:cNvSpPr>
              <p:nvPr/>
            </p:nvSpPr>
            <p:spPr bwMode="auto">
              <a:xfrm>
                <a:off x="1124" y="80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B1C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1" name="Freeform 251"/>
              <p:cNvSpPr>
                <a:spLocks/>
              </p:cNvSpPr>
              <p:nvPr/>
            </p:nvSpPr>
            <p:spPr bwMode="auto">
              <a:xfrm>
                <a:off x="1124" y="800"/>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B0C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2" name="Freeform 252"/>
              <p:cNvSpPr>
                <a:spLocks/>
              </p:cNvSpPr>
              <p:nvPr/>
            </p:nvSpPr>
            <p:spPr bwMode="auto">
              <a:xfrm>
                <a:off x="1124" y="80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FC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3" name="Freeform 253"/>
              <p:cNvSpPr>
                <a:spLocks/>
              </p:cNvSpPr>
              <p:nvPr/>
            </p:nvSpPr>
            <p:spPr bwMode="auto">
              <a:xfrm>
                <a:off x="1124" y="80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EC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4" name="Freeform 254"/>
              <p:cNvSpPr>
                <a:spLocks/>
              </p:cNvSpPr>
              <p:nvPr/>
            </p:nvSpPr>
            <p:spPr bwMode="auto">
              <a:xfrm>
                <a:off x="1124" y="79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DC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5" name="Freeform 255"/>
              <p:cNvSpPr>
                <a:spLocks/>
              </p:cNvSpPr>
              <p:nvPr/>
            </p:nvSpPr>
            <p:spPr bwMode="auto">
              <a:xfrm>
                <a:off x="1124" y="79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CC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6" name="Freeform 256"/>
              <p:cNvSpPr>
                <a:spLocks/>
              </p:cNvSpPr>
              <p:nvPr/>
            </p:nvSpPr>
            <p:spPr bwMode="auto">
              <a:xfrm>
                <a:off x="1124" y="79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BC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7" name="Freeform 257"/>
              <p:cNvSpPr>
                <a:spLocks/>
              </p:cNvSpPr>
              <p:nvPr/>
            </p:nvSpPr>
            <p:spPr bwMode="auto">
              <a:xfrm>
                <a:off x="1124" y="79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AC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8" name="Freeform 258"/>
              <p:cNvSpPr>
                <a:spLocks/>
              </p:cNvSpPr>
              <p:nvPr/>
            </p:nvSpPr>
            <p:spPr bwMode="auto">
              <a:xfrm>
                <a:off x="1124" y="79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9C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39" name="Freeform 259"/>
              <p:cNvSpPr>
                <a:spLocks/>
              </p:cNvSpPr>
              <p:nvPr/>
            </p:nvSpPr>
            <p:spPr bwMode="auto">
              <a:xfrm>
                <a:off x="1124" y="791"/>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8C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0" name="Freeform 260"/>
              <p:cNvSpPr>
                <a:spLocks/>
              </p:cNvSpPr>
              <p:nvPr/>
            </p:nvSpPr>
            <p:spPr bwMode="auto">
              <a:xfrm>
                <a:off x="1124" y="79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7C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1" name="Freeform 261"/>
              <p:cNvSpPr>
                <a:spLocks/>
              </p:cNvSpPr>
              <p:nvPr/>
            </p:nvSpPr>
            <p:spPr bwMode="auto">
              <a:xfrm>
                <a:off x="1124" y="79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6C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2" name="Freeform 262"/>
              <p:cNvSpPr>
                <a:spLocks/>
              </p:cNvSpPr>
              <p:nvPr/>
            </p:nvSpPr>
            <p:spPr bwMode="auto">
              <a:xfrm>
                <a:off x="1124" y="788"/>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5B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3" name="Freeform 263"/>
              <p:cNvSpPr>
                <a:spLocks/>
              </p:cNvSpPr>
              <p:nvPr/>
            </p:nvSpPr>
            <p:spPr bwMode="auto">
              <a:xfrm>
                <a:off x="1124" y="785"/>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4B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4" name="Freeform 264"/>
              <p:cNvSpPr>
                <a:spLocks/>
              </p:cNvSpPr>
              <p:nvPr/>
            </p:nvSpPr>
            <p:spPr bwMode="auto">
              <a:xfrm>
                <a:off x="1124" y="78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3B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5" name="Freeform 265"/>
              <p:cNvSpPr>
                <a:spLocks/>
              </p:cNvSpPr>
              <p:nvPr/>
            </p:nvSpPr>
            <p:spPr bwMode="auto">
              <a:xfrm>
                <a:off x="1124" y="78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3B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6" name="Freeform 266"/>
              <p:cNvSpPr>
                <a:spLocks/>
              </p:cNvSpPr>
              <p:nvPr/>
            </p:nvSpPr>
            <p:spPr bwMode="auto">
              <a:xfrm>
                <a:off x="1124" y="78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2B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7" name="Freeform 267"/>
              <p:cNvSpPr>
                <a:spLocks/>
              </p:cNvSpPr>
              <p:nvPr/>
            </p:nvSpPr>
            <p:spPr bwMode="auto">
              <a:xfrm>
                <a:off x="1124" y="78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A1B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8" name="Freeform 268"/>
              <p:cNvSpPr>
                <a:spLocks/>
              </p:cNvSpPr>
              <p:nvPr/>
            </p:nvSpPr>
            <p:spPr bwMode="auto">
              <a:xfrm>
                <a:off x="1124" y="77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A0B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49" name="Freeform 269"/>
              <p:cNvSpPr>
                <a:spLocks/>
              </p:cNvSpPr>
              <p:nvPr/>
            </p:nvSpPr>
            <p:spPr bwMode="auto">
              <a:xfrm>
                <a:off x="1124" y="77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FB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0" name="Freeform 270"/>
              <p:cNvSpPr>
                <a:spLocks/>
              </p:cNvSpPr>
              <p:nvPr/>
            </p:nvSpPr>
            <p:spPr bwMode="auto">
              <a:xfrm>
                <a:off x="1124" y="77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EB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1" name="Freeform 271"/>
              <p:cNvSpPr>
                <a:spLocks/>
              </p:cNvSpPr>
              <p:nvPr/>
            </p:nvSpPr>
            <p:spPr bwMode="auto">
              <a:xfrm>
                <a:off x="1124" y="77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DB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2" name="Freeform 272"/>
              <p:cNvSpPr>
                <a:spLocks/>
              </p:cNvSpPr>
              <p:nvPr/>
            </p:nvSpPr>
            <p:spPr bwMode="auto">
              <a:xfrm>
                <a:off x="1124" y="77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CB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3" name="Freeform 273"/>
              <p:cNvSpPr>
                <a:spLocks/>
              </p:cNvSpPr>
              <p:nvPr/>
            </p:nvSpPr>
            <p:spPr bwMode="auto">
              <a:xfrm>
                <a:off x="1124" y="77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BB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4" name="Freeform 274"/>
              <p:cNvSpPr>
                <a:spLocks/>
              </p:cNvSpPr>
              <p:nvPr/>
            </p:nvSpPr>
            <p:spPr bwMode="auto">
              <a:xfrm>
                <a:off x="1124" y="77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AB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5" name="Freeform 275"/>
              <p:cNvSpPr>
                <a:spLocks/>
              </p:cNvSpPr>
              <p:nvPr/>
            </p:nvSpPr>
            <p:spPr bwMode="auto">
              <a:xfrm>
                <a:off x="1124" y="770"/>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9B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6" name="Freeform 276"/>
              <p:cNvSpPr>
                <a:spLocks/>
              </p:cNvSpPr>
              <p:nvPr/>
            </p:nvSpPr>
            <p:spPr bwMode="auto">
              <a:xfrm>
                <a:off x="1124" y="77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8B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7" name="Freeform 277"/>
              <p:cNvSpPr>
                <a:spLocks/>
              </p:cNvSpPr>
              <p:nvPr/>
            </p:nvSpPr>
            <p:spPr bwMode="auto">
              <a:xfrm>
                <a:off x="1124" y="77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7B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8" name="Freeform 278"/>
              <p:cNvSpPr>
                <a:spLocks/>
              </p:cNvSpPr>
              <p:nvPr/>
            </p:nvSpPr>
            <p:spPr bwMode="auto">
              <a:xfrm>
                <a:off x="1124" y="77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6B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59" name="Freeform 279"/>
              <p:cNvSpPr>
                <a:spLocks/>
              </p:cNvSpPr>
              <p:nvPr/>
            </p:nvSpPr>
            <p:spPr bwMode="auto">
              <a:xfrm>
                <a:off x="1124" y="76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5B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0" name="Freeform 280"/>
              <p:cNvSpPr>
                <a:spLocks/>
              </p:cNvSpPr>
              <p:nvPr/>
            </p:nvSpPr>
            <p:spPr bwMode="auto">
              <a:xfrm>
                <a:off x="1124" y="76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4B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1" name="Freeform 281"/>
              <p:cNvSpPr>
                <a:spLocks/>
              </p:cNvSpPr>
              <p:nvPr/>
            </p:nvSpPr>
            <p:spPr bwMode="auto">
              <a:xfrm>
                <a:off x="1124" y="76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3B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2" name="Freeform 282"/>
              <p:cNvSpPr>
                <a:spLocks/>
              </p:cNvSpPr>
              <p:nvPr/>
            </p:nvSpPr>
            <p:spPr bwMode="auto">
              <a:xfrm>
                <a:off x="1124" y="76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2B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3" name="Freeform 283"/>
              <p:cNvSpPr>
                <a:spLocks/>
              </p:cNvSpPr>
              <p:nvPr/>
            </p:nvSpPr>
            <p:spPr bwMode="auto">
              <a:xfrm>
                <a:off x="1124" y="761"/>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91B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4" name="Freeform 284"/>
              <p:cNvSpPr>
                <a:spLocks/>
              </p:cNvSpPr>
              <p:nvPr/>
            </p:nvSpPr>
            <p:spPr bwMode="auto">
              <a:xfrm>
                <a:off x="1124" y="761"/>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90B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5" name="Freeform 285"/>
              <p:cNvSpPr>
                <a:spLocks/>
              </p:cNvSpPr>
              <p:nvPr/>
            </p:nvSpPr>
            <p:spPr bwMode="auto">
              <a:xfrm>
                <a:off x="1124" y="758"/>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FA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6" name="Freeform 286"/>
              <p:cNvSpPr>
                <a:spLocks/>
              </p:cNvSpPr>
              <p:nvPr/>
            </p:nvSpPr>
            <p:spPr bwMode="auto">
              <a:xfrm>
                <a:off x="1124" y="75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EA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7" name="Freeform 287"/>
              <p:cNvSpPr>
                <a:spLocks/>
              </p:cNvSpPr>
              <p:nvPr/>
            </p:nvSpPr>
            <p:spPr bwMode="auto">
              <a:xfrm>
                <a:off x="1124" y="75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DA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8" name="Freeform 288"/>
              <p:cNvSpPr>
                <a:spLocks/>
              </p:cNvSpPr>
              <p:nvPr/>
            </p:nvSpPr>
            <p:spPr bwMode="auto">
              <a:xfrm>
                <a:off x="1124" y="755"/>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CA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69" name="Freeform 289"/>
              <p:cNvSpPr>
                <a:spLocks/>
              </p:cNvSpPr>
              <p:nvPr/>
            </p:nvSpPr>
            <p:spPr bwMode="auto">
              <a:xfrm>
                <a:off x="1124" y="75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BA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0" name="Freeform 290"/>
              <p:cNvSpPr>
                <a:spLocks/>
              </p:cNvSpPr>
              <p:nvPr/>
            </p:nvSpPr>
            <p:spPr bwMode="auto">
              <a:xfrm>
                <a:off x="1124" y="75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AA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1" name="Freeform 291"/>
              <p:cNvSpPr>
                <a:spLocks/>
              </p:cNvSpPr>
              <p:nvPr/>
            </p:nvSpPr>
            <p:spPr bwMode="auto">
              <a:xfrm>
                <a:off x="1124" y="75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9A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2" name="Freeform 292"/>
              <p:cNvSpPr>
                <a:spLocks/>
              </p:cNvSpPr>
              <p:nvPr/>
            </p:nvSpPr>
            <p:spPr bwMode="auto">
              <a:xfrm>
                <a:off x="1124" y="74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8A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3" name="Freeform 293"/>
              <p:cNvSpPr>
                <a:spLocks/>
              </p:cNvSpPr>
              <p:nvPr/>
            </p:nvSpPr>
            <p:spPr bwMode="auto">
              <a:xfrm>
                <a:off x="1124" y="74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7A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4" name="Freeform 294"/>
              <p:cNvSpPr>
                <a:spLocks/>
              </p:cNvSpPr>
              <p:nvPr/>
            </p:nvSpPr>
            <p:spPr bwMode="auto">
              <a:xfrm>
                <a:off x="1124" y="74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6A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5" name="Freeform 295"/>
              <p:cNvSpPr>
                <a:spLocks/>
              </p:cNvSpPr>
              <p:nvPr/>
            </p:nvSpPr>
            <p:spPr bwMode="auto">
              <a:xfrm>
                <a:off x="1124" y="74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5A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6" name="Freeform 296"/>
              <p:cNvSpPr>
                <a:spLocks/>
              </p:cNvSpPr>
              <p:nvPr/>
            </p:nvSpPr>
            <p:spPr bwMode="auto">
              <a:xfrm>
                <a:off x="1124" y="74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4A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7" name="Freeform 297"/>
              <p:cNvSpPr>
                <a:spLocks/>
              </p:cNvSpPr>
              <p:nvPr/>
            </p:nvSpPr>
            <p:spPr bwMode="auto">
              <a:xfrm>
                <a:off x="1124" y="74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3A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8" name="Freeform 298"/>
              <p:cNvSpPr>
                <a:spLocks/>
              </p:cNvSpPr>
              <p:nvPr/>
            </p:nvSpPr>
            <p:spPr bwMode="auto">
              <a:xfrm>
                <a:off x="1124" y="74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2A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79" name="Freeform 299"/>
              <p:cNvSpPr>
                <a:spLocks/>
              </p:cNvSpPr>
              <p:nvPr/>
            </p:nvSpPr>
            <p:spPr bwMode="auto">
              <a:xfrm>
                <a:off x="1124" y="74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81A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0" name="Freeform 300"/>
              <p:cNvSpPr>
                <a:spLocks/>
              </p:cNvSpPr>
              <p:nvPr/>
            </p:nvSpPr>
            <p:spPr bwMode="auto">
              <a:xfrm>
                <a:off x="1124" y="740"/>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80A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1" name="Freeform 301"/>
              <p:cNvSpPr>
                <a:spLocks/>
              </p:cNvSpPr>
              <p:nvPr/>
            </p:nvSpPr>
            <p:spPr bwMode="auto">
              <a:xfrm>
                <a:off x="1124" y="740"/>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FA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2" name="Freeform 302"/>
              <p:cNvSpPr>
                <a:spLocks/>
              </p:cNvSpPr>
              <p:nvPr/>
            </p:nvSpPr>
            <p:spPr bwMode="auto">
              <a:xfrm>
                <a:off x="1124" y="737"/>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EA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3" name="Freeform 303"/>
              <p:cNvSpPr>
                <a:spLocks/>
              </p:cNvSpPr>
              <p:nvPr/>
            </p:nvSpPr>
            <p:spPr bwMode="auto">
              <a:xfrm>
                <a:off x="1124" y="73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DA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4" name="Freeform 304"/>
              <p:cNvSpPr>
                <a:spLocks/>
              </p:cNvSpPr>
              <p:nvPr/>
            </p:nvSpPr>
            <p:spPr bwMode="auto">
              <a:xfrm>
                <a:off x="1124" y="737"/>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CA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5" name="Freeform 305"/>
              <p:cNvSpPr>
                <a:spLocks/>
              </p:cNvSpPr>
              <p:nvPr/>
            </p:nvSpPr>
            <p:spPr bwMode="auto">
              <a:xfrm>
                <a:off x="1124" y="734"/>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BA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6" name="Freeform 306"/>
              <p:cNvSpPr>
                <a:spLocks/>
              </p:cNvSpPr>
              <p:nvPr/>
            </p:nvSpPr>
            <p:spPr bwMode="auto">
              <a:xfrm>
                <a:off x="1124" y="73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AA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7" name="Freeform 307"/>
              <p:cNvSpPr>
                <a:spLocks/>
              </p:cNvSpPr>
              <p:nvPr/>
            </p:nvSpPr>
            <p:spPr bwMode="auto">
              <a:xfrm>
                <a:off x="1124" y="734"/>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9A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8" name="Freeform 308"/>
              <p:cNvSpPr>
                <a:spLocks/>
              </p:cNvSpPr>
              <p:nvPr/>
            </p:nvSpPr>
            <p:spPr bwMode="auto">
              <a:xfrm>
                <a:off x="1124" y="731"/>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89F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89" name="Freeform 309"/>
              <p:cNvSpPr>
                <a:spLocks/>
              </p:cNvSpPr>
              <p:nvPr/>
            </p:nvSpPr>
            <p:spPr bwMode="auto">
              <a:xfrm>
                <a:off x="1124" y="728"/>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79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0" name="Freeform 310"/>
              <p:cNvSpPr>
                <a:spLocks/>
              </p:cNvSpPr>
              <p:nvPr/>
            </p:nvSpPr>
            <p:spPr bwMode="auto">
              <a:xfrm>
                <a:off x="1124" y="72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69E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1" name="Freeform 311"/>
              <p:cNvSpPr>
                <a:spLocks/>
              </p:cNvSpPr>
              <p:nvPr/>
            </p:nvSpPr>
            <p:spPr bwMode="auto">
              <a:xfrm>
                <a:off x="1124" y="728"/>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59D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2" name="Freeform 312"/>
              <p:cNvSpPr>
                <a:spLocks/>
              </p:cNvSpPr>
              <p:nvPr/>
            </p:nvSpPr>
            <p:spPr bwMode="auto">
              <a:xfrm>
                <a:off x="1124" y="725"/>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49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3" name="Freeform 313"/>
              <p:cNvSpPr>
                <a:spLocks/>
              </p:cNvSpPr>
              <p:nvPr/>
            </p:nvSpPr>
            <p:spPr bwMode="auto">
              <a:xfrm>
                <a:off x="1124" y="725"/>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39C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4" name="Freeform 314"/>
              <p:cNvSpPr>
                <a:spLocks/>
              </p:cNvSpPr>
              <p:nvPr/>
            </p:nvSpPr>
            <p:spPr bwMode="auto">
              <a:xfrm>
                <a:off x="1124" y="722"/>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729B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5" name="Freeform 315"/>
              <p:cNvSpPr>
                <a:spLocks/>
              </p:cNvSpPr>
              <p:nvPr/>
            </p:nvSpPr>
            <p:spPr bwMode="auto">
              <a:xfrm>
                <a:off x="1124" y="72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19A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6" name="Freeform 316"/>
              <p:cNvSpPr>
                <a:spLocks/>
              </p:cNvSpPr>
              <p:nvPr/>
            </p:nvSpPr>
            <p:spPr bwMode="auto">
              <a:xfrm>
                <a:off x="1124" y="72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709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7" name="Freeform 317"/>
              <p:cNvSpPr>
                <a:spLocks/>
              </p:cNvSpPr>
              <p:nvPr/>
            </p:nvSpPr>
            <p:spPr bwMode="auto">
              <a:xfrm>
                <a:off x="1124" y="71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6F99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8" name="Freeform 318"/>
              <p:cNvSpPr>
                <a:spLocks/>
              </p:cNvSpPr>
              <p:nvPr/>
            </p:nvSpPr>
            <p:spPr bwMode="auto">
              <a:xfrm>
                <a:off x="1124" y="71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E98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399" name="Freeform 319"/>
              <p:cNvSpPr>
                <a:spLocks/>
              </p:cNvSpPr>
              <p:nvPr/>
            </p:nvSpPr>
            <p:spPr bwMode="auto">
              <a:xfrm>
                <a:off x="1124" y="719"/>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D9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0" name="Freeform 320"/>
              <p:cNvSpPr>
                <a:spLocks/>
              </p:cNvSpPr>
              <p:nvPr/>
            </p:nvSpPr>
            <p:spPr bwMode="auto">
              <a:xfrm>
                <a:off x="1124" y="71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6C97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1" name="Freeform 321"/>
              <p:cNvSpPr>
                <a:spLocks/>
              </p:cNvSpPr>
              <p:nvPr/>
            </p:nvSpPr>
            <p:spPr bwMode="auto">
              <a:xfrm>
                <a:off x="1124" y="71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B96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2" name="Freeform 322"/>
              <p:cNvSpPr>
                <a:spLocks/>
              </p:cNvSpPr>
              <p:nvPr/>
            </p:nvSpPr>
            <p:spPr bwMode="auto">
              <a:xfrm>
                <a:off x="1124" y="712"/>
                <a:ext cx="3459" cy="4"/>
              </a:xfrm>
              <a:custGeom>
                <a:avLst/>
                <a:gdLst>
                  <a:gd name="T0" fmla="*/ 0 w 3459"/>
                  <a:gd name="T1" fmla="*/ 0 h 4"/>
                  <a:gd name="T2" fmla="*/ 3459 w 3459"/>
                  <a:gd name="T3" fmla="*/ 0 h 4"/>
                  <a:gd name="T4" fmla="*/ 3459 w 3459"/>
                  <a:gd name="T5" fmla="*/ 4 h 4"/>
                  <a:gd name="T6" fmla="*/ 0 w 3459"/>
                  <a:gd name="T7" fmla="*/ 4 h 4"/>
                  <a:gd name="T8" fmla="*/ 0 w 3459"/>
                  <a:gd name="T9" fmla="*/ 0 h 4"/>
                  <a:gd name="T10" fmla="*/ 0 w 3459"/>
                  <a:gd name="T11" fmla="*/ 0 h 4"/>
                </a:gdLst>
                <a:ahLst/>
                <a:cxnLst>
                  <a:cxn ang="0">
                    <a:pos x="T0" y="T1"/>
                  </a:cxn>
                  <a:cxn ang="0">
                    <a:pos x="T2" y="T3"/>
                  </a:cxn>
                  <a:cxn ang="0">
                    <a:pos x="T4" y="T5"/>
                  </a:cxn>
                  <a:cxn ang="0">
                    <a:pos x="T6" y="T7"/>
                  </a:cxn>
                  <a:cxn ang="0">
                    <a:pos x="T8" y="T9"/>
                  </a:cxn>
                  <a:cxn ang="0">
                    <a:pos x="T10" y="T11"/>
                  </a:cxn>
                </a:cxnLst>
                <a:rect l="0" t="0" r="r" b="b"/>
                <a:pathLst>
                  <a:path w="3459" h="4">
                    <a:moveTo>
                      <a:pt x="0" y="0"/>
                    </a:moveTo>
                    <a:lnTo>
                      <a:pt x="3459" y="0"/>
                    </a:lnTo>
                    <a:lnTo>
                      <a:pt x="3459" y="4"/>
                    </a:lnTo>
                    <a:lnTo>
                      <a:pt x="0" y="4"/>
                    </a:lnTo>
                    <a:lnTo>
                      <a:pt x="0" y="0"/>
                    </a:lnTo>
                    <a:lnTo>
                      <a:pt x="0" y="0"/>
                    </a:lnTo>
                    <a:close/>
                  </a:path>
                </a:pathLst>
              </a:custGeom>
              <a:noFill/>
              <a:ln>
                <a:noFill/>
              </a:ln>
              <a:extLst>
                <a:ext uri="{909E8E84-426E-40DD-AFC4-6F175D3DCCD1}">
                  <a14:hiddenFill xmlns:a14="http://schemas.microsoft.com/office/drawing/2010/main">
                    <a:solidFill>
                      <a:srgbClr val="6A95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3" name="Freeform 323"/>
              <p:cNvSpPr>
                <a:spLocks/>
              </p:cNvSpPr>
              <p:nvPr/>
            </p:nvSpPr>
            <p:spPr bwMode="auto">
              <a:xfrm>
                <a:off x="1124" y="71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99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4" name="Freeform 324"/>
              <p:cNvSpPr>
                <a:spLocks/>
              </p:cNvSpPr>
              <p:nvPr/>
            </p:nvSpPr>
            <p:spPr bwMode="auto">
              <a:xfrm>
                <a:off x="1124" y="712"/>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894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5" name="Freeform 325"/>
              <p:cNvSpPr>
                <a:spLocks/>
              </p:cNvSpPr>
              <p:nvPr/>
            </p:nvSpPr>
            <p:spPr bwMode="auto">
              <a:xfrm>
                <a:off x="1124" y="709"/>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6793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6" name="Freeform 326"/>
              <p:cNvSpPr>
                <a:spLocks/>
              </p:cNvSpPr>
              <p:nvPr/>
            </p:nvSpPr>
            <p:spPr bwMode="auto">
              <a:xfrm>
                <a:off x="1124" y="706"/>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669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7" name="Freeform 327"/>
              <p:cNvSpPr>
                <a:spLocks/>
              </p:cNvSpPr>
              <p:nvPr/>
            </p:nvSpPr>
            <p:spPr bwMode="auto">
              <a:xfrm>
                <a:off x="1124" y="70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592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8" name="Freeform 328"/>
              <p:cNvSpPr>
                <a:spLocks/>
              </p:cNvSpPr>
              <p:nvPr/>
            </p:nvSpPr>
            <p:spPr bwMode="auto">
              <a:xfrm>
                <a:off x="1124" y="706"/>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491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09" name="Freeform 329"/>
              <p:cNvSpPr>
                <a:spLocks/>
              </p:cNvSpPr>
              <p:nvPr/>
            </p:nvSpPr>
            <p:spPr bwMode="auto">
              <a:xfrm>
                <a:off x="1124" y="703"/>
                <a:ext cx="3459" cy="3"/>
              </a:xfrm>
              <a:custGeom>
                <a:avLst/>
                <a:gdLst>
                  <a:gd name="T0" fmla="*/ 0 w 3459"/>
                  <a:gd name="T1" fmla="*/ 0 h 3"/>
                  <a:gd name="T2" fmla="*/ 3459 w 3459"/>
                  <a:gd name="T3" fmla="*/ 0 h 3"/>
                  <a:gd name="T4" fmla="*/ 3459 w 3459"/>
                  <a:gd name="T5" fmla="*/ 3 h 3"/>
                  <a:gd name="T6" fmla="*/ 0 w 3459"/>
                  <a:gd name="T7" fmla="*/ 3 h 3"/>
                  <a:gd name="T8" fmla="*/ 0 w 3459"/>
                  <a:gd name="T9" fmla="*/ 0 h 3"/>
                  <a:gd name="T10" fmla="*/ 0 w 3459"/>
                  <a:gd name="T11" fmla="*/ 0 h 3"/>
                </a:gdLst>
                <a:ahLst/>
                <a:cxnLst>
                  <a:cxn ang="0">
                    <a:pos x="T0" y="T1"/>
                  </a:cxn>
                  <a:cxn ang="0">
                    <a:pos x="T2" y="T3"/>
                  </a:cxn>
                  <a:cxn ang="0">
                    <a:pos x="T4" y="T5"/>
                  </a:cxn>
                  <a:cxn ang="0">
                    <a:pos x="T6" y="T7"/>
                  </a:cxn>
                  <a:cxn ang="0">
                    <a:pos x="T8" y="T9"/>
                  </a:cxn>
                  <a:cxn ang="0">
                    <a:pos x="T10" y="T11"/>
                  </a:cxn>
                </a:cxnLst>
                <a:rect l="0" t="0" r="r" b="b"/>
                <a:pathLst>
                  <a:path w="3459" h="3">
                    <a:moveTo>
                      <a:pt x="0" y="0"/>
                    </a:moveTo>
                    <a:lnTo>
                      <a:pt x="3459" y="0"/>
                    </a:lnTo>
                    <a:lnTo>
                      <a:pt x="3459" y="3"/>
                    </a:lnTo>
                    <a:lnTo>
                      <a:pt x="0" y="3"/>
                    </a:lnTo>
                    <a:lnTo>
                      <a:pt x="0" y="0"/>
                    </a:lnTo>
                    <a:lnTo>
                      <a:pt x="0" y="0"/>
                    </a:lnTo>
                    <a:close/>
                  </a:path>
                </a:pathLst>
              </a:custGeom>
              <a:noFill/>
              <a:ln>
                <a:noFill/>
              </a:ln>
              <a:extLst>
                <a:ext uri="{909E8E84-426E-40DD-AFC4-6F175D3DCCD1}">
                  <a14:hiddenFill xmlns:a14="http://schemas.microsoft.com/office/drawing/2010/main">
                    <a:solidFill>
                      <a:srgbClr val="639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10" name="Freeform 330"/>
              <p:cNvSpPr>
                <a:spLocks/>
              </p:cNvSpPr>
              <p:nvPr/>
            </p:nvSpPr>
            <p:spPr bwMode="auto">
              <a:xfrm>
                <a:off x="1124" y="703"/>
                <a:ext cx="3459" cy="1"/>
              </a:xfrm>
              <a:custGeom>
                <a:avLst/>
                <a:gdLst>
                  <a:gd name="T0" fmla="*/ 0 w 3459"/>
                  <a:gd name="T1" fmla="*/ 3459 w 3459"/>
                  <a:gd name="T2" fmla="*/ 3459 w 3459"/>
                  <a:gd name="T3" fmla="*/ 0 w 3459"/>
                  <a:gd name="T4" fmla="*/ 0 w 3459"/>
                  <a:gd name="T5" fmla="*/ 0 w 3459"/>
                </a:gdLst>
                <a:ahLst/>
                <a:cxnLst>
                  <a:cxn ang="0">
                    <a:pos x="T0" y="0"/>
                  </a:cxn>
                  <a:cxn ang="0">
                    <a:pos x="T1" y="0"/>
                  </a:cxn>
                  <a:cxn ang="0">
                    <a:pos x="T2" y="0"/>
                  </a:cxn>
                  <a:cxn ang="0">
                    <a:pos x="T3" y="0"/>
                  </a:cxn>
                  <a:cxn ang="0">
                    <a:pos x="T4" y="0"/>
                  </a:cxn>
                  <a:cxn ang="0">
                    <a:pos x="T5" y="0"/>
                  </a:cxn>
                </a:cxnLst>
                <a:rect l="0" t="0" r="r" b="b"/>
                <a:pathLst>
                  <a:path w="3459">
                    <a:moveTo>
                      <a:pt x="0" y="0"/>
                    </a:moveTo>
                    <a:lnTo>
                      <a:pt x="3459" y="0"/>
                    </a:lnTo>
                    <a:lnTo>
                      <a:pt x="3459" y="0"/>
                    </a:lnTo>
                    <a:lnTo>
                      <a:pt x="0" y="0"/>
                    </a:lnTo>
                    <a:lnTo>
                      <a:pt x="0" y="0"/>
                    </a:lnTo>
                    <a:lnTo>
                      <a:pt x="0" y="0"/>
                    </a:lnTo>
                    <a:close/>
                  </a:path>
                </a:pathLst>
              </a:custGeom>
              <a:noFill/>
              <a:ln>
                <a:noFill/>
              </a:ln>
              <a:extLst>
                <a:ext uri="{909E8E84-426E-40DD-AFC4-6F175D3DCCD1}">
                  <a14:hiddenFill xmlns:a14="http://schemas.microsoft.com/office/drawing/2010/main">
                    <a:solidFill>
                      <a:srgbClr val="629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11" name="Freeform 331"/>
              <p:cNvSpPr>
                <a:spLocks/>
              </p:cNvSpPr>
              <p:nvPr/>
            </p:nvSpPr>
            <p:spPr bwMode="auto">
              <a:xfrm>
                <a:off x="1124" y="682"/>
                <a:ext cx="3459" cy="21"/>
              </a:xfrm>
              <a:custGeom>
                <a:avLst/>
                <a:gdLst>
                  <a:gd name="T0" fmla="*/ 0 w 3459"/>
                  <a:gd name="T1" fmla="*/ 0 h 21"/>
                  <a:gd name="T2" fmla="*/ 3459 w 3459"/>
                  <a:gd name="T3" fmla="*/ 0 h 21"/>
                  <a:gd name="T4" fmla="*/ 3459 w 3459"/>
                  <a:gd name="T5" fmla="*/ 21 h 21"/>
                  <a:gd name="T6" fmla="*/ 0 w 3459"/>
                  <a:gd name="T7" fmla="*/ 21 h 21"/>
                  <a:gd name="T8" fmla="*/ 0 w 3459"/>
                  <a:gd name="T9" fmla="*/ 0 h 21"/>
                  <a:gd name="T10" fmla="*/ 0 w 3459"/>
                  <a:gd name="T11" fmla="*/ 0 h 21"/>
                </a:gdLst>
                <a:ahLst/>
                <a:cxnLst>
                  <a:cxn ang="0">
                    <a:pos x="T0" y="T1"/>
                  </a:cxn>
                  <a:cxn ang="0">
                    <a:pos x="T2" y="T3"/>
                  </a:cxn>
                  <a:cxn ang="0">
                    <a:pos x="T4" y="T5"/>
                  </a:cxn>
                  <a:cxn ang="0">
                    <a:pos x="T6" y="T7"/>
                  </a:cxn>
                  <a:cxn ang="0">
                    <a:pos x="T8" y="T9"/>
                  </a:cxn>
                  <a:cxn ang="0">
                    <a:pos x="T10" y="T11"/>
                  </a:cxn>
                </a:cxnLst>
                <a:rect l="0" t="0" r="r" b="b"/>
                <a:pathLst>
                  <a:path w="3459" h="21">
                    <a:moveTo>
                      <a:pt x="0" y="0"/>
                    </a:moveTo>
                    <a:lnTo>
                      <a:pt x="3459" y="0"/>
                    </a:lnTo>
                    <a:lnTo>
                      <a:pt x="3459" y="21"/>
                    </a:lnTo>
                    <a:lnTo>
                      <a:pt x="0" y="21"/>
                    </a:lnTo>
                    <a:lnTo>
                      <a:pt x="0" y="0"/>
                    </a:lnTo>
                    <a:lnTo>
                      <a:pt x="0" y="0"/>
                    </a:lnTo>
                    <a:close/>
                  </a:path>
                </a:pathLst>
              </a:custGeom>
              <a:noFill/>
              <a:ln>
                <a:noFill/>
              </a:ln>
              <a:extLst>
                <a:ext uri="{909E8E84-426E-40DD-AFC4-6F175D3DCCD1}">
                  <a14:hiddenFill xmlns:a14="http://schemas.microsoft.com/office/drawing/2010/main">
                    <a:solidFill>
                      <a:srgbClr val="6290F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12" name="Rectangle 332"/>
              <p:cNvSpPr>
                <a:spLocks noChangeArrowheads="1"/>
              </p:cNvSpPr>
              <p:nvPr/>
            </p:nvSpPr>
            <p:spPr bwMode="auto">
              <a:xfrm>
                <a:off x="1177" y="717"/>
                <a:ext cx="3139"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1">
                    <a:solidFill>
                      <a:srgbClr val="063DE8"/>
                    </a:solidFill>
                  </a:rPr>
                  <a:t>Resource Money Payments paid by bs. and govt </a:t>
                </a:r>
                <a:endParaRPr lang="en-US" altLang="en-US"/>
              </a:p>
            </p:txBody>
          </p:sp>
        </p:grpSp>
        <p:grpSp>
          <p:nvGrpSpPr>
            <p:cNvPr id="46413" name="Group 333"/>
            <p:cNvGrpSpPr>
              <a:grpSpLocks/>
            </p:cNvGrpSpPr>
            <p:nvPr/>
          </p:nvGrpSpPr>
          <p:grpSpPr bwMode="auto">
            <a:xfrm>
              <a:off x="849" y="3758"/>
              <a:ext cx="4067" cy="235"/>
              <a:chOff x="849" y="3758"/>
              <a:chExt cx="4067" cy="235"/>
            </a:xfrm>
          </p:grpSpPr>
          <p:sp>
            <p:nvSpPr>
              <p:cNvPr id="46414" name="Rectangle 334"/>
              <p:cNvSpPr>
                <a:spLocks noChangeArrowheads="1"/>
              </p:cNvSpPr>
              <p:nvPr/>
            </p:nvSpPr>
            <p:spPr bwMode="auto">
              <a:xfrm>
                <a:off x="849" y="3763"/>
                <a:ext cx="4067" cy="230"/>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415" name="Rectangle 335"/>
              <p:cNvSpPr>
                <a:spLocks noChangeArrowheads="1"/>
              </p:cNvSpPr>
              <p:nvPr/>
            </p:nvSpPr>
            <p:spPr bwMode="auto">
              <a:xfrm>
                <a:off x="849" y="3763"/>
                <a:ext cx="4067" cy="230"/>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416" name="Rectangle 336"/>
              <p:cNvSpPr>
                <a:spLocks noChangeArrowheads="1"/>
              </p:cNvSpPr>
              <p:nvPr/>
            </p:nvSpPr>
            <p:spPr bwMode="auto">
              <a:xfrm>
                <a:off x="849" y="3763"/>
                <a:ext cx="4061" cy="221"/>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417" name="Rectangle 337"/>
              <p:cNvSpPr>
                <a:spLocks noChangeArrowheads="1"/>
              </p:cNvSpPr>
              <p:nvPr/>
            </p:nvSpPr>
            <p:spPr bwMode="auto">
              <a:xfrm>
                <a:off x="849" y="3763"/>
                <a:ext cx="4067" cy="23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418" name="Freeform 338"/>
              <p:cNvSpPr>
                <a:spLocks/>
              </p:cNvSpPr>
              <p:nvPr/>
            </p:nvSpPr>
            <p:spPr bwMode="auto">
              <a:xfrm>
                <a:off x="849" y="3969"/>
                <a:ext cx="4067" cy="24"/>
              </a:xfrm>
              <a:custGeom>
                <a:avLst/>
                <a:gdLst>
                  <a:gd name="T0" fmla="*/ 0 w 4067"/>
                  <a:gd name="T1" fmla="*/ 0 h 24"/>
                  <a:gd name="T2" fmla="*/ 4067 w 4067"/>
                  <a:gd name="T3" fmla="*/ 0 h 24"/>
                  <a:gd name="T4" fmla="*/ 4067 w 4067"/>
                  <a:gd name="T5" fmla="*/ 24 h 24"/>
                  <a:gd name="T6" fmla="*/ 0 w 4067"/>
                  <a:gd name="T7" fmla="*/ 24 h 24"/>
                  <a:gd name="T8" fmla="*/ 0 w 4067"/>
                  <a:gd name="T9" fmla="*/ 0 h 24"/>
                  <a:gd name="T10" fmla="*/ 0 w 4067"/>
                  <a:gd name="T11" fmla="*/ 0 h 24"/>
                </a:gdLst>
                <a:ahLst/>
                <a:cxnLst>
                  <a:cxn ang="0">
                    <a:pos x="T0" y="T1"/>
                  </a:cxn>
                  <a:cxn ang="0">
                    <a:pos x="T2" y="T3"/>
                  </a:cxn>
                  <a:cxn ang="0">
                    <a:pos x="T4" y="T5"/>
                  </a:cxn>
                  <a:cxn ang="0">
                    <a:pos x="T6" y="T7"/>
                  </a:cxn>
                  <a:cxn ang="0">
                    <a:pos x="T8" y="T9"/>
                  </a:cxn>
                  <a:cxn ang="0">
                    <a:pos x="T10" y="T11"/>
                  </a:cxn>
                </a:cxnLst>
                <a:rect l="0" t="0" r="r" b="b"/>
                <a:pathLst>
                  <a:path w="4067" h="24">
                    <a:moveTo>
                      <a:pt x="0" y="0"/>
                    </a:moveTo>
                    <a:lnTo>
                      <a:pt x="4067" y="0"/>
                    </a:lnTo>
                    <a:lnTo>
                      <a:pt x="4067" y="24"/>
                    </a:lnTo>
                    <a:lnTo>
                      <a:pt x="0" y="24"/>
                    </a:lnTo>
                    <a:lnTo>
                      <a:pt x="0" y="0"/>
                    </a:lnTo>
                    <a:lnTo>
                      <a:pt x="0" y="0"/>
                    </a:lnTo>
                    <a:close/>
                  </a:path>
                </a:pathLst>
              </a:custGeom>
              <a:noFill/>
              <a:ln>
                <a:noFill/>
              </a:ln>
              <a:extLst>
                <a:ext uri="{909E8E84-426E-40DD-AFC4-6F175D3DCCD1}">
                  <a14:hiddenFill xmlns:a14="http://schemas.microsoft.com/office/drawing/2010/main">
                    <a:solidFill>
                      <a:srgbClr val="F0F5E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19" name="Freeform 339"/>
              <p:cNvSpPr>
                <a:spLocks/>
              </p:cNvSpPr>
              <p:nvPr/>
            </p:nvSpPr>
            <p:spPr bwMode="auto">
              <a:xfrm>
                <a:off x="849" y="396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F0F5E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0" name="Freeform 340"/>
              <p:cNvSpPr>
                <a:spLocks/>
              </p:cNvSpPr>
              <p:nvPr/>
            </p:nvSpPr>
            <p:spPr bwMode="auto">
              <a:xfrm>
                <a:off x="849" y="3965"/>
                <a:ext cx="4067" cy="4"/>
              </a:xfrm>
              <a:custGeom>
                <a:avLst/>
                <a:gdLst>
                  <a:gd name="T0" fmla="*/ 0 w 4067"/>
                  <a:gd name="T1" fmla="*/ 0 h 4"/>
                  <a:gd name="T2" fmla="*/ 4067 w 4067"/>
                  <a:gd name="T3" fmla="*/ 0 h 4"/>
                  <a:gd name="T4" fmla="*/ 4067 w 4067"/>
                  <a:gd name="T5" fmla="*/ 4 h 4"/>
                  <a:gd name="T6" fmla="*/ 0 w 4067"/>
                  <a:gd name="T7" fmla="*/ 4 h 4"/>
                  <a:gd name="T8" fmla="*/ 0 w 4067"/>
                  <a:gd name="T9" fmla="*/ 0 h 4"/>
                  <a:gd name="T10" fmla="*/ 0 w 4067"/>
                  <a:gd name="T11" fmla="*/ 0 h 4"/>
                </a:gdLst>
                <a:ahLst/>
                <a:cxnLst>
                  <a:cxn ang="0">
                    <a:pos x="T0" y="T1"/>
                  </a:cxn>
                  <a:cxn ang="0">
                    <a:pos x="T2" y="T3"/>
                  </a:cxn>
                  <a:cxn ang="0">
                    <a:pos x="T4" y="T5"/>
                  </a:cxn>
                  <a:cxn ang="0">
                    <a:pos x="T6" y="T7"/>
                  </a:cxn>
                  <a:cxn ang="0">
                    <a:pos x="T8" y="T9"/>
                  </a:cxn>
                  <a:cxn ang="0">
                    <a:pos x="T10" y="T11"/>
                  </a:cxn>
                </a:cxnLst>
                <a:rect l="0" t="0" r="r" b="b"/>
                <a:pathLst>
                  <a:path w="4067" h="4">
                    <a:moveTo>
                      <a:pt x="0" y="0"/>
                    </a:moveTo>
                    <a:lnTo>
                      <a:pt x="4067" y="0"/>
                    </a:lnTo>
                    <a:lnTo>
                      <a:pt x="4067" y="4"/>
                    </a:lnTo>
                    <a:lnTo>
                      <a:pt x="0" y="4"/>
                    </a:lnTo>
                    <a:lnTo>
                      <a:pt x="0" y="0"/>
                    </a:lnTo>
                    <a:lnTo>
                      <a:pt x="0" y="0"/>
                    </a:lnTo>
                    <a:close/>
                  </a:path>
                </a:pathLst>
              </a:custGeom>
              <a:noFill/>
              <a:ln>
                <a:noFill/>
              </a:ln>
              <a:extLst>
                <a:ext uri="{909E8E84-426E-40DD-AFC4-6F175D3DCCD1}">
                  <a14:hiddenFill xmlns:a14="http://schemas.microsoft.com/office/drawing/2010/main">
                    <a:solidFill>
                      <a:srgbClr val="EFF5E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1" name="Freeform 341"/>
              <p:cNvSpPr>
                <a:spLocks/>
              </p:cNvSpPr>
              <p:nvPr/>
            </p:nvSpPr>
            <p:spPr bwMode="auto">
              <a:xfrm>
                <a:off x="849" y="396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FF5E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2" name="Freeform 342"/>
              <p:cNvSpPr>
                <a:spLocks/>
              </p:cNvSpPr>
              <p:nvPr/>
            </p:nvSpPr>
            <p:spPr bwMode="auto">
              <a:xfrm>
                <a:off x="849" y="396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EF5E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3" name="Freeform 343"/>
              <p:cNvSpPr>
                <a:spLocks/>
              </p:cNvSpPr>
              <p:nvPr/>
            </p:nvSpPr>
            <p:spPr bwMode="auto">
              <a:xfrm>
                <a:off x="849" y="396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DF5E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4" name="Freeform 344"/>
              <p:cNvSpPr>
                <a:spLocks/>
              </p:cNvSpPr>
              <p:nvPr/>
            </p:nvSpPr>
            <p:spPr bwMode="auto">
              <a:xfrm>
                <a:off x="849" y="396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DF5E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5" name="Freeform 345"/>
              <p:cNvSpPr>
                <a:spLocks/>
              </p:cNvSpPr>
              <p:nvPr/>
            </p:nvSpPr>
            <p:spPr bwMode="auto">
              <a:xfrm>
                <a:off x="849" y="395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CF5E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6" name="Freeform 346"/>
              <p:cNvSpPr>
                <a:spLocks/>
              </p:cNvSpPr>
              <p:nvPr/>
            </p:nvSpPr>
            <p:spPr bwMode="auto">
              <a:xfrm>
                <a:off x="849" y="395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CF5E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7" name="Freeform 347"/>
              <p:cNvSpPr>
                <a:spLocks/>
              </p:cNvSpPr>
              <p:nvPr/>
            </p:nvSpPr>
            <p:spPr bwMode="auto">
              <a:xfrm>
                <a:off x="849" y="395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BF5E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8" name="Freeform 348"/>
              <p:cNvSpPr>
                <a:spLocks/>
              </p:cNvSpPr>
              <p:nvPr/>
            </p:nvSpPr>
            <p:spPr bwMode="auto">
              <a:xfrm>
                <a:off x="849" y="395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BF5E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29" name="Freeform 349"/>
              <p:cNvSpPr>
                <a:spLocks/>
              </p:cNvSpPr>
              <p:nvPr/>
            </p:nvSpPr>
            <p:spPr bwMode="auto">
              <a:xfrm>
                <a:off x="849" y="395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AF5E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0" name="Freeform 350"/>
              <p:cNvSpPr>
                <a:spLocks/>
              </p:cNvSpPr>
              <p:nvPr/>
            </p:nvSpPr>
            <p:spPr bwMode="auto">
              <a:xfrm>
                <a:off x="849" y="395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AF5E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1" name="Freeform 351"/>
              <p:cNvSpPr>
                <a:spLocks/>
              </p:cNvSpPr>
              <p:nvPr/>
            </p:nvSpPr>
            <p:spPr bwMode="auto">
              <a:xfrm>
                <a:off x="849" y="395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9F5D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2" name="Freeform 352"/>
              <p:cNvSpPr>
                <a:spLocks/>
              </p:cNvSpPr>
              <p:nvPr/>
            </p:nvSpPr>
            <p:spPr bwMode="auto">
              <a:xfrm>
                <a:off x="849" y="395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9F5D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3" name="Freeform 353"/>
              <p:cNvSpPr>
                <a:spLocks/>
              </p:cNvSpPr>
              <p:nvPr/>
            </p:nvSpPr>
            <p:spPr bwMode="auto">
              <a:xfrm>
                <a:off x="849" y="395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8F5D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4" name="Freeform 354"/>
              <p:cNvSpPr>
                <a:spLocks/>
              </p:cNvSpPr>
              <p:nvPr/>
            </p:nvSpPr>
            <p:spPr bwMode="auto">
              <a:xfrm>
                <a:off x="849" y="394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8F5D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5" name="Freeform 355"/>
              <p:cNvSpPr>
                <a:spLocks/>
              </p:cNvSpPr>
              <p:nvPr/>
            </p:nvSpPr>
            <p:spPr bwMode="auto">
              <a:xfrm>
                <a:off x="849" y="394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7F5D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6" name="Freeform 356"/>
              <p:cNvSpPr>
                <a:spLocks/>
              </p:cNvSpPr>
              <p:nvPr/>
            </p:nvSpPr>
            <p:spPr bwMode="auto">
              <a:xfrm>
                <a:off x="849" y="394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7F5D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7" name="Freeform 357"/>
              <p:cNvSpPr>
                <a:spLocks/>
              </p:cNvSpPr>
              <p:nvPr/>
            </p:nvSpPr>
            <p:spPr bwMode="auto">
              <a:xfrm>
                <a:off x="849" y="394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6F5D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8" name="Freeform 358"/>
              <p:cNvSpPr>
                <a:spLocks/>
              </p:cNvSpPr>
              <p:nvPr/>
            </p:nvSpPr>
            <p:spPr bwMode="auto">
              <a:xfrm>
                <a:off x="849" y="394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6F5D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39" name="Freeform 359"/>
              <p:cNvSpPr>
                <a:spLocks/>
              </p:cNvSpPr>
              <p:nvPr/>
            </p:nvSpPr>
            <p:spPr bwMode="auto">
              <a:xfrm>
                <a:off x="849" y="3941"/>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5F5D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0" name="Freeform 360"/>
              <p:cNvSpPr>
                <a:spLocks/>
              </p:cNvSpPr>
              <p:nvPr/>
            </p:nvSpPr>
            <p:spPr bwMode="auto">
              <a:xfrm>
                <a:off x="849" y="394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4F5D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1" name="Freeform 361"/>
              <p:cNvSpPr>
                <a:spLocks/>
              </p:cNvSpPr>
              <p:nvPr/>
            </p:nvSpPr>
            <p:spPr bwMode="auto">
              <a:xfrm>
                <a:off x="849" y="394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4F5D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2" name="Freeform 362"/>
              <p:cNvSpPr>
                <a:spLocks/>
              </p:cNvSpPr>
              <p:nvPr/>
            </p:nvSpPr>
            <p:spPr bwMode="auto">
              <a:xfrm>
                <a:off x="849" y="3938"/>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3F5D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3" name="Freeform 363"/>
              <p:cNvSpPr>
                <a:spLocks/>
              </p:cNvSpPr>
              <p:nvPr/>
            </p:nvSpPr>
            <p:spPr bwMode="auto">
              <a:xfrm>
                <a:off x="849" y="3935"/>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3F5D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4" name="Freeform 364"/>
              <p:cNvSpPr>
                <a:spLocks/>
              </p:cNvSpPr>
              <p:nvPr/>
            </p:nvSpPr>
            <p:spPr bwMode="auto">
              <a:xfrm>
                <a:off x="849" y="393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2F5D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5" name="Freeform 365"/>
              <p:cNvSpPr>
                <a:spLocks/>
              </p:cNvSpPr>
              <p:nvPr/>
            </p:nvSpPr>
            <p:spPr bwMode="auto">
              <a:xfrm>
                <a:off x="849" y="393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2F5D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6" name="Freeform 366"/>
              <p:cNvSpPr>
                <a:spLocks/>
              </p:cNvSpPr>
              <p:nvPr/>
            </p:nvSpPr>
            <p:spPr bwMode="auto">
              <a:xfrm>
                <a:off x="849" y="393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1F4D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7" name="Freeform 367"/>
              <p:cNvSpPr>
                <a:spLocks/>
              </p:cNvSpPr>
              <p:nvPr/>
            </p:nvSpPr>
            <p:spPr bwMode="auto">
              <a:xfrm>
                <a:off x="849" y="393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1F4D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8" name="Freeform 368"/>
              <p:cNvSpPr>
                <a:spLocks/>
              </p:cNvSpPr>
              <p:nvPr/>
            </p:nvSpPr>
            <p:spPr bwMode="auto">
              <a:xfrm>
                <a:off x="849" y="393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E0F4C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49" name="Freeform 369"/>
              <p:cNvSpPr>
                <a:spLocks/>
              </p:cNvSpPr>
              <p:nvPr/>
            </p:nvSpPr>
            <p:spPr bwMode="auto">
              <a:xfrm>
                <a:off x="849" y="392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E0F4C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0" name="Freeform 370"/>
              <p:cNvSpPr>
                <a:spLocks/>
              </p:cNvSpPr>
              <p:nvPr/>
            </p:nvSpPr>
            <p:spPr bwMode="auto">
              <a:xfrm>
                <a:off x="849" y="392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FF4C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1" name="Freeform 371"/>
              <p:cNvSpPr>
                <a:spLocks/>
              </p:cNvSpPr>
              <p:nvPr/>
            </p:nvSpPr>
            <p:spPr bwMode="auto">
              <a:xfrm>
                <a:off x="849" y="392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FF4C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2" name="Freeform 372"/>
              <p:cNvSpPr>
                <a:spLocks/>
              </p:cNvSpPr>
              <p:nvPr/>
            </p:nvSpPr>
            <p:spPr bwMode="auto">
              <a:xfrm>
                <a:off x="849" y="392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EF4C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3" name="Freeform 373"/>
              <p:cNvSpPr>
                <a:spLocks/>
              </p:cNvSpPr>
              <p:nvPr/>
            </p:nvSpPr>
            <p:spPr bwMode="auto">
              <a:xfrm>
                <a:off x="849" y="392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EF4C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4" name="Freeform 374"/>
              <p:cNvSpPr>
                <a:spLocks/>
              </p:cNvSpPr>
              <p:nvPr/>
            </p:nvSpPr>
            <p:spPr bwMode="auto">
              <a:xfrm>
                <a:off x="849" y="392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DF4C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5" name="Freeform 375"/>
              <p:cNvSpPr>
                <a:spLocks/>
              </p:cNvSpPr>
              <p:nvPr/>
            </p:nvSpPr>
            <p:spPr bwMode="auto">
              <a:xfrm>
                <a:off x="849" y="392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DF4C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6" name="Freeform 376"/>
              <p:cNvSpPr>
                <a:spLocks/>
              </p:cNvSpPr>
              <p:nvPr/>
            </p:nvSpPr>
            <p:spPr bwMode="auto">
              <a:xfrm>
                <a:off x="849" y="392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CF4C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7" name="Freeform 377"/>
              <p:cNvSpPr>
                <a:spLocks/>
              </p:cNvSpPr>
              <p:nvPr/>
            </p:nvSpPr>
            <p:spPr bwMode="auto">
              <a:xfrm>
                <a:off x="849" y="392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BF4C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8" name="Freeform 378"/>
              <p:cNvSpPr>
                <a:spLocks/>
              </p:cNvSpPr>
              <p:nvPr/>
            </p:nvSpPr>
            <p:spPr bwMode="auto">
              <a:xfrm>
                <a:off x="849" y="391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BF4C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59" name="Freeform 379"/>
              <p:cNvSpPr>
                <a:spLocks/>
              </p:cNvSpPr>
              <p:nvPr/>
            </p:nvSpPr>
            <p:spPr bwMode="auto">
              <a:xfrm>
                <a:off x="849" y="391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AF4C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0" name="Freeform 380"/>
              <p:cNvSpPr>
                <a:spLocks/>
              </p:cNvSpPr>
              <p:nvPr/>
            </p:nvSpPr>
            <p:spPr bwMode="auto">
              <a:xfrm>
                <a:off x="849" y="391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AF4C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1" name="Freeform 381"/>
              <p:cNvSpPr>
                <a:spLocks/>
              </p:cNvSpPr>
              <p:nvPr/>
            </p:nvSpPr>
            <p:spPr bwMode="auto">
              <a:xfrm>
                <a:off x="849" y="391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9F4C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2" name="Freeform 382"/>
              <p:cNvSpPr>
                <a:spLocks/>
              </p:cNvSpPr>
              <p:nvPr/>
            </p:nvSpPr>
            <p:spPr bwMode="auto">
              <a:xfrm>
                <a:off x="849" y="391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9F4C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3" name="Freeform 383"/>
              <p:cNvSpPr>
                <a:spLocks/>
              </p:cNvSpPr>
              <p:nvPr/>
            </p:nvSpPr>
            <p:spPr bwMode="auto">
              <a:xfrm>
                <a:off x="849" y="3911"/>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8F4C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4" name="Freeform 384"/>
              <p:cNvSpPr>
                <a:spLocks/>
              </p:cNvSpPr>
              <p:nvPr/>
            </p:nvSpPr>
            <p:spPr bwMode="auto">
              <a:xfrm>
                <a:off x="849" y="391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8F4B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5" name="Freeform 385"/>
              <p:cNvSpPr>
                <a:spLocks/>
              </p:cNvSpPr>
              <p:nvPr/>
            </p:nvSpPr>
            <p:spPr bwMode="auto">
              <a:xfrm>
                <a:off x="849" y="391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7F4B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6" name="Freeform 386"/>
              <p:cNvSpPr>
                <a:spLocks/>
              </p:cNvSpPr>
              <p:nvPr/>
            </p:nvSpPr>
            <p:spPr bwMode="auto">
              <a:xfrm>
                <a:off x="849" y="3908"/>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7F4B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7" name="Freeform 387"/>
              <p:cNvSpPr>
                <a:spLocks/>
              </p:cNvSpPr>
              <p:nvPr/>
            </p:nvSpPr>
            <p:spPr bwMode="auto">
              <a:xfrm>
                <a:off x="849" y="3905"/>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6F4B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8" name="Freeform 388"/>
              <p:cNvSpPr>
                <a:spLocks/>
              </p:cNvSpPr>
              <p:nvPr/>
            </p:nvSpPr>
            <p:spPr bwMode="auto">
              <a:xfrm>
                <a:off x="849" y="390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6F4B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69" name="Freeform 389"/>
              <p:cNvSpPr>
                <a:spLocks/>
              </p:cNvSpPr>
              <p:nvPr/>
            </p:nvSpPr>
            <p:spPr bwMode="auto">
              <a:xfrm>
                <a:off x="849" y="390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5F4B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0" name="Freeform 390"/>
              <p:cNvSpPr>
                <a:spLocks/>
              </p:cNvSpPr>
              <p:nvPr/>
            </p:nvSpPr>
            <p:spPr bwMode="auto">
              <a:xfrm>
                <a:off x="849" y="390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5F4B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1" name="Freeform 391"/>
              <p:cNvSpPr>
                <a:spLocks/>
              </p:cNvSpPr>
              <p:nvPr/>
            </p:nvSpPr>
            <p:spPr bwMode="auto">
              <a:xfrm>
                <a:off x="849" y="390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4F4B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2" name="Freeform 392"/>
              <p:cNvSpPr>
                <a:spLocks/>
              </p:cNvSpPr>
              <p:nvPr/>
            </p:nvSpPr>
            <p:spPr bwMode="auto">
              <a:xfrm>
                <a:off x="849" y="389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4F4B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3" name="Freeform 393"/>
              <p:cNvSpPr>
                <a:spLocks/>
              </p:cNvSpPr>
              <p:nvPr/>
            </p:nvSpPr>
            <p:spPr bwMode="auto">
              <a:xfrm>
                <a:off x="849" y="389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3F4B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4" name="Freeform 394"/>
              <p:cNvSpPr>
                <a:spLocks/>
              </p:cNvSpPr>
              <p:nvPr/>
            </p:nvSpPr>
            <p:spPr bwMode="auto">
              <a:xfrm>
                <a:off x="849" y="389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2F4B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5" name="Freeform 395"/>
              <p:cNvSpPr>
                <a:spLocks/>
              </p:cNvSpPr>
              <p:nvPr/>
            </p:nvSpPr>
            <p:spPr bwMode="auto">
              <a:xfrm>
                <a:off x="849" y="389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2F4B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6" name="Freeform 396"/>
              <p:cNvSpPr>
                <a:spLocks/>
              </p:cNvSpPr>
              <p:nvPr/>
            </p:nvSpPr>
            <p:spPr bwMode="auto">
              <a:xfrm>
                <a:off x="849" y="389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1F4B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7" name="Freeform 397"/>
              <p:cNvSpPr>
                <a:spLocks/>
              </p:cNvSpPr>
              <p:nvPr/>
            </p:nvSpPr>
            <p:spPr bwMode="auto">
              <a:xfrm>
                <a:off x="849" y="389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1F4B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8" name="Freeform 398"/>
              <p:cNvSpPr>
                <a:spLocks/>
              </p:cNvSpPr>
              <p:nvPr/>
            </p:nvSpPr>
            <p:spPr bwMode="auto">
              <a:xfrm>
                <a:off x="849" y="389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D0F4B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79" name="Freeform 399"/>
              <p:cNvSpPr>
                <a:spLocks/>
              </p:cNvSpPr>
              <p:nvPr/>
            </p:nvSpPr>
            <p:spPr bwMode="auto">
              <a:xfrm>
                <a:off x="849" y="389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D0F4B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0" name="Freeform 400"/>
              <p:cNvSpPr>
                <a:spLocks/>
              </p:cNvSpPr>
              <p:nvPr/>
            </p:nvSpPr>
            <p:spPr bwMode="auto">
              <a:xfrm>
                <a:off x="849" y="389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FF4B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1" name="Freeform 401"/>
              <p:cNvSpPr>
                <a:spLocks/>
              </p:cNvSpPr>
              <p:nvPr/>
            </p:nvSpPr>
            <p:spPr bwMode="auto">
              <a:xfrm>
                <a:off x="849" y="389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FF4A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2" name="Freeform 402"/>
              <p:cNvSpPr>
                <a:spLocks/>
              </p:cNvSpPr>
              <p:nvPr/>
            </p:nvSpPr>
            <p:spPr bwMode="auto">
              <a:xfrm>
                <a:off x="849" y="389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EF4A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3" name="Freeform 403"/>
              <p:cNvSpPr>
                <a:spLocks/>
              </p:cNvSpPr>
              <p:nvPr/>
            </p:nvSpPr>
            <p:spPr bwMode="auto">
              <a:xfrm>
                <a:off x="849" y="388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EF4A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4" name="Freeform 404"/>
              <p:cNvSpPr>
                <a:spLocks/>
              </p:cNvSpPr>
              <p:nvPr/>
            </p:nvSpPr>
            <p:spPr bwMode="auto">
              <a:xfrm>
                <a:off x="849" y="388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DF4A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5" name="Freeform 405"/>
              <p:cNvSpPr>
                <a:spLocks/>
              </p:cNvSpPr>
              <p:nvPr/>
            </p:nvSpPr>
            <p:spPr bwMode="auto">
              <a:xfrm>
                <a:off x="849" y="388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DF4A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6" name="Freeform 406"/>
              <p:cNvSpPr>
                <a:spLocks/>
              </p:cNvSpPr>
              <p:nvPr/>
            </p:nvSpPr>
            <p:spPr bwMode="auto">
              <a:xfrm>
                <a:off x="849" y="388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CF4A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7" name="Freeform 407"/>
              <p:cNvSpPr>
                <a:spLocks/>
              </p:cNvSpPr>
              <p:nvPr/>
            </p:nvSpPr>
            <p:spPr bwMode="auto">
              <a:xfrm>
                <a:off x="849" y="3881"/>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CF4A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8" name="Freeform 408"/>
              <p:cNvSpPr>
                <a:spLocks/>
              </p:cNvSpPr>
              <p:nvPr/>
            </p:nvSpPr>
            <p:spPr bwMode="auto">
              <a:xfrm>
                <a:off x="849" y="388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BF4A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89" name="Freeform 409"/>
              <p:cNvSpPr>
                <a:spLocks/>
              </p:cNvSpPr>
              <p:nvPr/>
            </p:nvSpPr>
            <p:spPr bwMode="auto">
              <a:xfrm>
                <a:off x="849" y="388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BF4A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0" name="Freeform 410"/>
              <p:cNvSpPr>
                <a:spLocks/>
              </p:cNvSpPr>
              <p:nvPr/>
            </p:nvSpPr>
            <p:spPr bwMode="auto">
              <a:xfrm>
                <a:off x="849" y="3878"/>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AF4A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1" name="Freeform 411"/>
              <p:cNvSpPr>
                <a:spLocks/>
              </p:cNvSpPr>
              <p:nvPr/>
            </p:nvSpPr>
            <p:spPr bwMode="auto">
              <a:xfrm>
                <a:off x="849" y="3878"/>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AF4A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2" name="Freeform 412"/>
              <p:cNvSpPr>
                <a:spLocks/>
              </p:cNvSpPr>
              <p:nvPr/>
            </p:nvSpPr>
            <p:spPr bwMode="auto">
              <a:xfrm>
                <a:off x="849" y="3875"/>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9F4A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3" name="Freeform 413"/>
              <p:cNvSpPr>
                <a:spLocks/>
              </p:cNvSpPr>
              <p:nvPr/>
            </p:nvSpPr>
            <p:spPr bwMode="auto">
              <a:xfrm>
                <a:off x="849" y="387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8F4A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4" name="Freeform 414"/>
              <p:cNvSpPr>
                <a:spLocks/>
              </p:cNvSpPr>
              <p:nvPr/>
            </p:nvSpPr>
            <p:spPr bwMode="auto">
              <a:xfrm>
                <a:off x="849" y="3875"/>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8F4A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5" name="Freeform 415"/>
              <p:cNvSpPr>
                <a:spLocks/>
              </p:cNvSpPr>
              <p:nvPr/>
            </p:nvSpPr>
            <p:spPr bwMode="auto">
              <a:xfrm>
                <a:off x="849" y="387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7F4A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6" name="Freeform 416"/>
              <p:cNvSpPr>
                <a:spLocks/>
              </p:cNvSpPr>
              <p:nvPr/>
            </p:nvSpPr>
            <p:spPr bwMode="auto">
              <a:xfrm>
                <a:off x="849" y="386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7F4A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7" name="Freeform 417"/>
              <p:cNvSpPr>
                <a:spLocks/>
              </p:cNvSpPr>
              <p:nvPr/>
            </p:nvSpPr>
            <p:spPr bwMode="auto">
              <a:xfrm>
                <a:off x="849" y="386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6F39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8" name="Freeform 418"/>
              <p:cNvSpPr>
                <a:spLocks/>
              </p:cNvSpPr>
              <p:nvPr/>
            </p:nvSpPr>
            <p:spPr bwMode="auto">
              <a:xfrm>
                <a:off x="849" y="386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6F39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499" name="Freeform 419"/>
              <p:cNvSpPr>
                <a:spLocks/>
              </p:cNvSpPr>
              <p:nvPr/>
            </p:nvSpPr>
            <p:spPr bwMode="auto">
              <a:xfrm>
                <a:off x="849" y="386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5F39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0" name="Freeform 420"/>
              <p:cNvSpPr>
                <a:spLocks/>
              </p:cNvSpPr>
              <p:nvPr/>
            </p:nvSpPr>
            <p:spPr bwMode="auto">
              <a:xfrm>
                <a:off x="849" y="386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5F39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1" name="Freeform 421"/>
              <p:cNvSpPr>
                <a:spLocks/>
              </p:cNvSpPr>
              <p:nvPr/>
            </p:nvSpPr>
            <p:spPr bwMode="auto">
              <a:xfrm>
                <a:off x="849" y="386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4F39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2" name="Freeform 422"/>
              <p:cNvSpPr>
                <a:spLocks/>
              </p:cNvSpPr>
              <p:nvPr/>
            </p:nvSpPr>
            <p:spPr bwMode="auto">
              <a:xfrm>
                <a:off x="849" y="386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4F39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3" name="Freeform 423"/>
              <p:cNvSpPr>
                <a:spLocks/>
              </p:cNvSpPr>
              <p:nvPr/>
            </p:nvSpPr>
            <p:spPr bwMode="auto">
              <a:xfrm>
                <a:off x="849" y="386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3F39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4" name="Freeform 424"/>
              <p:cNvSpPr>
                <a:spLocks/>
              </p:cNvSpPr>
              <p:nvPr/>
            </p:nvSpPr>
            <p:spPr bwMode="auto">
              <a:xfrm>
                <a:off x="849" y="386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3F39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5" name="Freeform 425"/>
              <p:cNvSpPr>
                <a:spLocks/>
              </p:cNvSpPr>
              <p:nvPr/>
            </p:nvSpPr>
            <p:spPr bwMode="auto">
              <a:xfrm>
                <a:off x="849" y="386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2F39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6" name="Freeform 426"/>
              <p:cNvSpPr>
                <a:spLocks/>
              </p:cNvSpPr>
              <p:nvPr/>
            </p:nvSpPr>
            <p:spPr bwMode="auto">
              <a:xfrm>
                <a:off x="849" y="386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2F39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7" name="Freeform 427"/>
              <p:cNvSpPr>
                <a:spLocks/>
              </p:cNvSpPr>
              <p:nvPr/>
            </p:nvSpPr>
            <p:spPr bwMode="auto">
              <a:xfrm>
                <a:off x="849" y="385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1F39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8" name="Freeform 428"/>
              <p:cNvSpPr>
                <a:spLocks/>
              </p:cNvSpPr>
              <p:nvPr/>
            </p:nvSpPr>
            <p:spPr bwMode="auto">
              <a:xfrm>
                <a:off x="849" y="385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C1F39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09" name="Freeform 429"/>
              <p:cNvSpPr>
                <a:spLocks/>
              </p:cNvSpPr>
              <p:nvPr/>
            </p:nvSpPr>
            <p:spPr bwMode="auto">
              <a:xfrm>
                <a:off x="849" y="385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0F39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0" name="Freeform 430"/>
              <p:cNvSpPr>
                <a:spLocks/>
              </p:cNvSpPr>
              <p:nvPr/>
            </p:nvSpPr>
            <p:spPr bwMode="auto">
              <a:xfrm>
                <a:off x="849" y="385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C0F39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1" name="Freeform 431"/>
              <p:cNvSpPr>
                <a:spLocks/>
              </p:cNvSpPr>
              <p:nvPr/>
            </p:nvSpPr>
            <p:spPr bwMode="auto">
              <a:xfrm>
                <a:off x="849" y="3850"/>
                <a:ext cx="4067" cy="4"/>
              </a:xfrm>
              <a:custGeom>
                <a:avLst/>
                <a:gdLst>
                  <a:gd name="T0" fmla="*/ 0 w 4067"/>
                  <a:gd name="T1" fmla="*/ 0 h 4"/>
                  <a:gd name="T2" fmla="*/ 4067 w 4067"/>
                  <a:gd name="T3" fmla="*/ 0 h 4"/>
                  <a:gd name="T4" fmla="*/ 4067 w 4067"/>
                  <a:gd name="T5" fmla="*/ 4 h 4"/>
                  <a:gd name="T6" fmla="*/ 0 w 4067"/>
                  <a:gd name="T7" fmla="*/ 4 h 4"/>
                  <a:gd name="T8" fmla="*/ 0 w 4067"/>
                  <a:gd name="T9" fmla="*/ 0 h 4"/>
                  <a:gd name="T10" fmla="*/ 0 w 4067"/>
                  <a:gd name="T11" fmla="*/ 0 h 4"/>
                </a:gdLst>
                <a:ahLst/>
                <a:cxnLst>
                  <a:cxn ang="0">
                    <a:pos x="T0" y="T1"/>
                  </a:cxn>
                  <a:cxn ang="0">
                    <a:pos x="T2" y="T3"/>
                  </a:cxn>
                  <a:cxn ang="0">
                    <a:pos x="T4" y="T5"/>
                  </a:cxn>
                  <a:cxn ang="0">
                    <a:pos x="T6" y="T7"/>
                  </a:cxn>
                  <a:cxn ang="0">
                    <a:pos x="T8" y="T9"/>
                  </a:cxn>
                  <a:cxn ang="0">
                    <a:pos x="T10" y="T11"/>
                  </a:cxn>
                </a:cxnLst>
                <a:rect l="0" t="0" r="r" b="b"/>
                <a:pathLst>
                  <a:path w="4067" h="4">
                    <a:moveTo>
                      <a:pt x="0" y="0"/>
                    </a:moveTo>
                    <a:lnTo>
                      <a:pt x="4067" y="0"/>
                    </a:lnTo>
                    <a:lnTo>
                      <a:pt x="4067" y="4"/>
                    </a:lnTo>
                    <a:lnTo>
                      <a:pt x="0" y="4"/>
                    </a:lnTo>
                    <a:lnTo>
                      <a:pt x="0" y="0"/>
                    </a:lnTo>
                    <a:lnTo>
                      <a:pt x="0" y="0"/>
                    </a:lnTo>
                    <a:close/>
                  </a:path>
                </a:pathLst>
              </a:custGeom>
              <a:noFill/>
              <a:ln>
                <a:noFill/>
              </a:ln>
              <a:extLst>
                <a:ext uri="{909E8E84-426E-40DD-AFC4-6F175D3DCCD1}">
                  <a14:hiddenFill xmlns:a14="http://schemas.microsoft.com/office/drawing/2010/main">
                    <a:solidFill>
                      <a:srgbClr val="BFF39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2" name="Freeform 432"/>
              <p:cNvSpPr>
                <a:spLocks/>
              </p:cNvSpPr>
              <p:nvPr/>
            </p:nvSpPr>
            <p:spPr bwMode="auto">
              <a:xfrm>
                <a:off x="849" y="385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EF39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3" name="Freeform 433"/>
              <p:cNvSpPr>
                <a:spLocks/>
              </p:cNvSpPr>
              <p:nvPr/>
            </p:nvSpPr>
            <p:spPr bwMode="auto">
              <a:xfrm>
                <a:off x="849" y="384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EF39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4" name="Freeform 434"/>
              <p:cNvSpPr>
                <a:spLocks/>
              </p:cNvSpPr>
              <p:nvPr/>
            </p:nvSpPr>
            <p:spPr bwMode="auto">
              <a:xfrm>
                <a:off x="849" y="384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DF38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5" name="Freeform 435"/>
              <p:cNvSpPr>
                <a:spLocks/>
              </p:cNvSpPr>
              <p:nvPr/>
            </p:nvSpPr>
            <p:spPr bwMode="auto">
              <a:xfrm>
                <a:off x="849" y="384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DF38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6" name="Freeform 436"/>
              <p:cNvSpPr>
                <a:spLocks/>
              </p:cNvSpPr>
              <p:nvPr/>
            </p:nvSpPr>
            <p:spPr bwMode="auto">
              <a:xfrm>
                <a:off x="849" y="384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CF38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7" name="Freeform 437"/>
              <p:cNvSpPr>
                <a:spLocks/>
              </p:cNvSpPr>
              <p:nvPr/>
            </p:nvSpPr>
            <p:spPr bwMode="auto">
              <a:xfrm>
                <a:off x="849" y="384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CF38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8" name="Freeform 438"/>
              <p:cNvSpPr>
                <a:spLocks/>
              </p:cNvSpPr>
              <p:nvPr/>
            </p:nvSpPr>
            <p:spPr bwMode="auto">
              <a:xfrm>
                <a:off x="849" y="384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BF38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19" name="Freeform 439"/>
              <p:cNvSpPr>
                <a:spLocks/>
              </p:cNvSpPr>
              <p:nvPr/>
            </p:nvSpPr>
            <p:spPr bwMode="auto">
              <a:xfrm>
                <a:off x="849" y="3841"/>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BF38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0" name="Freeform 440"/>
              <p:cNvSpPr>
                <a:spLocks/>
              </p:cNvSpPr>
              <p:nvPr/>
            </p:nvSpPr>
            <p:spPr bwMode="auto">
              <a:xfrm>
                <a:off x="849" y="384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AF38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1" name="Freeform 441"/>
              <p:cNvSpPr>
                <a:spLocks/>
              </p:cNvSpPr>
              <p:nvPr/>
            </p:nvSpPr>
            <p:spPr bwMode="auto">
              <a:xfrm>
                <a:off x="849" y="3838"/>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AF38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2" name="Freeform 442"/>
              <p:cNvSpPr>
                <a:spLocks/>
              </p:cNvSpPr>
              <p:nvPr/>
            </p:nvSpPr>
            <p:spPr bwMode="auto">
              <a:xfrm>
                <a:off x="849" y="3838"/>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9F38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3" name="Freeform 443"/>
              <p:cNvSpPr>
                <a:spLocks/>
              </p:cNvSpPr>
              <p:nvPr/>
            </p:nvSpPr>
            <p:spPr bwMode="auto">
              <a:xfrm>
                <a:off x="849" y="3838"/>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9F38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4" name="Freeform 444"/>
              <p:cNvSpPr>
                <a:spLocks/>
              </p:cNvSpPr>
              <p:nvPr/>
            </p:nvSpPr>
            <p:spPr bwMode="auto">
              <a:xfrm>
                <a:off x="849" y="3835"/>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8F38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5" name="Freeform 445"/>
              <p:cNvSpPr>
                <a:spLocks/>
              </p:cNvSpPr>
              <p:nvPr/>
            </p:nvSpPr>
            <p:spPr bwMode="auto">
              <a:xfrm>
                <a:off x="849" y="383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8F38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6" name="Freeform 446"/>
              <p:cNvSpPr>
                <a:spLocks/>
              </p:cNvSpPr>
              <p:nvPr/>
            </p:nvSpPr>
            <p:spPr bwMode="auto">
              <a:xfrm>
                <a:off x="849" y="383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7F38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7" name="Freeform 447"/>
              <p:cNvSpPr>
                <a:spLocks/>
              </p:cNvSpPr>
              <p:nvPr/>
            </p:nvSpPr>
            <p:spPr bwMode="auto">
              <a:xfrm>
                <a:off x="849" y="383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7F38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8" name="Freeform 448"/>
              <p:cNvSpPr>
                <a:spLocks/>
              </p:cNvSpPr>
              <p:nvPr/>
            </p:nvSpPr>
            <p:spPr bwMode="auto">
              <a:xfrm>
                <a:off x="849" y="382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6F38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29" name="Freeform 449"/>
              <p:cNvSpPr>
                <a:spLocks/>
              </p:cNvSpPr>
              <p:nvPr/>
            </p:nvSpPr>
            <p:spPr bwMode="auto">
              <a:xfrm>
                <a:off x="849" y="382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6F38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0" name="Freeform 450"/>
              <p:cNvSpPr>
                <a:spLocks/>
              </p:cNvSpPr>
              <p:nvPr/>
            </p:nvSpPr>
            <p:spPr bwMode="auto">
              <a:xfrm>
                <a:off x="849" y="382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5F37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1" name="Freeform 451"/>
              <p:cNvSpPr>
                <a:spLocks/>
              </p:cNvSpPr>
              <p:nvPr/>
            </p:nvSpPr>
            <p:spPr bwMode="auto">
              <a:xfrm>
                <a:off x="849" y="382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5F37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2" name="Freeform 452"/>
              <p:cNvSpPr>
                <a:spLocks/>
              </p:cNvSpPr>
              <p:nvPr/>
            </p:nvSpPr>
            <p:spPr bwMode="auto">
              <a:xfrm>
                <a:off x="849" y="382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4F37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3" name="Freeform 453"/>
              <p:cNvSpPr>
                <a:spLocks/>
              </p:cNvSpPr>
              <p:nvPr/>
            </p:nvSpPr>
            <p:spPr bwMode="auto">
              <a:xfrm>
                <a:off x="849" y="382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4F37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4" name="Freeform 454"/>
              <p:cNvSpPr>
                <a:spLocks/>
              </p:cNvSpPr>
              <p:nvPr/>
            </p:nvSpPr>
            <p:spPr bwMode="auto">
              <a:xfrm>
                <a:off x="849" y="382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3F37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5" name="Freeform 455"/>
              <p:cNvSpPr>
                <a:spLocks/>
              </p:cNvSpPr>
              <p:nvPr/>
            </p:nvSpPr>
            <p:spPr bwMode="auto">
              <a:xfrm>
                <a:off x="849" y="382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2F37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6" name="Freeform 456"/>
              <p:cNvSpPr>
                <a:spLocks/>
              </p:cNvSpPr>
              <p:nvPr/>
            </p:nvSpPr>
            <p:spPr bwMode="auto">
              <a:xfrm>
                <a:off x="849" y="382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2F37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7" name="Freeform 457"/>
              <p:cNvSpPr>
                <a:spLocks/>
              </p:cNvSpPr>
              <p:nvPr/>
            </p:nvSpPr>
            <p:spPr bwMode="auto">
              <a:xfrm>
                <a:off x="849" y="381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1F37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8" name="Freeform 458"/>
              <p:cNvSpPr>
                <a:spLocks/>
              </p:cNvSpPr>
              <p:nvPr/>
            </p:nvSpPr>
            <p:spPr bwMode="auto">
              <a:xfrm>
                <a:off x="849" y="381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1F37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39" name="Freeform 459"/>
              <p:cNvSpPr>
                <a:spLocks/>
              </p:cNvSpPr>
              <p:nvPr/>
            </p:nvSpPr>
            <p:spPr bwMode="auto">
              <a:xfrm>
                <a:off x="849" y="381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B0F37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0" name="Freeform 460"/>
              <p:cNvSpPr>
                <a:spLocks/>
              </p:cNvSpPr>
              <p:nvPr/>
            </p:nvSpPr>
            <p:spPr bwMode="auto">
              <a:xfrm>
                <a:off x="849" y="3814"/>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B0F37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1" name="Freeform 461"/>
              <p:cNvSpPr>
                <a:spLocks/>
              </p:cNvSpPr>
              <p:nvPr/>
            </p:nvSpPr>
            <p:spPr bwMode="auto">
              <a:xfrm>
                <a:off x="849" y="3814"/>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FF37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2" name="Freeform 462"/>
              <p:cNvSpPr>
                <a:spLocks/>
              </p:cNvSpPr>
              <p:nvPr/>
            </p:nvSpPr>
            <p:spPr bwMode="auto">
              <a:xfrm>
                <a:off x="849" y="3811"/>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FF37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3" name="Freeform 463"/>
              <p:cNvSpPr>
                <a:spLocks/>
              </p:cNvSpPr>
              <p:nvPr/>
            </p:nvSpPr>
            <p:spPr bwMode="auto">
              <a:xfrm>
                <a:off x="849" y="381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EF37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4" name="Freeform 464"/>
              <p:cNvSpPr>
                <a:spLocks/>
              </p:cNvSpPr>
              <p:nvPr/>
            </p:nvSpPr>
            <p:spPr bwMode="auto">
              <a:xfrm>
                <a:off x="849" y="3811"/>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EF37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5" name="Freeform 465"/>
              <p:cNvSpPr>
                <a:spLocks/>
              </p:cNvSpPr>
              <p:nvPr/>
            </p:nvSpPr>
            <p:spPr bwMode="auto">
              <a:xfrm>
                <a:off x="849" y="3808"/>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DF37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6" name="Freeform 466"/>
              <p:cNvSpPr>
                <a:spLocks/>
              </p:cNvSpPr>
              <p:nvPr/>
            </p:nvSpPr>
            <p:spPr bwMode="auto">
              <a:xfrm>
                <a:off x="849" y="3808"/>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DF37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7" name="Freeform 467"/>
              <p:cNvSpPr>
                <a:spLocks/>
              </p:cNvSpPr>
              <p:nvPr/>
            </p:nvSpPr>
            <p:spPr bwMode="auto">
              <a:xfrm>
                <a:off x="849" y="3808"/>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CF36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8" name="Freeform 468"/>
              <p:cNvSpPr>
                <a:spLocks/>
              </p:cNvSpPr>
              <p:nvPr/>
            </p:nvSpPr>
            <p:spPr bwMode="auto">
              <a:xfrm>
                <a:off x="849" y="3805"/>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CF26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49" name="Freeform 469"/>
              <p:cNvSpPr>
                <a:spLocks/>
              </p:cNvSpPr>
              <p:nvPr/>
            </p:nvSpPr>
            <p:spPr bwMode="auto">
              <a:xfrm>
                <a:off x="849" y="3802"/>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BF26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0" name="Freeform 470"/>
              <p:cNvSpPr>
                <a:spLocks/>
              </p:cNvSpPr>
              <p:nvPr/>
            </p:nvSpPr>
            <p:spPr bwMode="auto">
              <a:xfrm>
                <a:off x="849" y="380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BF26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1" name="Freeform 471"/>
              <p:cNvSpPr>
                <a:spLocks/>
              </p:cNvSpPr>
              <p:nvPr/>
            </p:nvSpPr>
            <p:spPr bwMode="auto">
              <a:xfrm>
                <a:off x="849" y="3802"/>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AF26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2" name="Freeform 472"/>
              <p:cNvSpPr>
                <a:spLocks/>
              </p:cNvSpPr>
              <p:nvPr/>
            </p:nvSpPr>
            <p:spPr bwMode="auto">
              <a:xfrm>
                <a:off x="849" y="3799"/>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AF26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3" name="Freeform 473"/>
              <p:cNvSpPr>
                <a:spLocks/>
              </p:cNvSpPr>
              <p:nvPr/>
            </p:nvSpPr>
            <p:spPr bwMode="auto">
              <a:xfrm>
                <a:off x="849" y="3799"/>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9F26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4" name="Freeform 474"/>
              <p:cNvSpPr>
                <a:spLocks/>
              </p:cNvSpPr>
              <p:nvPr/>
            </p:nvSpPr>
            <p:spPr bwMode="auto">
              <a:xfrm>
                <a:off x="849" y="3796"/>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9F26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5" name="Freeform 475"/>
              <p:cNvSpPr>
                <a:spLocks/>
              </p:cNvSpPr>
              <p:nvPr/>
            </p:nvSpPr>
            <p:spPr bwMode="auto">
              <a:xfrm>
                <a:off x="849" y="379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8F26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6" name="Freeform 476"/>
              <p:cNvSpPr>
                <a:spLocks/>
              </p:cNvSpPr>
              <p:nvPr/>
            </p:nvSpPr>
            <p:spPr bwMode="auto">
              <a:xfrm>
                <a:off x="849" y="3796"/>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8F26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7" name="Freeform 477"/>
              <p:cNvSpPr>
                <a:spLocks/>
              </p:cNvSpPr>
              <p:nvPr/>
            </p:nvSpPr>
            <p:spPr bwMode="auto">
              <a:xfrm>
                <a:off x="849" y="3793"/>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7F26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8" name="Freeform 478"/>
              <p:cNvSpPr>
                <a:spLocks/>
              </p:cNvSpPr>
              <p:nvPr/>
            </p:nvSpPr>
            <p:spPr bwMode="auto">
              <a:xfrm>
                <a:off x="849" y="379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6F26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59" name="Freeform 479"/>
              <p:cNvSpPr>
                <a:spLocks/>
              </p:cNvSpPr>
              <p:nvPr/>
            </p:nvSpPr>
            <p:spPr bwMode="auto">
              <a:xfrm>
                <a:off x="849" y="3793"/>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6F26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0" name="Freeform 480"/>
              <p:cNvSpPr>
                <a:spLocks/>
              </p:cNvSpPr>
              <p:nvPr/>
            </p:nvSpPr>
            <p:spPr bwMode="auto">
              <a:xfrm>
                <a:off x="849" y="3790"/>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5F26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1" name="Freeform 481"/>
              <p:cNvSpPr>
                <a:spLocks/>
              </p:cNvSpPr>
              <p:nvPr/>
            </p:nvSpPr>
            <p:spPr bwMode="auto">
              <a:xfrm>
                <a:off x="849" y="3790"/>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5F26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2" name="Freeform 482"/>
              <p:cNvSpPr>
                <a:spLocks/>
              </p:cNvSpPr>
              <p:nvPr/>
            </p:nvSpPr>
            <p:spPr bwMode="auto">
              <a:xfrm>
                <a:off x="849" y="3787"/>
                <a:ext cx="4067" cy="3"/>
              </a:xfrm>
              <a:custGeom>
                <a:avLst/>
                <a:gdLst>
                  <a:gd name="T0" fmla="*/ 0 w 4067"/>
                  <a:gd name="T1" fmla="*/ 0 h 3"/>
                  <a:gd name="T2" fmla="*/ 4067 w 4067"/>
                  <a:gd name="T3" fmla="*/ 0 h 3"/>
                  <a:gd name="T4" fmla="*/ 4067 w 4067"/>
                  <a:gd name="T5" fmla="*/ 3 h 3"/>
                  <a:gd name="T6" fmla="*/ 0 w 4067"/>
                  <a:gd name="T7" fmla="*/ 3 h 3"/>
                  <a:gd name="T8" fmla="*/ 0 w 4067"/>
                  <a:gd name="T9" fmla="*/ 0 h 3"/>
                  <a:gd name="T10" fmla="*/ 0 w 4067"/>
                  <a:gd name="T11" fmla="*/ 0 h 3"/>
                </a:gdLst>
                <a:ahLst/>
                <a:cxnLst>
                  <a:cxn ang="0">
                    <a:pos x="T0" y="T1"/>
                  </a:cxn>
                  <a:cxn ang="0">
                    <a:pos x="T2" y="T3"/>
                  </a:cxn>
                  <a:cxn ang="0">
                    <a:pos x="T4" y="T5"/>
                  </a:cxn>
                  <a:cxn ang="0">
                    <a:pos x="T6" y="T7"/>
                  </a:cxn>
                  <a:cxn ang="0">
                    <a:pos x="T8" y="T9"/>
                  </a:cxn>
                  <a:cxn ang="0">
                    <a:pos x="T10" y="T11"/>
                  </a:cxn>
                </a:cxnLst>
                <a:rect l="0" t="0" r="r" b="b"/>
                <a:pathLst>
                  <a:path w="4067" h="3">
                    <a:moveTo>
                      <a:pt x="0" y="0"/>
                    </a:moveTo>
                    <a:lnTo>
                      <a:pt x="4067" y="0"/>
                    </a:lnTo>
                    <a:lnTo>
                      <a:pt x="4067" y="3"/>
                    </a:lnTo>
                    <a:lnTo>
                      <a:pt x="0" y="3"/>
                    </a:lnTo>
                    <a:lnTo>
                      <a:pt x="0" y="0"/>
                    </a:lnTo>
                    <a:lnTo>
                      <a:pt x="0" y="0"/>
                    </a:lnTo>
                    <a:close/>
                  </a:path>
                </a:pathLst>
              </a:custGeom>
              <a:noFill/>
              <a:ln>
                <a:noFill/>
              </a:ln>
              <a:extLst>
                <a:ext uri="{909E8E84-426E-40DD-AFC4-6F175D3DCCD1}">
                  <a14:hiddenFill xmlns:a14="http://schemas.microsoft.com/office/drawing/2010/main">
                    <a:solidFill>
                      <a:srgbClr val="A4F26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3" name="Freeform 483"/>
              <p:cNvSpPr>
                <a:spLocks/>
              </p:cNvSpPr>
              <p:nvPr/>
            </p:nvSpPr>
            <p:spPr bwMode="auto">
              <a:xfrm>
                <a:off x="849" y="3787"/>
                <a:ext cx="4067" cy="1"/>
              </a:xfrm>
              <a:custGeom>
                <a:avLst/>
                <a:gdLst>
                  <a:gd name="T0" fmla="*/ 0 w 4067"/>
                  <a:gd name="T1" fmla="*/ 4067 w 4067"/>
                  <a:gd name="T2" fmla="*/ 4067 w 4067"/>
                  <a:gd name="T3" fmla="*/ 0 w 4067"/>
                  <a:gd name="T4" fmla="*/ 0 w 4067"/>
                  <a:gd name="T5" fmla="*/ 0 w 4067"/>
                </a:gdLst>
                <a:ahLst/>
                <a:cxnLst>
                  <a:cxn ang="0">
                    <a:pos x="T0" y="0"/>
                  </a:cxn>
                  <a:cxn ang="0">
                    <a:pos x="T1" y="0"/>
                  </a:cxn>
                  <a:cxn ang="0">
                    <a:pos x="T2" y="0"/>
                  </a:cxn>
                  <a:cxn ang="0">
                    <a:pos x="T3" y="0"/>
                  </a:cxn>
                  <a:cxn ang="0">
                    <a:pos x="T4" y="0"/>
                  </a:cxn>
                  <a:cxn ang="0">
                    <a:pos x="T5" y="0"/>
                  </a:cxn>
                </a:cxnLst>
                <a:rect l="0" t="0" r="r" b="b"/>
                <a:pathLst>
                  <a:path w="4067">
                    <a:moveTo>
                      <a:pt x="0" y="0"/>
                    </a:moveTo>
                    <a:lnTo>
                      <a:pt x="4067" y="0"/>
                    </a:lnTo>
                    <a:lnTo>
                      <a:pt x="4067" y="0"/>
                    </a:lnTo>
                    <a:lnTo>
                      <a:pt x="0" y="0"/>
                    </a:lnTo>
                    <a:lnTo>
                      <a:pt x="0" y="0"/>
                    </a:lnTo>
                    <a:lnTo>
                      <a:pt x="0" y="0"/>
                    </a:lnTo>
                    <a:close/>
                  </a:path>
                </a:pathLst>
              </a:custGeom>
              <a:noFill/>
              <a:ln>
                <a:noFill/>
              </a:ln>
              <a:extLst>
                <a:ext uri="{909E8E84-426E-40DD-AFC4-6F175D3DCCD1}">
                  <a14:hiddenFill xmlns:a14="http://schemas.microsoft.com/office/drawing/2010/main">
                    <a:solidFill>
                      <a:srgbClr val="A4F26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4" name="Freeform 484"/>
              <p:cNvSpPr>
                <a:spLocks/>
              </p:cNvSpPr>
              <p:nvPr/>
            </p:nvSpPr>
            <p:spPr bwMode="auto">
              <a:xfrm>
                <a:off x="849" y="3763"/>
                <a:ext cx="4067" cy="24"/>
              </a:xfrm>
              <a:custGeom>
                <a:avLst/>
                <a:gdLst>
                  <a:gd name="T0" fmla="*/ 0 w 4067"/>
                  <a:gd name="T1" fmla="*/ 0 h 24"/>
                  <a:gd name="T2" fmla="*/ 4067 w 4067"/>
                  <a:gd name="T3" fmla="*/ 0 h 24"/>
                  <a:gd name="T4" fmla="*/ 4067 w 4067"/>
                  <a:gd name="T5" fmla="*/ 24 h 24"/>
                  <a:gd name="T6" fmla="*/ 0 w 4067"/>
                  <a:gd name="T7" fmla="*/ 24 h 24"/>
                  <a:gd name="T8" fmla="*/ 0 w 4067"/>
                  <a:gd name="T9" fmla="*/ 0 h 24"/>
                  <a:gd name="T10" fmla="*/ 0 w 4067"/>
                  <a:gd name="T11" fmla="*/ 0 h 24"/>
                </a:gdLst>
                <a:ahLst/>
                <a:cxnLst>
                  <a:cxn ang="0">
                    <a:pos x="T0" y="T1"/>
                  </a:cxn>
                  <a:cxn ang="0">
                    <a:pos x="T2" y="T3"/>
                  </a:cxn>
                  <a:cxn ang="0">
                    <a:pos x="T4" y="T5"/>
                  </a:cxn>
                  <a:cxn ang="0">
                    <a:pos x="T6" y="T7"/>
                  </a:cxn>
                  <a:cxn ang="0">
                    <a:pos x="T8" y="T9"/>
                  </a:cxn>
                  <a:cxn ang="0">
                    <a:pos x="T10" y="T11"/>
                  </a:cxn>
                </a:cxnLst>
                <a:rect l="0" t="0" r="r" b="b"/>
                <a:pathLst>
                  <a:path w="4067" h="24">
                    <a:moveTo>
                      <a:pt x="0" y="0"/>
                    </a:moveTo>
                    <a:lnTo>
                      <a:pt x="4067" y="0"/>
                    </a:lnTo>
                    <a:lnTo>
                      <a:pt x="4067" y="24"/>
                    </a:lnTo>
                    <a:lnTo>
                      <a:pt x="0" y="24"/>
                    </a:lnTo>
                    <a:lnTo>
                      <a:pt x="0" y="0"/>
                    </a:lnTo>
                    <a:lnTo>
                      <a:pt x="0" y="0"/>
                    </a:lnTo>
                    <a:close/>
                  </a:path>
                </a:pathLst>
              </a:custGeom>
              <a:noFill/>
              <a:ln>
                <a:noFill/>
              </a:ln>
              <a:extLst>
                <a:ext uri="{909E8E84-426E-40DD-AFC4-6F175D3DCCD1}">
                  <a14:hiddenFill xmlns:a14="http://schemas.microsoft.com/office/drawing/2010/main">
                    <a:solidFill>
                      <a:srgbClr val="A4F26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65" name="Rectangle 485"/>
              <p:cNvSpPr>
                <a:spLocks noChangeArrowheads="1"/>
              </p:cNvSpPr>
              <p:nvPr/>
            </p:nvSpPr>
            <p:spPr bwMode="auto">
              <a:xfrm>
                <a:off x="1242" y="3758"/>
                <a:ext cx="3460"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1" dirty="0">
                    <a:solidFill>
                      <a:srgbClr val="006600"/>
                    </a:solidFill>
                  </a:rPr>
                  <a:t>Goods and Services for Households and Government</a:t>
                </a:r>
                <a:endParaRPr lang="en-US" altLang="en-US" dirty="0">
                  <a:solidFill>
                    <a:srgbClr val="006600"/>
                  </a:solidFill>
                </a:endParaRPr>
              </a:p>
            </p:txBody>
          </p:sp>
        </p:grpSp>
        <p:grpSp>
          <p:nvGrpSpPr>
            <p:cNvPr id="46566" name="Group 486"/>
            <p:cNvGrpSpPr>
              <a:grpSpLocks/>
            </p:cNvGrpSpPr>
            <p:nvPr/>
          </p:nvGrpSpPr>
          <p:grpSpPr bwMode="auto">
            <a:xfrm>
              <a:off x="1139" y="3179"/>
              <a:ext cx="3674" cy="393"/>
              <a:chOff x="1139" y="3179"/>
              <a:chExt cx="3674" cy="393"/>
            </a:xfrm>
          </p:grpSpPr>
          <p:sp>
            <p:nvSpPr>
              <p:cNvPr id="46567" name="Rectangle 487"/>
              <p:cNvSpPr>
                <a:spLocks noChangeArrowheads="1"/>
              </p:cNvSpPr>
              <p:nvPr/>
            </p:nvSpPr>
            <p:spPr bwMode="auto">
              <a:xfrm>
                <a:off x="1139" y="3179"/>
                <a:ext cx="3674" cy="393"/>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568" name="Rectangle 488"/>
              <p:cNvSpPr>
                <a:spLocks noChangeArrowheads="1"/>
              </p:cNvSpPr>
              <p:nvPr/>
            </p:nvSpPr>
            <p:spPr bwMode="auto">
              <a:xfrm>
                <a:off x="1139" y="3179"/>
                <a:ext cx="3674" cy="393"/>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569" name="Rectangle 489"/>
              <p:cNvSpPr>
                <a:spLocks noChangeArrowheads="1"/>
              </p:cNvSpPr>
              <p:nvPr/>
            </p:nvSpPr>
            <p:spPr bwMode="auto">
              <a:xfrm>
                <a:off x="1139" y="3179"/>
                <a:ext cx="3665" cy="38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570" name="Rectangle 490"/>
              <p:cNvSpPr>
                <a:spLocks noChangeArrowheads="1"/>
              </p:cNvSpPr>
              <p:nvPr/>
            </p:nvSpPr>
            <p:spPr bwMode="auto">
              <a:xfrm>
                <a:off x="1139" y="3179"/>
                <a:ext cx="3674" cy="39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571" name="Freeform 491"/>
              <p:cNvSpPr>
                <a:spLocks/>
              </p:cNvSpPr>
              <p:nvPr/>
            </p:nvSpPr>
            <p:spPr bwMode="auto">
              <a:xfrm>
                <a:off x="1139" y="3533"/>
                <a:ext cx="3674" cy="39"/>
              </a:xfrm>
              <a:custGeom>
                <a:avLst/>
                <a:gdLst>
                  <a:gd name="T0" fmla="*/ 0 w 3674"/>
                  <a:gd name="T1" fmla="*/ 0 h 39"/>
                  <a:gd name="T2" fmla="*/ 3674 w 3674"/>
                  <a:gd name="T3" fmla="*/ 0 h 39"/>
                  <a:gd name="T4" fmla="*/ 3674 w 3674"/>
                  <a:gd name="T5" fmla="*/ 39 h 39"/>
                  <a:gd name="T6" fmla="*/ 0 w 3674"/>
                  <a:gd name="T7" fmla="*/ 39 h 39"/>
                  <a:gd name="T8" fmla="*/ 0 w 3674"/>
                  <a:gd name="T9" fmla="*/ 0 h 39"/>
                  <a:gd name="T10" fmla="*/ 0 w 3674"/>
                  <a:gd name="T11" fmla="*/ 0 h 39"/>
                </a:gdLst>
                <a:ahLst/>
                <a:cxnLst>
                  <a:cxn ang="0">
                    <a:pos x="T0" y="T1"/>
                  </a:cxn>
                  <a:cxn ang="0">
                    <a:pos x="T2" y="T3"/>
                  </a:cxn>
                  <a:cxn ang="0">
                    <a:pos x="T4" y="T5"/>
                  </a:cxn>
                  <a:cxn ang="0">
                    <a:pos x="T6" y="T7"/>
                  </a:cxn>
                  <a:cxn ang="0">
                    <a:pos x="T8" y="T9"/>
                  </a:cxn>
                  <a:cxn ang="0">
                    <a:pos x="T10" y="T11"/>
                  </a:cxn>
                </a:cxnLst>
                <a:rect l="0" t="0" r="r" b="b"/>
                <a:pathLst>
                  <a:path w="3674" h="39">
                    <a:moveTo>
                      <a:pt x="0" y="0"/>
                    </a:moveTo>
                    <a:lnTo>
                      <a:pt x="3674" y="0"/>
                    </a:lnTo>
                    <a:lnTo>
                      <a:pt x="3674" y="39"/>
                    </a:lnTo>
                    <a:lnTo>
                      <a:pt x="0" y="39"/>
                    </a:lnTo>
                    <a:lnTo>
                      <a:pt x="0" y="0"/>
                    </a:lnTo>
                    <a:lnTo>
                      <a:pt x="0" y="0"/>
                    </a:lnTo>
                    <a:close/>
                  </a:path>
                </a:pathLst>
              </a:custGeom>
              <a:noFill/>
              <a:ln>
                <a:noFill/>
              </a:ln>
              <a:extLst>
                <a:ext uri="{909E8E84-426E-40DD-AFC4-6F175D3DCCD1}">
                  <a14:hiddenFill xmlns:a14="http://schemas.microsoft.com/office/drawing/2010/main">
                    <a:solidFill>
                      <a:srgbClr val="FDF3F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2" name="Freeform 492"/>
              <p:cNvSpPr>
                <a:spLocks/>
              </p:cNvSpPr>
              <p:nvPr/>
            </p:nvSpPr>
            <p:spPr bwMode="auto">
              <a:xfrm>
                <a:off x="1139" y="353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F3F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3" name="Freeform 493"/>
              <p:cNvSpPr>
                <a:spLocks/>
              </p:cNvSpPr>
              <p:nvPr/>
            </p:nvSpPr>
            <p:spPr bwMode="auto">
              <a:xfrm>
                <a:off x="1139" y="3527"/>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F2F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4" name="Freeform 494"/>
              <p:cNvSpPr>
                <a:spLocks/>
              </p:cNvSpPr>
              <p:nvPr/>
            </p:nvSpPr>
            <p:spPr bwMode="auto">
              <a:xfrm>
                <a:off x="1139" y="3521"/>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F1F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5" name="Freeform 495"/>
              <p:cNvSpPr>
                <a:spLocks/>
              </p:cNvSpPr>
              <p:nvPr/>
            </p:nvSpPr>
            <p:spPr bwMode="auto">
              <a:xfrm>
                <a:off x="1139" y="351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F0F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6" name="Freeform 496"/>
              <p:cNvSpPr>
                <a:spLocks/>
              </p:cNvSpPr>
              <p:nvPr/>
            </p:nvSpPr>
            <p:spPr bwMode="auto">
              <a:xfrm>
                <a:off x="1139" y="3512"/>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EFF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7" name="Freeform 497"/>
              <p:cNvSpPr>
                <a:spLocks/>
              </p:cNvSpPr>
              <p:nvPr/>
            </p:nvSpPr>
            <p:spPr bwMode="auto">
              <a:xfrm>
                <a:off x="1139" y="350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EF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8" name="Freeform 498"/>
              <p:cNvSpPr>
                <a:spLocks/>
              </p:cNvSpPr>
              <p:nvPr/>
            </p:nvSpPr>
            <p:spPr bwMode="auto">
              <a:xfrm>
                <a:off x="1139" y="350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DF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79" name="Freeform 499"/>
              <p:cNvSpPr>
                <a:spLocks/>
              </p:cNvSpPr>
              <p:nvPr/>
            </p:nvSpPr>
            <p:spPr bwMode="auto">
              <a:xfrm>
                <a:off x="1139" y="350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CE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0" name="Freeform 500"/>
              <p:cNvSpPr>
                <a:spLocks/>
              </p:cNvSpPr>
              <p:nvPr/>
            </p:nvSpPr>
            <p:spPr bwMode="auto">
              <a:xfrm>
                <a:off x="1139" y="3496"/>
                <a:ext cx="3674" cy="7"/>
              </a:xfrm>
              <a:custGeom>
                <a:avLst/>
                <a:gdLst>
                  <a:gd name="T0" fmla="*/ 0 w 3674"/>
                  <a:gd name="T1" fmla="*/ 0 h 7"/>
                  <a:gd name="T2" fmla="*/ 3674 w 3674"/>
                  <a:gd name="T3" fmla="*/ 0 h 7"/>
                  <a:gd name="T4" fmla="*/ 3674 w 3674"/>
                  <a:gd name="T5" fmla="*/ 7 h 7"/>
                  <a:gd name="T6" fmla="*/ 0 w 3674"/>
                  <a:gd name="T7" fmla="*/ 7 h 7"/>
                  <a:gd name="T8" fmla="*/ 0 w 3674"/>
                  <a:gd name="T9" fmla="*/ 0 h 7"/>
                  <a:gd name="T10" fmla="*/ 0 w 3674"/>
                  <a:gd name="T11" fmla="*/ 0 h 7"/>
                </a:gdLst>
                <a:ahLst/>
                <a:cxnLst>
                  <a:cxn ang="0">
                    <a:pos x="T0" y="T1"/>
                  </a:cxn>
                  <a:cxn ang="0">
                    <a:pos x="T2" y="T3"/>
                  </a:cxn>
                  <a:cxn ang="0">
                    <a:pos x="T4" y="T5"/>
                  </a:cxn>
                  <a:cxn ang="0">
                    <a:pos x="T6" y="T7"/>
                  </a:cxn>
                  <a:cxn ang="0">
                    <a:pos x="T8" y="T9"/>
                  </a:cxn>
                  <a:cxn ang="0">
                    <a:pos x="T10" y="T11"/>
                  </a:cxn>
                </a:cxnLst>
                <a:rect l="0" t="0" r="r" b="b"/>
                <a:pathLst>
                  <a:path w="3674" h="7">
                    <a:moveTo>
                      <a:pt x="0" y="0"/>
                    </a:moveTo>
                    <a:lnTo>
                      <a:pt x="3674" y="0"/>
                    </a:lnTo>
                    <a:lnTo>
                      <a:pt x="3674" y="7"/>
                    </a:lnTo>
                    <a:lnTo>
                      <a:pt x="0" y="7"/>
                    </a:lnTo>
                    <a:lnTo>
                      <a:pt x="0" y="0"/>
                    </a:lnTo>
                    <a:lnTo>
                      <a:pt x="0" y="0"/>
                    </a:lnTo>
                    <a:close/>
                  </a:path>
                </a:pathLst>
              </a:custGeom>
              <a:noFill/>
              <a:ln>
                <a:noFill/>
              </a:ln>
              <a:extLst>
                <a:ext uri="{909E8E84-426E-40DD-AFC4-6F175D3DCCD1}">
                  <a14:hiddenFill xmlns:a14="http://schemas.microsoft.com/office/drawing/2010/main">
                    <a:solidFill>
                      <a:srgbClr val="FDEBE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1" name="Freeform 501"/>
              <p:cNvSpPr>
                <a:spLocks/>
              </p:cNvSpPr>
              <p:nvPr/>
            </p:nvSpPr>
            <p:spPr bwMode="auto">
              <a:xfrm>
                <a:off x="1139" y="349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AE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2" name="Freeform 502"/>
              <p:cNvSpPr>
                <a:spLocks/>
              </p:cNvSpPr>
              <p:nvPr/>
            </p:nvSpPr>
            <p:spPr bwMode="auto">
              <a:xfrm>
                <a:off x="1139" y="349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9E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3" name="Freeform 503"/>
              <p:cNvSpPr>
                <a:spLocks/>
              </p:cNvSpPr>
              <p:nvPr/>
            </p:nvSpPr>
            <p:spPr bwMode="auto">
              <a:xfrm>
                <a:off x="1139" y="3487"/>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8E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4" name="Freeform 504"/>
              <p:cNvSpPr>
                <a:spLocks/>
              </p:cNvSpPr>
              <p:nvPr/>
            </p:nvSpPr>
            <p:spPr bwMode="auto">
              <a:xfrm>
                <a:off x="1139" y="3481"/>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E7E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5" name="Freeform 505"/>
              <p:cNvSpPr>
                <a:spLocks/>
              </p:cNvSpPr>
              <p:nvPr/>
            </p:nvSpPr>
            <p:spPr bwMode="auto">
              <a:xfrm>
                <a:off x="1139" y="347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6E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6" name="Freeform 506"/>
              <p:cNvSpPr>
                <a:spLocks/>
              </p:cNvSpPr>
              <p:nvPr/>
            </p:nvSpPr>
            <p:spPr bwMode="auto">
              <a:xfrm>
                <a:off x="1139" y="3472"/>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E5E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7" name="Freeform 507"/>
              <p:cNvSpPr>
                <a:spLocks/>
              </p:cNvSpPr>
              <p:nvPr/>
            </p:nvSpPr>
            <p:spPr bwMode="auto">
              <a:xfrm>
                <a:off x="1139" y="346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4E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8" name="Freeform 508"/>
              <p:cNvSpPr>
                <a:spLocks/>
              </p:cNvSpPr>
              <p:nvPr/>
            </p:nvSpPr>
            <p:spPr bwMode="auto">
              <a:xfrm>
                <a:off x="1139" y="346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3E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89" name="Freeform 509"/>
              <p:cNvSpPr>
                <a:spLocks/>
              </p:cNvSpPr>
              <p:nvPr/>
            </p:nvSpPr>
            <p:spPr bwMode="auto">
              <a:xfrm>
                <a:off x="1139" y="3460"/>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E2E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0" name="Freeform 510"/>
              <p:cNvSpPr>
                <a:spLocks/>
              </p:cNvSpPr>
              <p:nvPr/>
            </p:nvSpPr>
            <p:spPr bwMode="auto">
              <a:xfrm>
                <a:off x="1139" y="3457"/>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1E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1" name="Freeform 511"/>
              <p:cNvSpPr>
                <a:spLocks/>
              </p:cNvSpPr>
              <p:nvPr/>
            </p:nvSpPr>
            <p:spPr bwMode="auto">
              <a:xfrm>
                <a:off x="1139" y="3454"/>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E0E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2" name="Freeform 512"/>
              <p:cNvSpPr>
                <a:spLocks/>
              </p:cNvSpPr>
              <p:nvPr/>
            </p:nvSpPr>
            <p:spPr bwMode="auto">
              <a:xfrm>
                <a:off x="1139" y="345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FE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3" name="Freeform 513"/>
              <p:cNvSpPr>
                <a:spLocks/>
              </p:cNvSpPr>
              <p:nvPr/>
            </p:nvSpPr>
            <p:spPr bwMode="auto">
              <a:xfrm>
                <a:off x="1139" y="3445"/>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DEE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4" name="Freeform 514"/>
              <p:cNvSpPr>
                <a:spLocks/>
              </p:cNvSpPr>
              <p:nvPr/>
            </p:nvSpPr>
            <p:spPr bwMode="auto">
              <a:xfrm>
                <a:off x="1139" y="3442"/>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DE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5" name="Freeform 515"/>
              <p:cNvSpPr>
                <a:spLocks/>
              </p:cNvSpPr>
              <p:nvPr/>
            </p:nvSpPr>
            <p:spPr bwMode="auto">
              <a:xfrm>
                <a:off x="1139" y="343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CE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6" name="Freeform 516"/>
              <p:cNvSpPr>
                <a:spLocks/>
              </p:cNvSpPr>
              <p:nvPr/>
            </p:nvSpPr>
            <p:spPr bwMode="auto">
              <a:xfrm>
                <a:off x="1139" y="343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BE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7" name="Freeform 517"/>
              <p:cNvSpPr>
                <a:spLocks/>
              </p:cNvSpPr>
              <p:nvPr/>
            </p:nvSpPr>
            <p:spPr bwMode="auto">
              <a:xfrm>
                <a:off x="1139" y="3430"/>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DAE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8" name="Freeform 518"/>
              <p:cNvSpPr>
                <a:spLocks/>
              </p:cNvSpPr>
              <p:nvPr/>
            </p:nvSpPr>
            <p:spPr bwMode="auto">
              <a:xfrm>
                <a:off x="1139" y="3424"/>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D9E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599" name="Freeform 519"/>
              <p:cNvSpPr>
                <a:spLocks/>
              </p:cNvSpPr>
              <p:nvPr/>
            </p:nvSpPr>
            <p:spPr bwMode="auto">
              <a:xfrm>
                <a:off x="1139" y="342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8D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0" name="Freeform 520"/>
              <p:cNvSpPr>
                <a:spLocks/>
              </p:cNvSpPr>
              <p:nvPr/>
            </p:nvSpPr>
            <p:spPr bwMode="auto">
              <a:xfrm>
                <a:off x="1139" y="341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7D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1" name="Freeform 521"/>
              <p:cNvSpPr>
                <a:spLocks/>
              </p:cNvSpPr>
              <p:nvPr/>
            </p:nvSpPr>
            <p:spPr bwMode="auto">
              <a:xfrm>
                <a:off x="1139" y="3415"/>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6D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2" name="Freeform 522"/>
              <p:cNvSpPr>
                <a:spLocks/>
              </p:cNvSpPr>
              <p:nvPr/>
            </p:nvSpPr>
            <p:spPr bwMode="auto">
              <a:xfrm>
                <a:off x="1139" y="3409"/>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D5D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3" name="Freeform 523"/>
              <p:cNvSpPr>
                <a:spLocks/>
              </p:cNvSpPr>
              <p:nvPr/>
            </p:nvSpPr>
            <p:spPr bwMode="auto">
              <a:xfrm>
                <a:off x="1139" y="340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4D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4" name="Freeform 524"/>
              <p:cNvSpPr>
                <a:spLocks/>
              </p:cNvSpPr>
              <p:nvPr/>
            </p:nvSpPr>
            <p:spPr bwMode="auto">
              <a:xfrm>
                <a:off x="1139" y="340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3D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5" name="Freeform 525"/>
              <p:cNvSpPr>
                <a:spLocks/>
              </p:cNvSpPr>
              <p:nvPr/>
            </p:nvSpPr>
            <p:spPr bwMode="auto">
              <a:xfrm>
                <a:off x="1139" y="340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2D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6" name="Freeform 526"/>
              <p:cNvSpPr>
                <a:spLocks/>
              </p:cNvSpPr>
              <p:nvPr/>
            </p:nvSpPr>
            <p:spPr bwMode="auto">
              <a:xfrm>
                <a:off x="1139" y="3394"/>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D1D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7" name="Freeform 527"/>
              <p:cNvSpPr>
                <a:spLocks/>
              </p:cNvSpPr>
              <p:nvPr/>
            </p:nvSpPr>
            <p:spPr bwMode="auto">
              <a:xfrm>
                <a:off x="1139" y="339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D0D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8" name="Freeform 528"/>
              <p:cNvSpPr>
                <a:spLocks/>
              </p:cNvSpPr>
              <p:nvPr/>
            </p:nvSpPr>
            <p:spPr bwMode="auto">
              <a:xfrm>
                <a:off x="1139" y="3384"/>
                <a:ext cx="3674" cy="7"/>
              </a:xfrm>
              <a:custGeom>
                <a:avLst/>
                <a:gdLst>
                  <a:gd name="T0" fmla="*/ 0 w 3674"/>
                  <a:gd name="T1" fmla="*/ 0 h 7"/>
                  <a:gd name="T2" fmla="*/ 3674 w 3674"/>
                  <a:gd name="T3" fmla="*/ 0 h 7"/>
                  <a:gd name="T4" fmla="*/ 3674 w 3674"/>
                  <a:gd name="T5" fmla="*/ 7 h 7"/>
                  <a:gd name="T6" fmla="*/ 0 w 3674"/>
                  <a:gd name="T7" fmla="*/ 7 h 7"/>
                  <a:gd name="T8" fmla="*/ 0 w 3674"/>
                  <a:gd name="T9" fmla="*/ 0 h 7"/>
                  <a:gd name="T10" fmla="*/ 0 w 3674"/>
                  <a:gd name="T11" fmla="*/ 0 h 7"/>
                </a:gdLst>
                <a:ahLst/>
                <a:cxnLst>
                  <a:cxn ang="0">
                    <a:pos x="T0" y="T1"/>
                  </a:cxn>
                  <a:cxn ang="0">
                    <a:pos x="T2" y="T3"/>
                  </a:cxn>
                  <a:cxn ang="0">
                    <a:pos x="T4" y="T5"/>
                  </a:cxn>
                  <a:cxn ang="0">
                    <a:pos x="T6" y="T7"/>
                  </a:cxn>
                  <a:cxn ang="0">
                    <a:pos x="T8" y="T9"/>
                  </a:cxn>
                  <a:cxn ang="0">
                    <a:pos x="T10" y="T11"/>
                  </a:cxn>
                </a:cxnLst>
                <a:rect l="0" t="0" r="r" b="b"/>
                <a:pathLst>
                  <a:path w="3674" h="7">
                    <a:moveTo>
                      <a:pt x="0" y="0"/>
                    </a:moveTo>
                    <a:lnTo>
                      <a:pt x="3674" y="0"/>
                    </a:lnTo>
                    <a:lnTo>
                      <a:pt x="3674" y="7"/>
                    </a:lnTo>
                    <a:lnTo>
                      <a:pt x="0" y="7"/>
                    </a:lnTo>
                    <a:lnTo>
                      <a:pt x="0" y="0"/>
                    </a:lnTo>
                    <a:lnTo>
                      <a:pt x="0" y="0"/>
                    </a:lnTo>
                    <a:close/>
                  </a:path>
                </a:pathLst>
              </a:custGeom>
              <a:noFill/>
              <a:ln>
                <a:noFill/>
              </a:ln>
              <a:extLst>
                <a:ext uri="{909E8E84-426E-40DD-AFC4-6F175D3DCCD1}">
                  <a14:hiddenFill xmlns:a14="http://schemas.microsoft.com/office/drawing/2010/main">
                    <a:solidFill>
                      <a:srgbClr val="FDCFD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09" name="Freeform 529"/>
              <p:cNvSpPr>
                <a:spLocks/>
              </p:cNvSpPr>
              <p:nvPr/>
            </p:nvSpPr>
            <p:spPr bwMode="auto">
              <a:xfrm>
                <a:off x="1139" y="338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ED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0" name="Freeform 530"/>
              <p:cNvSpPr>
                <a:spLocks/>
              </p:cNvSpPr>
              <p:nvPr/>
            </p:nvSpPr>
            <p:spPr bwMode="auto">
              <a:xfrm>
                <a:off x="1139" y="337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DD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1" name="Freeform 531"/>
              <p:cNvSpPr>
                <a:spLocks/>
              </p:cNvSpPr>
              <p:nvPr/>
            </p:nvSpPr>
            <p:spPr bwMode="auto">
              <a:xfrm>
                <a:off x="1139" y="3372"/>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CCD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2" name="Freeform 532"/>
              <p:cNvSpPr>
                <a:spLocks/>
              </p:cNvSpPr>
              <p:nvPr/>
            </p:nvSpPr>
            <p:spPr bwMode="auto">
              <a:xfrm>
                <a:off x="1139" y="336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BD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3" name="Freeform 533"/>
              <p:cNvSpPr>
                <a:spLocks/>
              </p:cNvSpPr>
              <p:nvPr/>
            </p:nvSpPr>
            <p:spPr bwMode="auto">
              <a:xfrm>
                <a:off x="1139" y="336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AD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4" name="Freeform 534"/>
              <p:cNvSpPr>
                <a:spLocks/>
              </p:cNvSpPr>
              <p:nvPr/>
            </p:nvSpPr>
            <p:spPr bwMode="auto">
              <a:xfrm>
                <a:off x="1139" y="336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9D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5" name="Freeform 535"/>
              <p:cNvSpPr>
                <a:spLocks/>
              </p:cNvSpPr>
              <p:nvPr/>
            </p:nvSpPr>
            <p:spPr bwMode="auto">
              <a:xfrm>
                <a:off x="1139" y="3357"/>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C8D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6" name="Freeform 536"/>
              <p:cNvSpPr>
                <a:spLocks/>
              </p:cNvSpPr>
              <p:nvPr/>
            </p:nvSpPr>
            <p:spPr bwMode="auto">
              <a:xfrm>
                <a:off x="1139" y="3354"/>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7D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7" name="Freeform 537"/>
              <p:cNvSpPr>
                <a:spLocks/>
              </p:cNvSpPr>
              <p:nvPr/>
            </p:nvSpPr>
            <p:spPr bwMode="auto">
              <a:xfrm>
                <a:off x="1139" y="335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6D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8" name="Freeform 538"/>
              <p:cNvSpPr>
                <a:spLocks/>
              </p:cNvSpPr>
              <p:nvPr/>
            </p:nvSpPr>
            <p:spPr bwMode="auto">
              <a:xfrm>
                <a:off x="1139" y="3345"/>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C5D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19" name="Freeform 539"/>
              <p:cNvSpPr>
                <a:spLocks/>
              </p:cNvSpPr>
              <p:nvPr/>
            </p:nvSpPr>
            <p:spPr bwMode="auto">
              <a:xfrm>
                <a:off x="1139" y="3342"/>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4C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0" name="Freeform 540"/>
              <p:cNvSpPr>
                <a:spLocks/>
              </p:cNvSpPr>
              <p:nvPr/>
            </p:nvSpPr>
            <p:spPr bwMode="auto">
              <a:xfrm>
                <a:off x="1139" y="3336"/>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C3C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1" name="Freeform 541"/>
              <p:cNvSpPr>
                <a:spLocks/>
              </p:cNvSpPr>
              <p:nvPr/>
            </p:nvSpPr>
            <p:spPr bwMode="auto">
              <a:xfrm>
                <a:off x="1139" y="333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2C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2" name="Freeform 542"/>
              <p:cNvSpPr>
                <a:spLocks/>
              </p:cNvSpPr>
              <p:nvPr/>
            </p:nvSpPr>
            <p:spPr bwMode="auto">
              <a:xfrm>
                <a:off x="1139" y="333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1C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3" name="Freeform 543"/>
              <p:cNvSpPr>
                <a:spLocks/>
              </p:cNvSpPr>
              <p:nvPr/>
            </p:nvSpPr>
            <p:spPr bwMode="auto">
              <a:xfrm>
                <a:off x="1139" y="3327"/>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C0C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4" name="Freeform 544"/>
              <p:cNvSpPr>
                <a:spLocks/>
              </p:cNvSpPr>
              <p:nvPr/>
            </p:nvSpPr>
            <p:spPr bwMode="auto">
              <a:xfrm>
                <a:off x="1139" y="3321"/>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BFC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5" name="Freeform 545"/>
              <p:cNvSpPr>
                <a:spLocks/>
              </p:cNvSpPr>
              <p:nvPr/>
            </p:nvSpPr>
            <p:spPr bwMode="auto">
              <a:xfrm>
                <a:off x="1139" y="331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EC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6" name="Freeform 546"/>
              <p:cNvSpPr>
                <a:spLocks/>
              </p:cNvSpPr>
              <p:nvPr/>
            </p:nvSpPr>
            <p:spPr bwMode="auto">
              <a:xfrm>
                <a:off x="1139" y="3315"/>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DC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7" name="Freeform 547"/>
              <p:cNvSpPr>
                <a:spLocks/>
              </p:cNvSpPr>
              <p:nvPr/>
            </p:nvSpPr>
            <p:spPr bwMode="auto">
              <a:xfrm>
                <a:off x="1139" y="3309"/>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BCC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8" name="Freeform 548"/>
              <p:cNvSpPr>
                <a:spLocks/>
              </p:cNvSpPr>
              <p:nvPr/>
            </p:nvSpPr>
            <p:spPr bwMode="auto">
              <a:xfrm>
                <a:off x="1139" y="330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BC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29" name="Freeform 549"/>
              <p:cNvSpPr>
                <a:spLocks/>
              </p:cNvSpPr>
              <p:nvPr/>
            </p:nvSpPr>
            <p:spPr bwMode="auto">
              <a:xfrm>
                <a:off x="1139" y="330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AC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0" name="Freeform 550"/>
              <p:cNvSpPr>
                <a:spLocks/>
              </p:cNvSpPr>
              <p:nvPr/>
            </p:nvSpPr>
            <p:spPr bwMode="auto">
              <a:xfrm>
                <a:off x="1139" y="330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9C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1" name="Freeform 551"/>
              <p:cNvSpPr>
                <a:spLocks/>
              </p:cNvSpPr>
              <p:nvPr/>
            </p:nvSpPr>
            <p:spPr bwMode="auto">
              <a:xfrm>
                <a:off x="1139" y="3294"/>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B8C5"/>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2" name="Freeform 552"/>
              <p:cNvSpPr>
                <a:spLocks/>
              </p:cNvSpPr>
              <p:nvPr/>
            </p:nvSpPr>
            <p:spPr bwMode="auto">
              <a:xfrm>
                <a:off x="1139" y="3291"/>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7C4"/>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3" name="Freeform 553"/>
              <p:cNvSpPr>
                <a:spLocks/>
              </p:cNvSpPr>
              <p:nvPr/>
            </p:nvSpPr>
            <p:spPr bwMode="auto">
              <a:xfrm>
                <a:off x="1139" y="3285"/>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B6C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4" name="Freeform 554"/>
              <p:cNvSpPr>
                <a:spLocks/>
              </p:cNvSpPr>
              <p:nvPr/>
            </p:nvSpPr>
            <p:spPr bwMode="auto">
              <a:xfrm>
                <a:off x="1139" y="3282"/>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5C3"/>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5" name="Freeform 555"/>
              <p:cNvSpPr>
                <a:spLocks/>
              </p:cNvSpPr>
              <p:nvPr/>
            </p:nvSpPr>
            <p:spPr bwMode="auto">
              <a:xfrm>
                <a:off x="1139" y="327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4C2"/>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6" name="Freeform 556"/>
              <p:cNvSpPr>
                <a:spLocks/>
              </p:cNvSpPr>
              <p:nvPr/>
            </p:nvSpPr>
            <p:spPr bwMode="auto">
              <a:xfrm>
                <a:off x="1139" y="327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3C1"/>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7" name="Freeform 557"/>
              <p:cNvSpPr>
                <a:spLocks/>
              </p:cNvSpPr>
              <p:nvPr/>
            </p:nvSpPr>
            <p:spPr bwMode="auto">
              <a:xfrm>
                <a:off x="1139" y="3269"/>
                <a:ext cx="3674" cy="7"/>
              </a:xfrm>
              <a:custGeom>
                <a:avLst/>
                <a:gdLst>
                  <a:gd name="T0" fmla="*/ 0 w 3674"/>
                  <a:gd name="T1" fmla="*/ 0 h 7"/>
                  <a:gd name="T2" fmla="*/ 3674 w 3674"/>
                  <a:gd name="T3" fmla="*/ 0 h 7"/>
                  <a:gd name="T4" fmla="*/ 3674 w 3674"/>
                  <a:gd name="T5" fmla="*/ 7 h 7"/>
                  <a:gd name="T6" fmla="*/ 0 w 3674"/>
                  <a:gd name="T7" fmla="*/ 7 h 7"/>
                  <a:gd name="T8" fmla="*/ 0 w 3674"/>
                  <a:gd name="T9" fmla="*/ 0 h 7"/>
                  <a:gd name="T10" fmla="*/ 0 w 3674"/>
                  <a:gd name="T11" fmla="*/ 0 h 7"/>
                </a:gdLst>
                <a:ahLst/>
                <a:cxnLst>
                  <a:cxn ang="0">
                    <a:pos x="T0" y="T1"/>
                  </a:cxn>
                  <a:cxn ang="0">
                    <a:pos x="T2" y="T3"/>
                  </a:cxn>
                  <a:cxn ang="0">
                    <a:pos x="T4" y="T5"/>
                  </a:cxn>
                  <a:cxn ang="0">
                    <a:pos x="T6" y="T7"/>
                  </a:cxn>
                  <a:cxn ang="0">
                    <a:pos x="T8" y="T9"/>
                  </a:cxn>
                  <a:cxn ang="0">
                    <a:pos x="T10" y="T11"/>
                  </a:cxn>
                </a:cxnLst>
                <a:rect l="0" t="0" r="r" b="b"/>
                <a:pathLst>
                  <a:path w="3674" h="7">
                    <a:moveTo>
                      <a:pt x="0" y="0"/>
                    </a:moveTo>
                    <a:lnTo>
                      <a:pt x="3674" y="0"/>
                    </a:lnTo>
                    <a:lnTo>
                      <a:pt x="3674" y="7"/>
                    </a:lnTo>
                    <a:lnTo>
                      <a:pt x="0" y="7"/>
                    </a:lnTo>
                    <a:lnTo>
                      <a:pt x="0" y="0"/>
                    </a:lnTo>
                    <a:lnTo>
                      <a:pt x="0" y="0"/>
                    </a:lnTo>
                    <a:close/>
                  </a:path>
                </a:pathLst>
              </a:custGeom>
              <a:noFill/>
              <a:ln>
                <a:noFill/>
              </a:ln>
              <a:extLst>
                <a:ext uri="{909E8E84-426E-40DD-AFC4-6F175D3DCCD1}">
                  <a14:hiddenFill xmlns:a14="http://schemas.microsoft.com/office/drawing/2010/main">
                    <a:solidFill>
                      <a:srgbClr val="FDB2C0"/>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8" name="Freeform 558"/>
              <p:cNvSpPr>
                <a:spLocks/>
              </p:cNvSpPr>
              <p:nvPr/>
            </p:nvSpPr>
            <p:spPr bwMode="auto">
              <a:xfrm>
                <a:off x="1139" y="3266"/>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1B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39" name="Freeform 559"/>
              <p:cNvSpPr>
                <a:spLocks/>
              </p:cNvSpPr>
              <p:nvPr/>
            </p:nvSpPr>
            <p:spPr bwMode="auto">
              <a:xfrm>
                <a:off x="1139" y="3263"/>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B0B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0" name="Freeform 560"/>
              <p:cNvSpPr>
                <a:spLocks/>
              </p:cNvSpPr>
              <p:nvPr/>
            </p:nvSpPr>
            <p:spPr bwMode="auto">
              <a:xfrm>
                <a:off x="1139" y="3257"/>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AFBE"/>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1" name="Freeform 561"/>
              <p:cNvSpPr>
                <a:spLocks/>
              </p:cNvSpPr>
              <p:nvPr/>
            </p:nvSpPr>
            <p:spPr bwMode="auto">
              <a:xfrm>
                <a:off x="1139" y="3254"/>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EBD"/>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2" name="Freeform 562"/>
              <p:cNvSpPr>
                <a:spLocks/>
              </p:cNvSpPr>
              <p:nvPr/>
            </p:nvSpPr>
            <p:spPr bwMode="auto">
              <a:xfrm>
                <a:off x="1139" y="3248"/>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ADBC"/>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3" name="Freeform 563"/>
              <p:cNvSpPr>
                <a:spLocks/>
              </p:cNvSpPr>
              <p:nvPr/>
            </p:nvSpPr>
            <p:spPr bwMode="auto">
              <a:xfrm>
                <a:off x="1139" y="3245"/>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CBB"/>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4" name="Freeform 564"/>
              <p:cNvSpPr>
                <a:spLocks/>
              </p:cNvSpPr>
              <p:nvPr/>
            </p:nvSpPr>
            <p:spPr bwMode="auto">
              <a:xfrm>
                <a:off x="1139" y="3242"/>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BB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5" name="Freeform 565"/>
              <p:cNvSpPr>
                <a:spLocks/>
              </p:cNvSpPr>
              <p:nvPr/>
            </p:nvSpPr>
            <p:spPr bwMode="auto">
              <a:xfrm>
                <a:off x="1139" y="3239"/>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ABA"/>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6" name="Freeform 566"/>
              <p:cNvSpPr>
                <a:spLocks/>
              </p:cNvSpPr>
              <p:nvPr/>
            </p:nvSpPr>
            <p:spPr bwMode="auto">
              <a:xfrm>
                <a:off x="1139" y="3233"/>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A9B9"/>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7" name="Freeform 567"/>
              <p:cNvSpPr>
                <a:spLocks/>
              </p:cNvSpPr>
              <p:nvPr/>
            </p:nvSpPr>
            <p:spPr bwMode="auto">
              <a:xfrm>
                <a:off x="1139" y="3230"/>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8B8"/>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8" name="Freeform 568"/>
              <p:cNvSpPr>
                <a:spLocks/>
              </p:cNvSpPr>
              <p:nvPr/>
            </p:nvSpPr>
            <p:spPr bwMode="auto">
              <a:xfrm>
                <a:off x="1139" y="3227"/>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7B7"/>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49" name="Freeform 569"/>
              <p:cNvSpPr>
                <a:spLocks/>
              </p:cNvSpPr>
              <p:nvPr/>
            </p:nvSpPr>
            <p:spPr bwMode="auto">
              <a:xfrm>
                <a:off x="1139" y="3221"/>
                <a:ext cx="3674" cy="6"/>
              </a:xfrm>
              <a:custGeom>
                <a:avLst/>
                <a:gdLst>
                  <a:gd name="T0" fmla="*/ 0 w 3674"/>
                  <a:gd name="T1" fmla="*/ 0 h 6"/>
                  <a:gd name="T2" fmla="*/ 3674 w 3674"/>
                  <a:gd name="T3" fmla="*/ 0 h 6"/>
                  <a:gd name="T4" fmla="*/ 3674 w 3674"/>
                  <a:gd name="T5" fmla="*/ 6 h 6"/>
                  <a:gd name="T6" fmla="*/ 0 w 3674"/>
                  <a:gd name="T7" fmla="*/ 6 h 6"/>
                  <a:gd name="T8" fmla="*/ 0 w 3674"/>
                  <a:gd name="T9" fmla="*/ 0 h 6"/>
                  <a:gd name="T10" fmla="*/ 0 w 3674"/>
                  <a:gd name="T11" fmla="*/ 0 h 6"/>
                </a:gdLst>
                <a:ahLst/>
                <a:cxnLst>
                  <a:cxn ang="0">
                    <a:pos x="T0" y="T1"/>
                  </a:cxn>
                  <a:cxn ang="0">
                    <a:pos x="T2" y="T3"/>
                  </a:cxn>
                  <a:cxn ang="0">
                    <a:pos x="T4" y="T5"/>
                  </a:cxn>
                  <a:cxn ang="0">
                    <a:pos x="T6" y="T7"/>
                  </a:cxn>
                  <a:cxn ang="0">
                    <a:pos x="T8" y="T9"/>
                  </a:cxn>
                  <a:cxn ang="0">
                    <a:pos x="T10" y="T11"/>
                  </a:cxn>
                </a:cxnLst>
                <a:rect l="0" t="0" r="r" b="b"/>
                <a:pathLst>
                  <a:path w="3674" h="6">
                    <a:moveTo>
                      <a:pt x="0" y="0"/>
                    </a:moveTo>
                    <a:lnTo>
                      <a:pt x="3674" y="0"/>
                    </a:lnTo>
                    <a:lnTo>
                      <a:pt x="3674" y="6"/>
                    </a:lnTo>
                    <a:lnTo>
                      <a:pt x="0" y="6"/>
                    </a:lnTo>
                    <a:lnTo>
                      <a:pt x="0" y="0"/>
                    </a:lnTo>
                    <a:lnTo>
                      <a:pt x="0" y="0"/>
                    </a:lnTo>
                    <a:close/>
                  </a:path>
                </a:pathLst>
              </a:custGeom>
              <a:noFill/>
              <a:ln>
                <a:noFill/>
              </a:ln>
              <a:extLst>
                <a:ext uri="{909E8E84-426E-40DD-AFC4-6F175D3DCCD1}">
                  <a14:hiddenFill xmlns:a14="http://schemas.microsoft.com/office/drawing/2010/main">
                    <a:solidFill>
                      <a:srgbClr val="FDA6B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50" name="Freeform 570"/>
              <p:cNvSpPr>
                <a:spLocks/>
              </p:cNvSpPr>
              <p:nvPr/>
            </p:nvSpPr>
            <p:spPr bwMode="auto">
              <a:xfrm>
                <a:off x="1139" y="3218"/>
                <a:ext cx="3674" cy="3"/>
              </a:xfrm>
              <a:custGeom>
                <a:avLst/>
                <a:gdLst>
                  <a:gd name="T0" fmla="*/ 0 w 3674"/>
                  <a:gd name="T1" fmla="*/ 0 h 3"/>
                  <a:gd name="T2" fmla="*/ 3674 w 3674"/>
                  <a:gd name="T3" fmla="*/ 0 h 3"/>
                  <a:gd name="T4" fmla="*/ 3674 w 3674"/>
                  <a:gd name="T5" fmla="*/ 3 h 3"/>
                  <a:gd name="T6" fmla="*/ 0 w 3674"/>
                  <a:gd name="T7" fmla="*/ 3 h 3"/>
                  <a:gd name="T8" fmla="*/ 0 w 3674"/>
                  <a:gd name="T9" fmla="*/ 0 h 3"/>
                  <a:gd name="T10" fmla="*/ 0 w 3674"/>
                  <a:gd name="T11" fmla="*/ 0 h 3"/>
                </a:gdLst>
                <a:ahLst/>
                <a:cxnLst>
                  <a:cxn ang="0">
                    <a:pos x="T0" y="T1"/>
                  </a:cxn>
                  <a:cxn ang="0">
                    <a:pos x="T2" y="T3"/>
                  </a:cxn>
                  <a:cxn ang="0">
                    <a:pos x="T4" y="T5"/>
                  </a:cxn>
                  <a:cxn ang="0">
                    <a:pos x="T6" y="T7"/>
                  </a:cxn>
                  <a:cxn ang="0">
                    <a:pos x="T8" y="T9"/>
                  </a:cxn>
                  <a:cxn ang="0">
                    <a:pos x="T10" y="T11"/>
                  </a:cxn>
                </a:cxnLst>
                <a:rect l="0" t="0" r="r" b="b"/>
                <a:pathLst>
                  <a:path w="3674" h="3">
                    <a:moveTo>
                      <a:pt x="0" y="0"/>
                    </a:moveTo>
                    <a:lnTo>
                      <a:pt x="3674" y="0"/>
                    </a:lnTo>
                    <a:lnTo>
                      <a:pt x="3674" y="3"/>
                    </a:lnTo>
                    <a:lnTo>
                      <a:pt x="0" y="3"/>
                    </a:lnTo>
                    <a:lnTo>
                      <a:pt x="0" y="0"/>
                    </a:lnTo>
                    <a:lnTo>
                      <a:pt x="0" y="0"/>
                    </a:lnTo>
                    <a:close/>
                  </a:path>
                </a:pathLst>
              </a:custGeom>
              <a:noFill/>
              <a:ln>
                <a:noFill/>
              </a:ln>
              <a:extLst>
                <a:ext uri="{909E8E84-426E-40DD-AFC4-6F175D3DCCD1}">
                  <a14:hiddenFill xmlns:a14="http://schemas.microsoft.com/office/drawing/2010/main">
                    <a:solidFill>
                      <a:srgbClr val="FDA5B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51" name="Freeform 571"/>
              <p:cNvSpPr>
                <a:spLocks/>
              </p:cNvSpPr>
              <p:nvPr/>
            </p:nvSpPr>
            <p:spPr bwMode="auto">
              <a:xfrm>
                <a:off x="1139" y="3179"/>
                <a:ext cx="3674" cy="39"/>
              </a:xfrm>
              <a:custGeom>
                <a:avLst/>
                <a:gdLst>
                  <a:gd name="T0" fmla="*/ 0 w 3674"/>
                  <a:gd name="T1" fmla="*/ 0 h 39"/>
                  <a:gd name="T2" fmla="*/ 3674 w 3674"/>
                  <a:gd name="T3" fmla="*/ 0 h 39"/>
                  <a:gd name="T4" fmla="*/ 3674 w 3674"/>
                  <a:gd name="T5" fmla="*/ 39 h 39"/>
                  <a:gd name="T6" fmla="*/ 0 w 3674"/>
                  <a:gd name="T7" fmla="*/ 39 h 39"/>
                  <a:gd name="T8" fmla="*/ 0 w 3674"/>
                  <a:gd name="T9" fmla="*/ 0 h 39"/>
                  <a:gd name="T10" fmla="*/ 0 w 3674"/>
                  <a:gd name="T11" fmla="*/ 0 h 39"/>
                </a:gdLst>
                <a:ahLst/>
                <a:cxnLst>
                  <a:cxn ang="0">
                    <a:pos x="T0" y="T1"/>
                  </a:cxn>
                  <a:cxn ang="0">
                    <a:pos x="T2" y="T3"/>
                  </a:cxn>
                  <a:cxn ang="0">
                    <a:pos x="T4" y="T5"/>
                  </a:cxn>
                  <a:cxn ang="0">
                    <a:pos x="T6" y="T7"/>
                  </a:cxn>
                  <a:cxn ang="0">
                    <a:pos x="T8" y="T9"/>
                  </a:cxn>
                  <a:cxn ang="0">
                    <a:pos x="T10" y="T11"/>
                  </a:cxn>
                </a:cxnLst>
                <a:rect l="0" t="0" r="r" b="b"/>
                <a:pathLst>
                  <a:path w="3674" h="39">
                    <a:moveTo>
                      <a:pt x="0" y="0"/>
                    </a:moveTo>
                    <a:lnTo>
                      <a:pt x="3674" y="0"/>
                    </a:lnTo>
                    <a:lnTo>
                      <a:pt x="3674" y="39"/>
                    </a:lnTo>
                    <a:lnTo>
                      <a:pt x="0" y="39"/>
                    </a:lnTo>
                    <a:lnTo>
                      <a:pt x="0" y="0"/>
                    </a:lnTo>
                    <a:lnTo>
                      <a:pt x="0" y="0"/>
                    </a:lnTo>
                    <a:close/>
                  </a:path>
                </a:pathLst>
              </a:custGeom>
              <a:noFill/>
              <a:ln>
                <a:noFill/>
              </a:ln>
              <a:extLst>
                <a:ext uri="{909E8E84-426E-40DD-AFC4-6F175D3DCCD1}">
                  <a14:hiddenFill xmlns:a14="http://schemas.microsoft.com/office/drawing/2010/main">
                    <a:solidFill>
                      <a:srgbClr val="FDA5B6"/>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52" name="Rectangle 572"/>
              <p:cNvSpPr>
                <a:spLocks noChangeArrowheads="1"/>
              </p:cNvSpPr>
              <p:nvPr/>
            </p:nvSpPr>
            <p:spPr bwMode="auto">
              <a:xfrm>
                <a:off x="1560" y="3216"/>
                <a:ext cx="298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1">
                    <a:solidFill>
                      <a:srgbClr val="CF0E30"/>
                    </a:solidFill>
                  </a:rPr>
                  <a:t>Money Payments for goods and services from </a:t>
                </a:r>
                <a:endParaRPr lang="en-US" altLang="en-US"/>
              </a:p>
            </p:txBody>
          </p:sp>
          <p:sp>
            <p:nvSpPr>
              <p:cNvPr id="46653" name="Rectangle 573"/>
              <p:cNvSpPr>
                <a:spLocks noChangeArrowheads="1"/>
              </p:cNvSpPr>
              <p:nvPr/>
            </p:nvSpPr>
            <p:spPr bwMode="auto">
              <a:xfrm>
                <a:off x="2101" y="3382"/>
                <a:ext cx="181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900" b="1">
                    <a:solidFill>
                      <a:srgbClr val="CF0E30"/>
                    </a:solidFill>
                  </a:rPr>
                  <a:t>government and households</a:t>
                </a:r>
                <a:endParaRPr lang="en-US" altLang="en-US"/>
              </a:p>
            </p:txBody>
          </p:sp>
        </p:grpSp>
        <p:grpSp>
          <p:nvGrpSpPr>
            <p:cNvPr id="46654" name="Group 574"/>
            <p:cNvGrpSpPr>
              <a:grpSpLocks/>
            </p:cNvGrpSpPr>
            <p:nvPr/>
          </p:nvGrpSpPr>
          <p:grpSpPr bwMode="auto">
            <a:xfrm>
              <a:off x="4190" y="1868"/>
              <a:ext cx="1056" cy="264"/>
              <a:chOff x="4190" y="1868"/>
              <a:chExt cx="1056" cy="264"/>
            </a:xfrm>
          </p:grpSpPr>
          <p:sp>
            <p:nvSpPr>
              <p:cNvPr id="46655" name="Rectangle 575"/>
              <p:cNvSpPr>
                <a:spLocks noChangeArrowheads="1"/>
              </p:cNvSpPr>
              <p:nvPr/>
            </p:nvSpPr>
            <p:spPr bwMode="auto">
              <a:xfrm>
                <a:off x="4190" y="1868"/>
                <a:ext cx="1056" cy="26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656" name="Rectangle 576"/>
              <p:cNvSpPr>
                <a:spLocks noChangeArrowheads="1"/>
              </p:cNvSpPr>
              <p:nvPr/>
            </p:nvSpPr>
            <p:spPr bwMode="auto">
              <a:xfrm>
                <a:off x="4190" y="1868"/>
                <a:ext cx="1056" cy="26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657" name="Rectangle 577"/>
              <p:cNvSpPr>
                <a:spLocks noChangeArrowheads="1"/>
              </p:cNvSpPr>
              <p:nvPr/>
            </p:nvSpPr>
            <p:spPr bwMode="auto">
              <a:xfrm>
                <a:off x="4190" y="1868"/>
                <a:ext cx="1050" cy="255"/>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658" name="Rectangle 578"/>
              <p:cNvSpPr>
                <a:spLocks noChangeArrowheads="1"/>
              </p:cNvSpPr>
              <p:nvPr/>
            </p:nvSpPr>
            <p:spPr bwMode="auto">
              <a:xfrm>
                <a:off x="4190" y="1868"/>
                <a:ext cx="1056" cy="264"/>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659" name="Freeform 579"/>
              <p:cNvSpPr>
                <a:spLocks/>
              </p:cNvSpPr>
              <p:nvPr/>
            </p:nvSpPr>
            <p:spPr bwMode="auto">
              <a:xfrm>
                <a:off x="4190" y="2104"/>
                <a:ext cx="1056" cy="28"/>
              </a:xfrm>
              <a:custGeom>
                <a:avLst/>
                <a:gdLst>
                  <a:gd name="T0" fmla="*/ 0 w 1056"/>
                  <a:gd name="T1" fmla="*/ 0 h 28"/>
                  <a:gd name="T2" fmla="*/ 1056 w 1056"/>
                  <a:gd name="T3" fmla="*/ 0 h 28"/>
                  <a:gd name="T4" fmla="*/ 1056 w 1056"/>
                  <a:gd name="T5" fmla="*/ 28 h 28"/>
                  <a:gd name="T6" fmla="*/ 0 w 1056"/>
                  <a:gd name="T7" fmla="*/ 28 h 28"/>
                  <a:gd name="T8" fmla="*/ 0 w 1056"/>
                  <a:gd name="T9" fmla="*/ 0 h 28"/>
                  <a:gd name="T10" fmla="*/ 0 w 1056"/>
                  <a:gd name="T11" fmla="*/ 0 h 28"/>
                </a:gdLst>
                <a:ahLst/>
                <a:cxnLst>
                  <a:cxn ang="0">
                    <a:pos x="T0" y="T1"/>
                  </a:cxn>
                  <a:cxn ang="0">
                    <a:pos x="T2" y="T3"/>
                  </a:cxn>
                  <a:cxn ang="0">
                    <a:pos x="T4" y="T5"/>
                  </a:cxn>
                  <a:cxn ang="0">
                    <a:pos x="T6" y="T7"/>
                  </a:cxn>
                  <a:cxn ang="0">
                    <a:pos x="T8" y="T9"/>
                  </a:cxn>
                  <a:cxn ang="0">
                    <a:pos x="T10" y="T11"/>
                  </a:cxn>
                </a:cxnLst>
                <a:rect l="0" t="0" r="r" b="b"/>
                <a:pathLst>
                  <a:path w="1056" h="28">
                    <a:moveTo>
                      <a:pt x="0" y="0"/>
                    </a:moveTo>
                    <a:lnTo>
                      <a:pt x="1056" y="0"/>
                    </a:lnTo>
                    <a:lnTo>
                      <a:pt x="1056" y="28"/>
                    </a:lnTo>
                    <a:lnTo>
                      <a:pt x="0" y="28"/>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0" name="Freeform 580"/>
              <p:cNvSpPr>
                <a:spLocks/>
              </p:cNvSpPr>
              <p:nvPr/>
            </p:nvSpPr>
            <p:spPr bwMode="auto">
              <a:xfrm>
                <a:off x="4190" y="2098"/>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1" name="Freeform 581"/>
              <p:cNvSpPr>
                <a:spLocks/>
              </p:cNvSpPr>
              <p:nvPr/>
            </p:nvSpPr>
            <p:spPr bwMode="auto">
              <a:xfrm>
                <a:off x="4190" y="209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BF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2" name="Freeform 582"/>
              <p:cNvSpPr>
                <a:spLocks/>
              </p:cNvSpPr>
              <p:nvPr/>
            </p:nvSpPr>
            <p:spPr bwMode="auto">
              <a:xfrm>
                <a:off x="4190" y="209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AF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3" name="Freeform 583"/>
              <p:cNvSpPr>
                <a:spLocks/>
              </p:cNvSpPr>
              <p:nvPr/>
            </p:nvSpPr>
            <p:spPr bwMode="auto">
              <a:xfrm>
                <a:off x="4190" y="208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AF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4" name="Freeform 584"/>
              <p:cNvSpPr>
                <a:spLocks/>
              </p:cNvSpPr>
              <p:nvPr/>
            </p:nvSpPr>
            <p:spPr bwMode="auto">
              <a:xfrm>
                <a:off x="4190" y="2083"/>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9F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5" name="Freeform 585"/>
              <p:cNvSpPr>
                <a:spLocks/>
              </p:cNvSpPr>
              <p:nvPr/>
            </p:nvSpPr>
            <p:spPr bwMode="auto">
              <a:xfrm>
                <a:off x="4190" y="208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9F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6" name="Freeform 586"/>
              <p:cNvSpPr>
                <a:spLocks/>
              </p:cNvSpPr>
              <p:nvPr/>
            </p:nvSpPr>
            <p:spPr bwMode="auto">
              <a:xfrm>
                <a:off x="4190" y="207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8E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7" name="Freeform 587"/>
              <p:cNvSpPr>
                <a:spLocks/>
              </p:cNvSpPr>
              <p:nvPr/>
            </p:nvSpPr>
            <p:spPr bwMode="auto">
              <a:xfrm>
                <a:off x="4190" y="2074"/>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8E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8" name="Freeform 588"/>
              <p:cNvSpPr>
                <a:spLocks/>
              </p:cNvSpPr>
              <p:nvPr/>
            </p:nvSpPr>
            <p:spPr bwMode="auto">
              <a:xfrm>
                <a:off x="4190" y="2068"/>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8E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69" name="Freeform 589"/>
              <p:cNvSpPr>
                <a:spLocks/>
              </p:cNvSpPr>
              <p:nvPr/>
            </p:nvSpPr>
            <p:spPr bwMode="auto">
              <a:xfrm>
                <a:off x="4190" y="206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7E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0" name="Freeform 590"/>
              <p:cNvSpPr>
                <a:spLocks/>
              </p:cNvSpPr>
              <p:nvPr/>
            </p:nvSpPr>
            <p:spPr bwMode="auto">
              <a:xfrm>
                <a:off x="4190" y="206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7E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1" name="Freeform 591"/>
              <p:cNvSpPr>
                <a:spLocks/>
              </p:cNvSpPr>
              <p:nvPr/>
            </p:nvSpPr>
            <p:spPr bwMode="auto">
              <a:xfrm>
                <a:off x="4190" y="205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6E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2" name="Freeform 592"/>
              <p:cNvSpPr>
                <a:spLocks/>
              </p:cNvSpPr>
              <p:nvPr/>
            </p:nvSpPr>
            <p:spPr bwMode="auto">
              <a:xfrm>
                <a:off x="4190" y="2053"/>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6E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3" name="Freeform 593"/>
              <p:cNvSpPr>
                <a:spLocks/>
              </p:cNvSpPr>
              <p:nvPr/>
            </p:nvSpPr>
            <p:spPr bwMode="auto">
              <a:xfrm>
                <a:off x="4190" y="205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5E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4" name="Freeform 594"/>
              <p:cNvSpPr>
                <a:spLocks/>
              </p:cNvSpPr>
              <p:nvPr/>
            </p:nvSpPr>
            <p:spPr bwMode="auto">
              <a:xfrm>
                <a:off x="4190" y="204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5E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5" name="Freeform 595"/>
              <p:cNvSpPr>
                <a:spLocks/>
              </p:cNvSpPr>
              <p:nvPr/>
            </p:nvSpPr>
            <p:spPr bwMode="auto">
              <a:xfrm>
                <a:off x="4190" y="2041"/>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4E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6" name="Freeform 596"/>
              <p:cNvSpPr>
                <a:spLocks/>
              </p:cNvSpPr>
              <p:nvPr/>
            </p:nvSpPr>
            <p:spPr bwMode="auto">
              <a:xfrm>
                <a:off x="4190" y="203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4E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7" name="Freeform 597"/>
              <p:cNvSpPr>
                <a:spLocks/>
              </p:cNvSpPr>
              <p:nvPr/>
            </p:nvSpPr>
            <p:spPr bwMode="auto">
              <a:xfrm>
                <a:off x="4190" y="203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4E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8" name="Freeform 598"/>
              <p:cNvSpPr>
                <a:spLocks/>
              </p:cNvSpPr>
              <p:nvPr/>
            </p:nvSpPr>
            <p:spPr bwMode="auto">
              <a:xfrm>
                <a:off x="4190" y="203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3E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79" name="Freeform 599"/>
              <p:cNvSpPr>
                <a:spLocks/>
              </p:cNvSpPr>
              <p:nvPr/>
            </p:nvSpPr>
            <p:spPr bwMode="auto">
              <a:xfrm>
                <a:off x="4190" y="2026"/>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3E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0" name="Freeform 600"/>
              <p:cNvSpPr>
                <a:spLocks/>
              </p:cNvSpPr>
              <p:nvPr/>
            </p:nvSpPr>
            <p:spPr bwMode="auto">
              <a:xfrm>
                <a:off x="4190" y="202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2E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1" name="Freeform 601"/>
              <p:cNvSpPr>
                <a:spLocks/>
              </p:cNvSpPr>
              <p:nvPr/>
            </p:nvSpPr>
            <p:spPr bwMode="auto">
              <a:xfrm>
                <a:off x="4190" y="202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2E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2" name="Freeform 602"/>
              <p:cNvSpPr>
                <a:spLocks/>
              </p:cNvSpPr>
              <p:nvPr/>
            </p:nvSpPr>
            <p:spPr bwMode="auto">
              <a:xfrm>
                <a:off x="4190" y="201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1D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3" name="Freeform 603"/>
              <p:cNvSpPr>
                <a:spLocks/>
              </p:cNvSpPr>
              <p:nvPr/>
            </p:nvSpPr>
            <p:spPr bwMode="auto">
              <a:xfrm>
                <a:off x="4190" y="2011"/>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1D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4" name="Freeform 604"/>
              <p:cNvSpPr>
                <a:spLocks/>
              </p:cNvSpPr>
              <p:nvPr/>
            </p:nvSpPr>
            <p:spPr bwMode="auto">
              <a:xfrm>
                <a:off x="4190" y="200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5" name="Freeform 605"/>
              <p:cNvSpPr>
                <a:spLocks/>
              </p:cNvSpPr>
              <p:nvPr/>
            </p:nvSpPr>
            <p:spPr bwMode="auto">
              <a:xfrm>
                <a:off x="4190" y="200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6" name="Freeform 606"/>
              <p:cNvSpPr>
                <a:spLocks/>
              </p:cNvSpPr>
              <p:nvPr/>
            </p:nvSpPr>
            <p:spPr bwMode="auto">
              <a:xfrm>
                <a:off x="4190" y="200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7" name="Freeform 607"/>
              <p:cNvSpPr>
                <a:spLocks/>
              </p:cNvSpPr>
              <p:nvPr/>
            </p:nvSpPr>
            <p:spPr bwMode="auto">
              <a:xfrm>
                <a:off x="4190" y="199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FD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8" name="Freeform 608"/>
              <p:cNvSpPr>
                <a:spLocks/>
              </p:cNvSpPr>
              <p:nvPr/>
            </p:nvSpPr>
            <p:spPr bwMode="auto">
              <a:xfrm>
                <a:off x="4190" y="199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FD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89" name="Freeform 609"/>
              <p:cNvSpPr>
                <a:spLocks/>
              </p:cNvSpPr>
              <p:nvPr/>
            </p:nvSpPr>
            <p:spPr bwMode="auto">
              <a:xfrm>
                <a:off x="4190" y="1989"/>
                <a:ext cx="1056" cy="7"/>
              </a:xfrm>
              <a:custGeom>
                <a:avLst/>
                <a:gdLst>
                  <a:gd name="T0" fmla="*/ 0 w 1056"/>
                  <a:gd name="T1" fmla="*/ 0 h 7"/>
                  <a:gd name="T2" fmla="*/ 1056 w 1056"/>
                  <a:gd name="T3" fmla="*/ 0 h 7"/>
                  <a:gd name="T4" fmla="*/ 1056 w 1056"/>
                  <a:gd name="T5" fmla="*/ 7 h 7"/>
                  <a:gd name="T6" fmla="*/ 0 w 1056"/>
                  <a:gd name="T7" fmla="*/ 7 h 7"/>
                  <a:gd name="T8" fmla="*/ 0 w 1056"/>
                  <a:gd name="T9" fmla="*/ 0 h 7"/>
                  <a:gd name="T10" fmla="*/ 0 w 1056"/>
                  <a:gd name="T11" fmla="*/ 0 h 7"/>
                </a:gdLst>
                <a:ahLst/>
                <a:cxnLst>
                  <a:cxn ang="0">
                    <a:pos x="T0" y="T1"/>
                  </a:cxn>
                  <a:cxn ang="0">
                    <a:pos x="T2" y="T3"/>
                  </a:cxn>
                  <a:cxn ang="0">
                    <a:pos x="T4" y="T5"/>
                  </a:cxn>
                  <a:cxn ang="0">
                    <a:pos x="T6" y="T7"/>
                  </a:cxn>
                  <a:cxn ang="0">
                    <a:pos x="T8" y="T9"/>
                  </a:cxn>
                  <a:cxn ang="0">
                    <a:pos x="T10" y="T11"/>
                  </a:cxn>
                </a:cxnLst>
                <a:rect l="0" t="0" r="r" b="b"/>
                <a:pathLst>
                  <a:path w="1056" h="7">
                    <a:moveTo>
                      <a:pt x="0" y="0"/>
                    </a:moveTo>
                    <a:lnTo>
                      <a:pt x="1056" y="0"/>
                    </a:lnTo>
                    <a:lnTo>
                      <a:pt x="1056" y="7"/>
                    </a:lnTo>
                    <a:lnTo>
                      <a:pt x="0" y="7"/>
                    </a:lnTo>
                    <a:lnTo>
                      <a:pt x="0" y="0"/>
                    </a:lnTo>
                    <a:lnTo>
                      <a:pt x="0" y="0"/>
                    </a:lnTo>
                    <a:close/>
                  </a:path>
                </a:pathLst>
              </a:custGeom>
              <a:noFill/>
              <a:ln>
                <a:noFill/>
              </a:ln>
              <a:extLst>
                <a:ext uri="{909E8E84-426E-40DD-AFC4-6F175D3DCCD1}">
                  <a14:hiddenFill xmlns:a14="http://schemas.microsoft.com/office/drawing/2010/main">
                    <a:solidFill>
                      <a:srgbClr val="EED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0" name="Freeform 610"/>
              <p:cNvSpPr>
                <a:spLocks/>
              </p:cNvSpPr>
              <p:nvPr/>
            </p:nvSpPr>
            <p:spPr bwMode="auto">
              <a:xfrm>
                <a:off x="4190" y="198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ED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1" name="Freeform 611"/>
              <p:cNvSpPr>
                <a:spLocks/>
              </p:cNvSpPr>
              <p:nvPr/>
            </p:nvSpPr>
            <p:spPr bwMode="auto">
              <a:xfrm>
                <a:off x="4190" y="198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DD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2" name="Freeform 612"/>
              <p:cNvSpPr>
                <a:spLocks/>
              </p:cNvSpPr>
              <p:nvPr/>
            </p:nvSpPr>
            <p:spPr bwMode="auto">
              <a:xfrm>
                <a:off x="4190" y="198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DD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3" name="Freeform 613"/>
              <p:cNvSpPr>
                <a:spLocks/>
              </p:cNvSpPr>
              <p:nvPr/>
            </p:nvSpPr>
            <p:spPr bwMode="auto">
              <a:xfrm>
                <a:off x="4190" y="1974"/>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DD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4" name="Freeform 614"/>
              <p:cNvSpPr>
                <a:spLocks/>
              </p:cNvSpPr>
              <p:nvPr/>
            </p:nvSpPr>
            <p:spPr bwMode="auto">
              <a:xfrm>
                <a:off x="4190" y="197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CD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5" name="Freeform 615"/>
              <p:cNvSpPr>
                <a:spLocks/>
              </p:cNvSpPr>
              <p:nvPr/>
            </p:nvSpPr>
            <p:spPr bwMode="auto">
              <a:xfrm>
                <a:off x="4190" y="196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CD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6" name="Freeform 616"/>
              <p:cNvSpPr>
                <a:spLocks/>
              </p:cNvSpPr>
              <p:nvPr/>
            </p:nvSpPr>
            <p:spPr bwMode="auto">
              <a:xfrm>
                <a:off x="4190" y="196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BD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7" name="Freeform 617"/>
              <p:cNvSpPr>
                <a:spLocks/>
              </p:cNvSpPr>
              <p:nvPr/>
            </p:nvSpPr>
            <p:spPr bwMode="auto">
              <a:xfrm>
                <a:off x="4190" y="1959"/>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BD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8" name="Freeform 618"/>
              <p:cNvSpPr>
                <a:spLocks/>
              </p:cNvSpPr>
              <p:nvPr/>
            </p:nvSpPr>
            <p:spPr bwMode="auto">
              <a:xfrm>
                <a:off x="4190" y="195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AC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699" name="Freeform 619"/>
              <p:cNvSpPr>
                <a:spLocks/>
              </p:cNvSpPr>
              <p:nvPr/>
            </p:nvSpPr>
            <p:spPr bwMode="auto">
              <a:xfrm>
                <a:off x="4190" y="195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AC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0" name="Freeform 620"/>
              <p:cNvSpPr>
                <a:spLocks/>
              </p:cNvSpPr>
              <p:nvPr/>
            </p:nvSpPr>
            <p:spPr bwMode="auto">
              <a:xfrm>
                <a:off x="4190" y="195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9C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1" name="Freeform 621"/>
              <p:cNvSpPr>
                <a:spLocks/>
              </p:cNvSpPr>
              <p:nvPr/>
            </p:nvSpPr>
            <p:spPr bwMode="auto">
              <a:xfrm>
                <a:off x="4190" y="1944"/>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9C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2" name="Freeform 622"/>
              <p:cNvSpPr>
                <a:spLocks/>
              </p:cNvSpPr>
              <p:nvPr/>
            </p:nvSpPr>
            <p:spPr bwMode="auto">
              <a:xfrm>
                <a:off x="4190" y="194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9C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3" name="Freeform 623"/>
              <p:cNvSpPr>
                <a:spLocks/>
              </p:cNvSpPr>
              <p:nvPr/>
            </p:nvSpPr>
            <p:spPr bwMode="auto">
              <a:xfrm>
                <a:off x="4190" y="193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8C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4" name="Freeform 624"/>
              <p:cNvSpPr>
                <a:spLocks/>
              </p:cNvSpPr>
              <p:nvPr/>
            </p:nvSpPr>
            <p:spPr bwMode="auto">
              <a:xfrm>
                <a:off x="4190" y="193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8C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5" name="Freeform 625"/>
              <p:cNvSpPr>
                <a:spLocks/>
              </p:cNvSpPr>
              <p:nvPr/>
            </p:nvSpPr>
            <p:spPr bwMode="auto">
              <a:xfrm>
                <a:off x="4190" y="1929"/>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7C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6" name="Freeform 626"/>
              <p:cNvSpPr>
                <a:spLocks/>
              </p:cNvSpPr>
              <p:nvPr/>
            </p:nvSpPr>
            <p:spPr bwMode="auto">
              <a:xfrm>
                <a:off x="4190" y="192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7C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7" name="Freeform 627"/>
              <p:cNvSpPr>
                <a:spLocks/>
              </p:cNvSpPr>
              <p:nvPr/>
            </p:nvSpPr>
            <p:spPr bwMode="auto">
              <a:xfrm>
                <a:off x="4190" y="192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6C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8" name="Freeform 628"/>
              <p:cNvSpPr>
                <a:spLocks/>
              </p:cNvSpPr>
              <p:nvPr/>
            </p:nvSpPr>
            <p:spPr bwMode="auto">
              <a:xfrm>
                <a:off x="4190" y="1917"/>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6C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09" name="Freeform 629"/>
              <p:cNvSpPr>
                <a:spLocks/>
              </p:cNvSpPr>
              <p:nvPr/>
            </p:nvSpPr>
            <p:spPr bwMode="auto">
              <a:xfrm>
                <a:off x="4190" y="1914"/>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0" name="Freeform 630"/>
              <p:cNvSpPr>
                <a:spLocks/>
              </p:cNvSpPr>
              <p:nvPr/>
            </p:nvSpPr>
            <p:spPr bwMode="auto">
              <a:xfrm>
                <a:off x="4190" y="191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1" name="Freeform 631"/>
              <p:cNvSpPr>
                <a:spLocks/>
              </p:cNvSpPr>
              <p:nvPr/>
            </p:nvSpPr>
            <p:spPr bwMode="auto">
              <a:xfrm>
                <a:off x="4190" y="190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2" name="Freeform 632"/>
              <p:cNvSpPr>
                <a:spLocks/>
              </p:cNvSpPr>
              <p:nvPr/>
            </p:nvSpPr>
            <p:spPr bwMode="auto">
              <a:xfrm>
                <a:off x="4190" y="1902"/>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4C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3" name="Freeform 633"/>
              <p:cNvSpPr>
                <a:spLocks/>
              </p:cNvSpPr>
              <p:nvPr/>
            </p:nvSpPr>
            <p:spPr bwMode="auto">
              <a:xfrm>
                <a:off x="4190" y="189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4C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4" name="Freeform 634"/>
              <p:cNvSpPr>
                <a:spLocks/>
              </p:cNvSpPr>
              <p:nvPr/>
            </p:nvSpPr>
            <p:spPr bwMode="auto">
              <a:xfrm>
                <a:off x="4190" y="189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5" name="Freeform 635"/>
              <p:cNvSpPr>
                <a:spLocks/>
              </p:cNvSpPr>
              <p:nvPr/>
            </p:nvSpPr>
            <p:spPr bwMode="auto">
              <a:xfrm>
                <a:off x="4190" y="1868"/>
                <a:ext cx="1056" cy="28"/>
              </a:xfrm>
              <a:custGeom>
                <a:avLst/>
                <a:gdLst>
                  <a:gd name="T0" fmla="*/ 0 w 1056"/>
                  <a:gd name="T1" fmla="*/ 0 h 28"/>
                  <a:gd name="T2" fmla="*/ 1056 w 1056"/>
                  <a:gd name="T3" fmla="*/ 0 h 28"/>
                  <a:gd name="T4" fmla="*/ 1056 w 1056"/>
                  <a:gd name="T5" fmla="*/ 28 h 28"/>
                  <a:gd name="T6" fmla="*/ 0 w 1056"/>
                  <a:gd name="T7" fmla="*/ 28 h 28"/>
                  <a:gd name="T8" fmla="*/ 0 w 1056"/>
                  <a:gd name="T9" fmla="*/ 0 h 28"/>
                  <a:gd name="T10" fmla="*/ 0 w 1056"/>
                  <a:gd name="T11" fmla="*/ 0 h 28"/>
                </a:gdLst>
                <a:ahLst/>
                <a:cxnLst>
                  <a:cxn ang="0">
                    <a:pos x="T0" y="T1"/>
                  </a:cxn>
                  <a:cxn ang="0">
                    <a:pos x="T2" y="T3"/>
                  </a:cxn>
                  <a:cxn ang="0">
                    <a:pos x="T4" y="T5"/>
                  </a:cxn>
                  <a:cxn ang="0">
                    <a:pos x="T6" y="T7"/>
                  </a:cxn>
                  <a:cxn ang="0">
                    <a:pos x="T8" y="T9"/>
                  </a:cxn>
                  <a:cxn ang="0">
                    <a:pos x="T10" y="T11"/>
                  </a:cxn>
                </a:cxnLst>
                <a:rect l="0" t="0" r="r" b="b"/>
                <a:pathLst>
                  <a:path w="1056" h="28">
                    <a:moveTo>
                      <a:pt x="0" y="0"/>
                    </a:moveTo>
                    <a:lnTo>
                      <a:pt x="1056" y="0"/>
                    </a:lnTo>
                    <a:lnTo>
                      <a:pt x="1056" y="28"/>
                    </a:lnTo>
                    <a:lnTo>
                      <a:pt x="0" y="28"/>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16" name="Rectangle 636"/>
              <p:cNvSpPr>
                <a:spLocks noChangeArrowheads="1"/>
              </p:cNvSpPr>
              <p:nvPr/>
            </p:nvSpPr>
            <p:spPr bwMode="auto">
              <a:xfrm>
                <a:off x="4281" y="1908"/>
                <a:ext cx="87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500093"/>
                    </a:solidFill>
                  </a:rPr>
                  <a:t>Households</a:t>
                </a:r>
                <a:endParaRPr lang="en-US" altLang="en-US"/>
              </a:p>
            </p:txBody>
          </p:sp>
        </p:grpSp>
        <p:grpSp>
          <p:nvGrpSpPr>
            <p:cNvPr id="46717" name="Group 637"/>
            <p:cNvGrpSpPr>
              <a:grpSpLocks/>
            </p:cNvGrpSpPr>
            <p:nvPr/>
          </p:nvGrpSpPr>
          <p:grpSpPr bwMode="auto">
            <a:xfrm>
              <a:off x="277" y="1868"/>
              <a:ext cx="1056" cy="264"/>
              <a:chOff x="277" y="1868"/>
              <a:chExt cx="1056" cy="264"/>
            </a:xfrm>
          </p:grpSpPr>
          <p:sp>
            <p:nvSpPr>
              <p:cNvPr id="46718" name="Rectangle 638"/>
              <p:cNvSpPr>
                <a:spLocks noChangeArrowheads="1"/>
              </p:cNvSpPr>
              <p:nvPr/>
            </p:nvSpPr>
            <p:spPr bwMode="auto">
              <a:xfrm>
                <a:off x="277" y="1868"/>
                <a:ext cx="1056" cy="26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19" name="Rectangle 639"/>
              <p:cNvSpPr>
                <a:spLocks noChangeArrowheads="1"/>
              </p:cNvSpPr>
              <p:nvPr/>
            </p:nvSpPr>
            <p:spPr bwMode="auto">
              <a:xfrm>
                <a:off x="277" y="1868"/>
                <a:ext cx="1056" cy="26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20" name="Rectangle 640"/>
              <p:cNvSpPr>
                <a:spLocks noChangeArrowheads="1"/>
              </p:cNvSpPr>
              <p:nvPr/>
            </p:nvSpPr>
            <p:spPr bwMode="auto">
              <a:xfrm>
                <a:off x="277" y="1868"/>
                <a:ext cx="1050" cy="255"/>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21" name="Rectangle 641"/>
              <p:cNvSpPr>
                <a:spLocks noChangeArrowheads="1"/>
              </p:cNvSpPr>
              <p:nvPr/>
            </p:nvSpPr>
            <p:spPr bwMode="auto">
              <a:xfrm>
                <a:off x="277" y="1868"/>
                <a:ext cx="1056" cy="264"/>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722" name="Freeform 642"/>
              <p:cNvSpPr>
                <a:spLocks/>
              </p:cNvSpPr>
              <p:nvPr/>
            </p:nvSpPr>
            <p:spPr bwMode="auto">
              <a:xfrm>
                <a:off x="277" y="2104"/>
                <a:ext cx="1056" cy="28"/>
              </a:xfrm>
              <a:custGeom>
                <a:avLst/>
                <a:gdLst>
                  <a:gd name="T0" fmla="*/ 0 w 1056"/>
                  <a:gd name="T1" fmla="*/ 0 h 28"/>
                  <a:gd name="T2" fmla="*/ 1056 w 1056"/>
                  <a:gd name="T3" fmla="*/ 0 h 28"/>
                  <a:gd name="T4" fmla="*/ 1056 w 1056"/>
                  <a:gd name="T5" fmla="*/ 28 h 28"/>
                  <a:gd name="T6" fmla="*/ 0 w 1056"/>
                  <a:gd name="T7" fmla="*/ 28 h 28"/>
                  <a:gd name="T8" fmla="*/ 0 w 1056"/>
                  <a:gd name="T9" fmla="*/ 0 h 28"/>
                  <a:gd name="T10" fmla="*/ 0 w 1056"/>
                  <a:gd name="T11" fmla="*/ 0 h 28"/>
                </a:gdLst>
                <a:ahLst/>
                <a:cxnLst>
                  <a:cxn ang="0">
                    <a:pos x="T0" y="T1"/>
                  </a:cxn>
                  <a:cxn ang="0">
                    <a:pos x="T2" y="T3"/>
                  </a:cxn>
                  <a:cxn ang="0">
                    <a:pos x="T4" y="T5"/>
                  </a:cxn>
                  <a:cxn ang="0">
                    <a:pos x="T6" y="T7"/>
                  </a:cxn>
                  <a:cxn ang="0">
                    <a:pos x="T8" y="T9"/>
                  </a:cxn>
                  <a:cxn ang="0">
                    <a:pos x="T10" y="T11"/>
                  </a:cxn>
                </a:cxnLst>
                <a:rect l="0" t="0" r="r" b="b"/>
                <a:pathLst>
                  <a:path w="1056" h="28">
                    <a:moveTo>
                      <a:pt x="0" y="0"/>
                    </a:moveTo>
                    <a:lnTo>
                      <a:pt x="1056" y="0"/>
                    </a:lnTo>
                    <a:lnTo>
                      <a:pt x="1056" y="28"/>
                    </a:lnTo>
                    <a:lnTo>
                      <a:pt x="0" y="28"/>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3" name="Freeform 643"/>
              <p:cNvSpPr>
                <a:spLocks/>
              </p:cNvSpPr>
              <p:nvPr/>
            </p:nvSpPr>
            <p:spPr bwMode="auto">
              <a:xfrm>
                <a:off x="277" y="2098"/>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4" name="Freeform 644"/>
              <p:cNvSpPr>
                <a:spLocks/>
              </p:cNvSpPr>
              <p:nvPr/>
            </p:nvSpPr>
            <p:spPr bwMode="auto">
              <a:xfrm>
                <a:off x="277" y="209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BF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5" name="Freeform 645"/>
              <p:cNvSpPr>
                <a:spLocks/>
              </p:cNvSpPr>
              <p:nvPr/>
            </p:nvSpPr>
            <p:spPr bwMode="auto">
              <a:xfrm>
                <a:off x="277" y="209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AF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6" name="Freeform 646"/>
              <p:cNvSpPr>
                <a:spLocks/>
              </p:cNvSpPr>
              <p:nvPr/>
            </p:nvSpPr>
            <p:spPr bwMode="auto">
              <a:xfrm>
                <a:off x="277" y="208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AF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7" name="Freeform 647"/>
              <p:cNvSpPr>
                <a:spLocks/>
              </p:cNvSpPr>
              <p:nvPr/>
            </p:nvSpPr>
            <p:spPr bwMode="auto">
              <a:xfrm>
                <a:off x="277" y="2083"/>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9F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8" name="Freeform 648"/>
              <p:cNvSpPr>
                <a:spLocks/>
              </p:cNvSpPr>
              <p:nvPr/>
            </p:nvSpPr>
            <p:spPr bwMode="auto">
              <a:xfrm>
                <a:off x="277" y="208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9F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29" name="Freeform 649"/>
              <p:cNvSpPr>
                <a:spLocks/>
              </p:cNvSpPr>
              <p:nvPr/>
            </p:nvSpPr>
            <p:spPr bwMode="auto">
              <a:xfrm>
                <a:off x="277" y="207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8E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0" name="Freeform 650"/>
              <p:cNvSpPr>
                <a:spLocks/>
              </p:cNvSpPr>
              <p:nvPr/>
            </p:nvSpPr>
            <p:spPr bwMode="auto">
              <a:xfrm>
                <a:off x="277" y="2074"/>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8E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1" name="Freeform 651"/>
              <p:cNvSpPr>
                <a:spLocks/>
              </p:cNvSpPr>
              <p:nvPr/>
            </p:nvSpPr>
            <p:spPr bwMode="auto">
              <a:xfrm>
                <a:off x="277" y="2068"/>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8E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2" name="Freeform 652"/>
              <p:cNvSpPr>
                <a:spLocks/>
              </p:cNvSpPr>
              <p:nvPr/>
            </p:nvSpPr>
            <p:spPr bwMode="auto">
              <a:xfrm>
                <a:off x="277" y="206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7E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3" name="Freeform 653"/>
              <p:cNvSpPr>
                <a:spLocks/>
              </p:cNvSpPr>
              <p:nvPr/>
            </p:nvSpPr>
            <p:spPr bwMode="auto">
              <a:xfrm>
                <a:off x="277" y="206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7E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4" name="Freeform 654"/>
              <p:cNvSpPr>
                <a:spLocks/>
              </p:cNvSpPr>
              <p:nvPr/>
            </p:nvSpPr>
            <p:spPr bwMode="auto">
              <a:xfrm>
                <a:off x="277" y="205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6E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5" name="Freeform 655"/>
              <p:cNvSpPr>
                <a:spLocks/>
              </p:cNvSpPr>
              <p:nvPr/>
            </p:nvSpPr>
            <p:spPr bwMode="auto">
              <a:xfrm>
                <a:off x="277" y="2053"/>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6E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6" name="Freeform 656"/>
              <p:cNvSpPr>
                <a:spLocks/>
              </p:cNvSpPr>
              <p:nvPr/>
            </p:nvSpPr>
            <p:spPr bwMode="auto">
              <a:xfrm>
                <a:off x="277" y="205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5E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7" name="Freeform 657"/>
              <p:cNvSpPr>
                <a:spLocks/>
              </p:cNvSpPr>
              <p:nvPr/>
            </p:nvSpPr>
            <p:spPr bwMode="auto">
              <a:xfrm>
                <a:off x="277" y="204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5E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8" name="Freeform 658"/>
              <p:cNvSpPr>
                <a:spLocks/>
              </p:cNvSpPr>
              <p:nvPr/>
            </p:nvSpPr>
            <p:spPr bwMode="auto">
              <a:xfrm>
                <a:off x="277" y="2041"/>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4E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39" name="Freeform 659"/>
              <p:cNvSpPr>
                <a:spLocks/>
              </p:cNvSpPr>
              <p:nvPr/>
            </p:nvSpPr>
            <p:spPr bwMode="auto">
              <a:xfrm>
                <a:off x="277" y="203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4E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0" name="Freeform 660"/>
              <p:cNvSpPr>
                <a:spLocks/>
              </p:cNvSpPr>
              <p:nvPr/>
            </p:nvSpPr>
            <p:spPr bwMode="auto">
              <a:xfrm>
                <a:off x="277" y="203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4E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1" name="Freeform 661"/>
              <p:cNvSpPr>
                <a:spLocks/>
              </p:cNvSpPr>
              <p:nvPr/>
            </p:nvSpPr>
            <p:spPr bwMode="auto">
              <a:xfrm>
                <a:off x="277" y="203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3E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2" name="Freeform 662"/>
              <p:cNvSpPr>
                <a:spLocks/>
              </p:cNvSpPr>
              <p:nvPr/>
            </p:nvSpPr>
            <p:spPr bwMode="auto">
              <a:xfrm>
                <a:off x="277" y="2026"/>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3E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3" name="Freeform 663"/>
              <p:cNvSpPr>
                <a:spLocks/>
              </p:cNvSpPr>
              <p:nvPr/>
            </p:nvSpPr>
            <p:spPr bwMode="auto">
              <a:xfrm>
                <a:off x="277" y="202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2E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4" name="Freeform 664"/>
              <p:cNvSpPr>
                <a:spLocks/>
              </p:cNvSpPr>
              <p:nvPr/>
            </p:nvSpPr>
            <p:spPr bwMode="auto">
              <a:xfrm>
                <a:off x="277" y="202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2E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5" name="Freeform 665"/>
              <p:cNvSpPr>
                <a:spLocks/>
              </p:cNvSpPr>
              <p:nvPr/>
            </p:nvSpPr>
            <p:spPr bwMode="auto">
              <a:xfrm>
                <a:off x="277" y="2017"/>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1D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6" name="Freeform 666"/>
              <p:cNvSpPr>
                <a:spLocks/>
              </p:cNvSpPr>
              <p:nvPr/>
            </p:nvSpPr>
            <p:spPr bwMode="auto">
              <a:xfrm>
                <a:off x="277" y="2011"/>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F1D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7" name="Freeform 667"/>
              <p:cNvSpPr>
                <a:spLocks/>
              </p:cNvSpPr>
              <p:nvPr/>
            </p:nvSpPr>
            <p:spPr bwMode="auto">
              <a:xfrm>
                <a:off x="277" y="200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8" name="Freeform 668"/>
              <p:cNvSpPr>
                <a:spLocks/>
              </p:cNvSpPr>
              <p:nvPr/>
            </p:nvSpPr>
            <p:spPr bwMode="auto">
              <a:xfrm>
                <a:off x="277" y="200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49" name="Freeform 669"/>
              <p:cNvSpPr>
                <a:spLocks/>
              </p:cNvSpPr>
              <p:nvPr/>
            </p:nvSpPr>
            <p:spPr bwMode="auto">
              <a:xfrm>
                <a:off x="277" y="2002"/>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F0D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0" name="Freeform 670"/>
              <p:cNvSpPr>
                <a:spLocks/>
              </p:cNvSpPr>
              <p:nvPr/>
            </p:nvSpPr>
            <p:spPr bwMode="auto">
              <a:xfrm>
                <a:off x="277" y="199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FD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1" name="Freeform 671"/>
              <p:cNvSpPr>
                <a:spLocks/>
              </p:cNvSpPr>
              <p:nvPr/>
            </p:nvSpPr>
            <p:spPr bwMode="auto">
              <a:xfrm>
                <a:off x="277" y="199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FD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2" name="Freeform 672"/>
              <p:cNvSpPr>
                <a:spLocks/>
              </p:cNvSpPr>
              <p:nvPr/>
            </p:nvSpPr>
            <p:spPr bwMode="auto">
              <a:xfrm>
                <a:off x="277" y="1989"/>
                <a:ext cx="1056" cy="7"/>
              </a:xfrm>
              <a:custGeom>
                <a:avLst/>
                <a:gdLst>
                  <a:gd name="T0" fmla="*/ 0 w 1056"/>
                  <a:gd name="T1" fmla="*/ 0 h 7"/>
                  <a:gd name="T2" fmla="*/ 1056 w 1056"/>
                  <a:gd name="T3" fmla="*/ 0 h 7"/>
                  <a:gd name="T4" fmla="*/ 1056 w 1056"/>
                  <a:gd name="T5" fmla="*/ 7 h 7"/>
                  <a:gd name="T6" fmla="*/ 0 w 1056"/>
                  <a:gd name="T7" fmla="*/ 7 h 7"/>
                  <a:gd name="T8" fmla="*/ 0 w 1056"/>
                  <a:gd name="T9" fmla="*/ 0 h 7"/>
                  <a:gd name="T10" fmla="*/ 0 w 1056"/>
                  <a:gd name="T11" fmla="*/ 0 h 7"/>
                </a:gdLst>
                <a:ahLst/>
                <a:cxnLst>
                  <a:cxn ang="0">
                    <a:pos x="T0" y="T1"/>
                  </a:cxn>
                  <a:cxn ang="0">
                    <a:pos x="T2" y="T3"/>
                  </a:cxn>
                  <a:cxn ang="0">
                    <a:pos x="T4" y="T5"/>
                  </a:cxn>
                  <a:cxn ang="0">
                    <a:pos x="T6" y="T7"/>
                  </a:cxn>
                  <a:cxn ang="0">
                    <a:pos x="T8" y="T9"/>
                  </a:cxn>
                  <a:cxn ang="0">
                    <a:pos x="T10" y="T11"/>
                  </a:cxn>
                </a:cxnLst>
                <a:rect l="0" t="0" r="r" b="b"/>
                <a:pathLst>
                  <a:path w="1056" h="7">
                    <a:moveTo>
                      <a:pt x="0" y="0"/>
                    </a:moveTo>
                    <a:lnTo>
                      <a:pt x="1056" y="0"/>
                    </a:lnTo>
                    <a:lnTo>
                      <a:pt x="1056" y="7"/>
                    </a:lnTo>
                    <a:lnTo>
                      <a:pt x="0" y="7"/>
                    </a:lnTo>
                    <a:lnTo>
                      <a:pt x="0" y="0"/>
                    </a:lnTo>
                    <a:lnTo>
                      <a:pt x="0" y="0"/>
                    </a:lnTo>
                    <a:close/>
                  </a:path>
                </a:pathLst>
              </a:custGeom>
              <a:noFill/>
              <a:ln>
                <a:noFill/>
              </a:ln>
              <a:extLst>
                <a:ext uri="{909E8E84-426E-40DD-AFC4-6F175D3DCCD1}">
                  <a14:hiddenFill xmlns:a14="http://schemas.microsoft.com/office/drawing/2010/main">
                    <a:solidFill>
                      <a:srgbClr val="EED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3" name="Freeform 673"/>
              <p:cNvSpPr>
                <a:spLocks/>
              </p:cNvSpPr>
              <p:nvPr/>
            </p:nvSpPr>
            <p:spPr bwMode="auto">
              <a:xfrm>
                <a:off x="277" y="198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ED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4" name="Freeform 674"/>
              <p:cNvSpPr>
                <a:spLocks/>
              </p:cNvSpPr>
              <p:nvPr/>
            </p:nvSpPr>
            <p:spPr bwMode="auto">
              <a:xfrm>
                <a:off x="277" y="198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DD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5" name="Freeform 675"/>
              <p:cNvSpPr>
                <a:spLocks/>
              </p:cNvSpPr>
              <p:nvPr/>
            </p:nvSpPr>
            <p:spPr bwMode="auto">
              <a:xfrm>
                <a:off x="277" y="198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DD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6" name="Freeform 676"/>
              <p:cNvSpPr>
                <a:spLocks/>
              </p:cNvSpPr>
              <p:nvPr/>
            </p:nvSpPr>
            <p:spPr bwMode="auto">
              <a:xfrm>
                <a:off x="277" y="1974"/>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DD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7" name="Freeform 677"/>
              <p:cNvSpPr>
                <a:spLocks/>
              </p:cNvSpPr>
              <p:nvPr/>
            </p:nvSpPr>
            <p:spPr bwMode="auto">
              <a:xfrm>
                <a:off x="277" y="197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CD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8" name="Freeform 678"/>
              <p:cNvSpPr>
                <a:spLocks/>
              </p:cNvSpPr>
              <p:nvPr/>
            </p:nvSpPr>
            <p:spPr bwMode="auto">
              <a:xfrm>
                <a:off x="277" y="196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CD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59" name="Freeform 679"/>
              <p:cNvSpPr>
                <a:spLocks/>
              </p:cNvSpPr>
              <p:nvPr/>
            </p:nvSpPr>
            <p:spPr bwMode="auto">
              <a:xfrm>
                <a:off x="277" y="196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BD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0" name="Freeform 680"/>
              <p:cNvSpPr>
                <a:spLocks/>
              </p:cNvSpPr>
              <p:nvPr/>
            </p:nvSpPr>
            <p:spPr bwMode="auto">
              <a:xfrm>
                <a:off x="277" y="1959"/>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BD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1" name="Freeform 681"/>
              <p:cNvSpPr>
                <a:spLocks/>
              </p:cNvSpPr>
              <p:nvPr/>
            </p:nvSpPr>
            <p:spPr bwMode="auto">
              <a:xfrm>
                <a:off x="277" y="195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AC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2" name="Freeform 682"/>
              <p:cNvSpPr>
                <a:spLocks/>
              </p:cNvSpPr>
              <p:nvPr/>
            </p:nvSpPr>
            <p:spPr bwMode="auto">
              <a:xfrm>
                <a:off x="277" y="195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AC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3" name="Freeform 683"/>
              <p:cNvSpPr>
                <a:spLocks/>
              </p:cNvSpPr>
              <p:nvPr/>
            </p:nvSpPr>
            <p:spPr bwMode="auto">
              <a:xfrm>
                <a:off x="277" y="1950"/>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9C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4" name="Freeform 684"/>
              <p:cNvSpPr>
                <a:spLocks/>
              </p:cNvSpPr>
              <p:nvPr/>
            </p:nvSpPr>
            <p:spPr bwMode="auto">
              <a:xfrm>
                <a:off x="277" y="1944"/>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9C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5" name="Freeform 685"/>
              <p:cNvSpPr>
                <a:spLocks/>
              </p:cNvSpPr>
              <p:nvPr/>
            </p:nvSpPr>
            <p:spPr bwMode="auto">
              <a:xfrm>
                <a:off x="277" y="194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9C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6" name="Freeform 686"/>
              <p:cNvSpPr>
                <a:spLocks/>
              </p:cNvSpPr>
              <p:nvPr/>
            </p:nvSpPr>
            <p:spPr bwMode="auto">
              <a:xfrm>
                <a:off x="277" y="193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8C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7" name="Freeform 687"/>
              <p:cNvSpPr>
                <a:spLocks/>
              </p:cNvSpPr>
              <p:nvPr/>
            </p:nvSpPr>
            <p:spPr bwMode="auto">
              <a:xfrm>
                <a:off x="277" y="1935"/>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8C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8" name="Freeform 688"/>
              <p:cNvSpPr>
                <a:spLocks/>
              </p:cNvSpPr>
              <p:nvPr/>
            </p:nvSpPr>
            <p:spPr bwMode="auto">
              <a:xfrm>
                <a:off x="277" y="1929"/>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7C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69" name="Freeform 689"/>
              <p:cNvSpPr>
                <a:spLocks/>
              </p:cNvSpPr>
              <p:nvPr/>
            </p:nvSpPr>
            <p:spPr bwMode="auto">
              <a:xfrm>
                <a:off x="277" y="192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7C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0" name="Freeform 690"/>
              <p:cNvSpPr>
                <a:spLocks/>
              </p:cNvSpPr>
              <p:nvPr/>
            </p:nvSpPr>
            <p:spPr bwMode="auto">
              <a:xfrm>
                <a:off x="277" y="1923"/>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6C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1" name="Freeform 691"/>
              <p:cNvSpPr>
                <a:spLocks/>
              </p:cNvSpPr>
              <p:nvPr/>
            </p:nvSpPr>
            <p:spPr bwMode="auto">
              <a:xfrm>
                <a:off x="277" y="1917"/>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6C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2" name="Freeform 692"/>
              <p:cNvSpPr>
                <a:spLocks/>
              </p:cNvSpPr>
              <p:nvPr/>
            </p:nvSpPr>
            <p:spPr bwMode="auto">
              <a:xfrm>
                <a:off x="277" y="1914"/>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3" name="Freeform 693"/>
              <p:cNvSpPr>
                <a:spLocks/>
              </p:cNvSpPr>
              <p:nvPr/>
            </p:nvSpPr>
            <p:spPr bwMode="auto">
              <a:xfrm>
                <a:off x="277" y="1911"/>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4" name="Freeform 694"/>
              <p:cNvSpPr>
                <a:spLocks/>
              </p:cNvSpPr>
              <p:nvPr/>
            </p:nvSpPr>
            <p:spPr bwMode="auto">
              <a:xfrm>
                <a:off x="277" y="1908"/>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5C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5" name="Freeform 695"/>
              <p:cNvSpPr>
                <a:spLocks/>
              </p:cNvSpPr>
              <p:nvPr/>
            </p:nvSpPr>
            <p:spPr bwMode="auto">
              <a:xfrm>
                <a:off x="277" y="1902"/>
                <a:ext cx="1056" cy="6"/>
              </a:xfrm>
              <a:custGeom>
                <a:avLst/>
                <a:gdLst>
                  <a:gd name="T0" fmla="*/ 0 w 1056"/>
                  <a:gd name="T1" fmla="*/ 0 h 6"/>
                  <a:gd name="T2" fmla="*/ 1056 w 1056"/>
                  <a:gd name="T3" fmla="*/ 0 h 6"/>
                  <a:gd name="T4" fmla="*/ 1056 w 1056"/>
                  <a:gd name="T5" fmla="*/ 6 h 6"/>
                  <a:gd name="T6" fmla="*/ 0 w 1056"/>
                  <a:gd name="T7" fmla="*/ 6 h 6"/>
                  <a:gd name="T8" fmla="*/ 0 w 1056"/>
                  <a:gd name="T9" fmla="*/ 0 h 6"/>
                  <a:gd name="T10" fmla="*/ 0 w 1056"/>
                  <a:gd name="T11" fmla="*/ 0 h 6"/>
                </a:gdLst>
                <a:ahLst/>
                <a:cxnLst>
                  <a:cxn ang="0">
                    <a:pos x="T0" y="T1"/>
                  </a:cxn>
                  <a:cxn ang="0">
                    <a:pos x="T2" y="T3"/>
                  </a:cxn>
                  <a:cxn ang="0">
                    <a:pos x="T4" y="T5"/>
                  </a:cxn>
                  <a:cxn ang="0">
                    <a:pos x="T6" y="T7"/>
                  </a:cxn>
                  <a:cxn ang="0">
                    <a:pos x="T8" y="T9"/>
                  </a:cxn>
                  <a:cxn ang="0">
                    <a:pos x="T10" y="T11"/>
                  </a:cxn>
                </a:cxnLst>
                <a:rect l="0" t="0" r="r" b="b"/>
                <a:pathLst>
                  <a:path w="1056" h="6">
                    <a:moveTo>
                      <a:pt x="0" y="0"/>
                    </a:moveTo>
                    <a:lnTo>
                      <a:pt x="1056" y="0"/>
                    </a:lnTo>
                    <a:lnTo>
                      <a:pt x="1056" y="6"/>
                    </a:lnTo>
                    <a:lnTo>
                      <a:pt x="0" y="6"/>
                    </a:lnTo>
                    <a:lnTo>
                      <a:pt x="0" y="0"/>
                    </a:lnTo>
                    <a:lnTo>
                      <a:pt x="0" y="0"/>
                    </a:lnTo>
                    <a:close/>
                  </a:path>
                </a:pathLst>
              </a:custGeom>
              <a:noFill/>
              <a:ln>
                <a:noFill/>
              </a:ln>
              <a:extLst>
                <a:ext uri="{909E8E84-426E-40DD-AFC4-6F175D3DCCD1}">
                  <a14:hiddenFill xmlns:a14="http://schemas.microsoft.com/office/drawing/2010/main">
                    <a:solidFill>
                      <a:srgbClr val="E4C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6" name="Freeform 696"/>
              <p:cNvSpPr>
                <a:spLocks/>
              </p:cNvSpPr>
              <p:nvPr/>
            </p:nvSpPr>
            <p:spPr bwMode="auto">
              <a:xfrm>
                <a:off x="277" y="1899"/>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4C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7" name="Freeform 697"/>
              <p:cNvSpPr>
                <a:spLocks/>
              </p:cNvSpPr>
              <p:nvPr/>
            </p:nvSpPr>
            <p:spPr bwMode="auto">
              <a:xfrm>
                <a:off x="277" y="1896"/>
                <a:ext cx="1056" cy="3"/>
              </a:xfrm>
              <a:custGeom>
                <a:avLst/>
                <a:gdLst>
                  <a:gd name="T0" fmla="*/ 0 w 1056"/>
                  <a:gd name="T1" fmla="*/ 0 h 3"/>
                  <a:gd name="T2" fmla="*/ 1056 w 1056"/>
                  <a:gd name="T3" fmla="*/ 0 h 3"/>
                  <a:gd name="T4" fmla="*/ 1056 w 1056"/>
                  <a:gd name="T5" fmla="*/ 3 h 3"/>
                  <a:gd name="T6" fmla="*/ 0 w 1056"/>
                  <a:gd name="T7" fmla="*/ 3 h 3"/>
                  <a:gd name="T8" fmla="*/ 0 w 1056"/>
                  <a:gd name="T9" fmla="*/ 0 h 3"/>
                  <a:gd name="T10" fmla="*/ 0 w 1056"/>
                  <a:gd name="T11" fmla="*/ 0 h 3"/>
                </a:gdLst>
                <a:ahLst/>
                <a:cxnLst>
                  <a:cxn ang="0">
                    <a:pos x="T0" y="T1"/>
                  </a:cxn>
                  <a:cxn ang="0">
                    <a:pos x="T2" y="T3"/>
                  </a:cxn>
                  <a:cxn ang="0">
                    <a:pos x="T4" y="T5"/>
                  </a:cxn>
                  <a:cxn ang="0">
                    <a:pos x="T6" y="T7"/>
                  </a:cxn>
                  <a:cxn ang="0">
                    <a:pos x="T8" y="T9"/>
                  </a:cxn>
                  <a:cxn ang="0">
                    <a:pos x="T10" y="T11"/>
                  </a:cxn>
                </a:cxnLst>
                <a:rect l="0" t="0" r="r" b="b"/>
                <a:pathLst>
                  <a:path w="1056" h="3">
                    <a:moveTo>
                      <a:pt x="0" y="0"/>
                    </a:moveTo>
                    <a:lnTo>
                      <a:pt x="1056" y="0"/>
                    </a:lnTo>
                    <a:lnTo>
                      <a:pt x="1056" y="3"/>
                    </a:lnTo>
                    <a:lnTo>
                      <a:pt x="0" y="3"/>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8" name="Freeform 698"/>
              <p:cNvSpPr>
                <a:spLocks/>
              </p:cNvSpPr>
              <p:nvPr/>
            </p:nvSpPr>
            <p:spPr bwMode="auto">
              <a:xfrm>
                <a:off x="277" y="1868"/>
                <a:ext cx="1056" cy="28"/>
              </a:xfrm>
              <a:custGeom>
                <a:avLst/>
                <a:gdLst>
                  <a:gd name="T0" fmla="*/ 0 w 1056"/>
                  <a:gd name="T1" fmla="*/ 0 h 28"/>
                  <a:gd name="T2" fmla="*/ 1056 w 1056"/>
                  <a:gd name="T3" fmla="*/ 0 h 28"/>
                  <a:gd name="T4" fmla="*/ 1056 w 1056"/>
                  <a:gd name="T5" fmla="*/ 28 h 28"/>
                  <a:gd name="T6" fmla="*/ 0 w 1056"/>
                  <a:gd name="T7" fmla="*/ 28 h 28"/>
                  <a:gd name="T8" fmla="*/ 0 w 1056"/>
                  <a:gd name="T9" fmla="*/ 0 h 28"/>
                  <a:gd name="T10" fmla="*/ 0 w 1056"/>
                  <a:gd name="T11" fmla="*/ 0 h 28"/>
                </a:gdLst>
                <a:ahLst/>
                <a:cxnLst>
                  <a:cxn ang="0">
                    <a:pos x="T0" y="T1"/>
                  </a:cxn>
                  <a:cxn ang="0">
                    <a:pos x="T2" y="T3"/>
                  </a:cxn>
                  <a:cxn ang="0">
                    <a:pos x="T4" y="T5"/>
                  </a:cxn>
                  <a:cxn ang="0">
                    <a:pos x="T6" y="T7"/>
                  </a:cxn>
                  <a:cxn ang="0">
                    <a:pos x="T8" y="T9"/>
                  </a:cxn>
                  <a:cxn ang="0">
                    <a:pos x="T10" y="T11"/>
                  </a:cxn>
                </a:cxnLst>
                <a:rect l="0" t="0" r="r" b="b"/>
                <a:pathLst>
                  <a:path w="1056" h="28">
                    <a:moveTo>
                      <a:pt x="0" y="0"/>
                    </a:moveTo>
                    <a:lnTo>
                      <a:pt x="1056" y="0"/>
                    </a:lnTo>
                    <a:lnTo>
                      <a:pt x="1056" y="28"/>
                    </a:lnTo>
                    <a:lnTo>
                      <a:pt x="0" y="28"/>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79" name="Rectangle 699"/>
              <p:cNvSpPr>
                <a:spLocks noChangeArrowheads="1"/>
              </p:cNvSpPr>
              <p:nvPr/>
            </p:nvSpPr>
            <p:spPr bwMode="auto">
              <a:xfrm>
                <a:off x="408" y="1908"/>
                <a:ext cx="79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500093"/>
                    </a:solidFill>
                  </a:rPr>
                  <a:t>Businesses</a:t>
                </a:r>
                <a:endParaRPr lang="en-US" altLang="en-US"/>
              </a:p>
            </p:txBody>
          </p:sp>
        </p:grpSp>
      </p:grpSp>
      <p:grpSp>
        <p:nvGrpSpPr>
          <p:cNvPr id="46780" name="Group 700"/>
          <p:cNvGrpSpPr>
            <a:grpSpLocks/>
          </p:cNvGrpSpPr>
          <p:nvPr/>
        </p:nvGrpSpPr>
        <p:grpSpPr bwMode="auto">
          <a:xfrm>
            <a:off x="3427413" y="2682875"/>
            <a:ext cx="2157412" cy="1095375"/>
            <a:chOff x="2159" y="1690"/>
            <a:chExt cx="1359" cy="690"/>
          </a:xfrm>
        </p:grpSpPr>
        <p:sp>
          <p:nvSpPr>
            <p:cNvPr id="46781" name="Rectangle 701"/>
            <p:cNvSpPr>
              <a:spLocks noChangeArrowheads="1"/>
            </p:cNvSpPr>
            <p:nvPr/>
          </p:nvSpPr>
          <p:spPr bwMode="auto">
            <a:xfrm>
              <a:off x="2159" y="1690"/>
              <a:ext cx="1359" cy="6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C0128"/>
                  </a:solidFill>
                </a14:hiddenFill>
              </a:ext>
            </a:extLst>
          </p:spPr>
          <p:txBody>
            <a:bodyPr/>
            <a:lstStyle/>
            <a:p>
              <a:endParaRPr lang="en-US"/>
            </a:p>
          </p:txBody>
        </p:sp>
        <p:grpSp>
          <p:nvGrpSpPr>
            <p:cNvPr id="46782" name="Group 702"/>
            <p:cNvGrpSpPr>
              <a:grpSpLocks/>
            </p:cNvGrpSpPr>
            <p:nvPr/>
          </p:nvGrpSpPr>
          <p:grpSpPr bwMode="auto">
            <a:xfrm>
              <a:off x="2241" y="1884"/>
              <a:ext cx="1150" cy="263"/>
              <a:chOff x="2241" y="1884"/>
              <a:chExt cx="1150" cy="263"/>
            </a:xfrm>
          </p:grpSpPr>
          <p:sp>
            <p:nvSpPr>
              <p:cNvPr id="46783" name="Rectangle 703"/>
              <p:cNvSpPr>
                <a:spLocks noChangeArrowheads="1"/>
              </p:cNvSpPr>
              <p:nvPr/>
            </p:nvSpPr>
            <p:spPr bwMode="auto">
              <a:xfrm>
                <a:off x="2241" y="1884"/>
                <a:ext cx="1150" cy="263"/>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84" name="Rectangle 704"/>
              <p:cNvSpPr>
                <a:spLocks noChangeArrowheads="1"/>
              </p:cNvSpPr>
              <p:nvPr/>
            </p:nvSpPr>
            <p:spPr bwMode="auto">
              <a:xfrm>
                <a:off x="2241" y="1884"/>
                <a:ext cx="1150" cy="263"/>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85" name="Rectangle 705"/>
              <p:cNvSpPr>
                <a:spLocks noChangeArrowheads="1"/>
              </p:cNvSpPr>
              <p:nvPr/>
            </p:nvSpPr>
            <p:spPr bwMode="auto">
              <a:xfrm>
                <a:off x="2241" y="1884"/>
                <a:ext cx="1144" cy="254"/>
              </a:xfrm>
              <a:prstGeom prst="rect">
                <a:avLst/>
              </a:prstGeom>
              <a:noFill/>
              <a:ln w="4763">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786" name="Rectangle 706"/>
              <p:cNvSpPr>
                <a:spLocks noChangeArrowheads="1"/>
              </p:cNvSpPr>
              <p:nvPr/>
            </p:nvSpPr>
            <p:spPr bwMode="auto">
              <a:xfrm>
                <a:off x="2241" y="1884"/>
                <a:ext cx="1150" cy="263"/>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787" name="Freeform 707"/>
              <p:cNvSpPr>
                <a:spLocks/>
              </p:cNvSpPr>
              <p:nvPr/>
            </p:nvSpPr>
            <p:spPr bwMode="auto">
              <a:xfrm>
                <a:off x="2241" y="2120"/>
                <a:ext cx="1150" cy="27"/>
              </a:xfrm>
              <a:custGeom>
                <a:avLst/>
                <a:gdLst>
                  <a:gd name="T0" fmla="*/ 0 w 1150"/>
                  <a:gd name="T1" fmla="*/ 0 h 27"/>
                  <a:gd name="T2" fmla="*/ 1150 w 1150"/>
                  <a:gd name="T3" fmla="*/ 0 h 27"/>
                  <a:gd name="T4" fmla="*/ 1150 w 1150"/>
                  <a:gd name="T5" fmla="*/ 27 h 27"/>
                  <a:gd name="T6" fmla="*/ 0 w 1150"/>
                  <a:gd name="T7" fmla="*/ 27 h 27"/>
                  <a:gd name="T8" fmla="*/ 0 w 1150"/>
                  <a:gd name="T9" fmla="*/ 0 h 27"/>
                  <a:gd name="T10" fmla="*/ 0 w 1150"/>
                  <a:gd name="T11" fmla="*/ 0 h 27"/>
                </a:gdLst>
                <a:ahLst/>
                <a:cxnLst>
                  <a:cxn ang="0">
                    <a:pos x="T0" y="T1"/>
                  </a:cxn>
                  <a:cxn ang="0">
                    <a:pos x="T2" y="T3"/>
                  </a:cxn>
                  <a:cxn ang="0">
                    <a:pos x="T4" y="T5"/>
                  </a:cxn>
                  <a:cxn ang="0">
                    <a:pos x="T6" y="T7"/>
                  </a:cxn>
                  <a:cxn ang="0">
                    <a:pos x="T8" y="T9"/>
                  </a:cxn>
                  <a:cxn ang="0">
                    <a:pos x="T10" y="T11"/>
                  </a:cxn>
                </a:cxnLst>
                <a:rect l="0" t="0" r="r" b="b"/>
                <a:pathLst>
                  <a:path w="1150" h="27">
                    <a:moveTo>
                      <a:pt x="0" y="0"/>
                    </a:moveTo>
                    <a:lnTo>
                      <a:pt x="1150" y="0"/>
                    </a:lnTo>
                    <a:lnTo>
                      <a:pt x="1150" y="27"/>
                    </a:lnTo>
                    <a:lnTo>
                      <a:pt x="0" y="27"/>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88" name="Freeform 708"/>
              <p:cNvSpPr>
                <a:spLocks/>
              </p:cNvSpPr>
              <p:nvPr/>
            </p:nvSpPr>
            <p:spPr bwMode="auto">
              <a:xfrm>
                <a:off x="2241" y="2114"/>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BF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89" name="Freeform 709"/>
              <p:cNvSpPr>
                <a:spLocks/>
              </p:cNvSpPr>
              <p:nvPr/>
            </p:nvSpPr>
            <p:spPr bwMode="auto">
              <a:xfrm>
                <a:off x="2241" y="2111"/>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BF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0" name="Freeform 710"/>
              <p:cNvSpPr>
                <a:spLocks/>
              </p:cNvSpPr>
              <p:nvPr/>
            </p:nvSpPr>
            <p:spPr bwMode="auto">
              <a:xfrm>
                <a:off x="2241" y="2107"/>
                <a:ext cx="1150" cy="4"/>
              </a:xfrm>
              <a:custGeom>
                <a:avLst/>
                <a:gdLst>
                  <a:gd name="T0" fmla="*/ 0 w 1150"/>
                  <a:gd name="T1" fmla="*/ 0 h 4"/>
                  <a:gd name="T2" fmla="*/ 1150 w 1150"/>
                  <a:gd name="T3" fmla="*/ 0 h 4"/>
                  <a:gd name="T4" fmla="*/ 1150 w 1150"/>
                  <a:gd name="T5" fmla="*/ 4 h 4"/>
                  <a:gd name="T6" fmla="*/ 0 w 1150"/>
                  <a:gd name="T7" fmla="*/ 4 h 4"/>
                  <a:gd name="T8" fmla="*/ 0 w 1150"/>
                  <a:gd name="T9" fmla="*/ 0 h 4"/>
                  <a:gd name="T10" fmla="*/ 0 w 1150"/>
                  <a:gd name="T11" fmla="*/ 0 h 4"/>
                </a:gdLst>
                <a:ahLst/>
                <a:cxnLst>
                  <a:cxn ang="0">
                    <a:pos x="T0" y="T1"/>
                  </a:cxn>
                  <a:cxn ang="0">
                    <a:pos x="T2" y="T3"/>
                  </a:cxn>
                  <a:cxn ang="0">
                    <a:pos x="T4" y="T5"/>
                  </a:cxn>
                  <a:cxn ang="0">
                    <a:pos x="T6" y="T7"/>
                  </a:cxn>
                  <a:cxn ang="0">
                    <a:pos x="T8" y="T9"/>
                  </a:cxn>
                  <a:cxn ang="0">
                    <a:pos x="T10" y="T11"/>
                  </a:cxn>
                </a:cxnLst>
                <a:rect l="0" t="0" r="r" b="b"/>
                <a:pathLst>
                  <a:path w="1150" h="4">
                    <a:moveTo>
                      <a:pt x="0" y="0"/>
                    </a:moveTo>
                    <a:lnTo>
                      <a:pt x="1150" y="0"/>
                    </a:lnTo>
                    <a:lnTo>
                      <a:pt x="1150" y="4"/>
                    </a:lnTo>
                    <a:lnTo>
                      <a:pt x="0" y="4"/>
                    </a:lnTo>
                    <a:lnTo>
                      <a:pt x="0" y="0"/>
                    </a:lnTo>
                    <a:lnTo>
                      <a:pt x="0" y="0"/>
                    </a:lnTo>
                    <a:close/>
                  </a:path>
                </a:pathLst>
              </a:custGeom>
              <a:noFill/>
              <a:ln>
                <a:noFill/>
              </a:ln>
              <a:extLst>
                <a:ext uri="{909E8E84-426E-40DD-AFC4-6F175D3DCCD1}">
                  <a14:hiddenFill xmlns:a14="http://schemas.microsoft.com/office/drawing/2010/main">
                    <a:solidFill>
                      <a:srgbClr val="FAF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1" name="Freeform 711"/>
              <p:cNvSpPr>
                <a:spLocks/>
              </p:cNvSpPr>
              <p:nvPr/>
            </p:nvSpPr>
            <p:spPr bwMode="auto">
              <a:xfrm>
                <a:off x="2241" y="2104"/>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AF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2" name="Freeform 712"/>
              <p:cNvSpPr>
                <a:spLocks/>
              </p:cNvSpPr>
              <p:nvPr/>
            </p:nvSpPr>
            <p:spPr bwMode="auto">
              <a:xfrm>
                <a:off x="2241" y="2098"/>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9F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3" name="Freeform 713"/>
              <p:cNvSpPr>
                <a:spLocks/>
              </p:cNvSpPr>
              <p:nvPr/>
            </p:nvSpPr>
            <p:spPr bwMode="auto">
              <a:xfrm>
                <a:off x="2241" y="2095"/>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9F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4" name="Freeform 714"/>
              <p:cNvSpPr>
                <a:spLocks/>
              </p:cNvSpPr>
              <p:nvPr/>
            </p:nvSpPr>
            <p:spPr bwMode="auto">
              <a:xfrm>
                <a:off x="2241" y="2092"/>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8E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5" name="Freeform 715"/>
              <p:cNvSpPr>
                <a:spLocks/>
              </p:cNvSpPr>
              <p:nvPr/>
            </p:nvSpPr>
            <p:spPr bwMode="auto">
              <a:xfrm>
                <a:off x="2241" y="2089"/>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8E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6" name="Freeform 716"/>
              <p:cNvSpPr>
                <a:spLocks/>
              </p:cNvSpPr>
              <p:nvPr/>
            </p:nvSpPr>
            <p:spPr bwMode="auto">
              <a:xfrm>
                <a:off x="2241" y="2083"/>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8E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7" name="Freeform 717"/>
              <p:cNvSpPr>
                <a:spLocks/>
              </p:cNvSpPr>
              <p:nvPr/>
            </p:nvSpPr>
            <p:spPr bwMode="auto">
              <a:xfrm>
                <a:off x="2241" y="2080"/>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7E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8" name="Freeform 718"/>
              <p:cNvSpPr>
                <a:spLocks/>
              </p:cNvSpPr>
              <p:nvPr/>
            </p:nvSpPr>
            <p:spPr bwMode="auto">
              <a:xfrm>
                <a:off x="2241" y="2077"/>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7E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799" name="Freeform 719"/>
              <p:cNvSpPr>
                <a:spLocks/>
              </p:cNvSpPr>
              <p:nvPr/>
            </p:nvSpPr>
            <p:spPr bwMode="auto">
              <a:xfrm>
                <a:off x="2241" y="2074"/>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6E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0" name="Freeform 720"/>
              <p:cNvSpPr>
                <a:spLocks/>
              </p:cNvSpPr>
              <p:nvPr/>
            </p:nvSpPr>
            <p:spPr bwMode="auto">
              <a:xfrm>
                <a:off x="2241" y="2068"/>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6E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1" name="Freeform 721"/>
              <p:cNvSpPr>
                <a:spLocks/>
              </p:cNvSpPr>
              <p:nvPr/>
            </p:nvSpPr>
            <p:spPr bwMode="auto">
              <a:xfrm>
                <a:off x="2241" y="2065"/>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5E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2" name="Freeform 722"/>
              <p:cNvSpPr>
                <a:spLocks/>
              </p:cNvSpPr>
              <p:nvPr/>
            </p:nvSpPr>
            <p:spPr bwMode="auto">
              <a:xfrm>
                <a:off x="2241" y="2062"/>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5E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3" name="Freeform 723"/>
              <p:cNvSpPr>
                <a:spLocks/>
              </p:cNvSpPr>
              <p:nvPr/>
            </p:nvSpPr>
            <p:spPr bwMode="auto">
              <a:xfrm>
                <a:off x="2241" y="2059"/>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4E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4" name="Freeform 724"/>
              <p:cNvSpPr>
                <a:spLocks/>
              </p:cNvSpPr>
              <p:nvPr/>
            </p:nvSpPr>
            <p:spPr bwMode="auto">
              <a:xfrm>
                <a:off x="2241" y="2053"/>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4E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5" name="Freeform 725"/>
              <p:cNvSpPr>
                <a:spLocks/>
              </p:cNvSpPr>
              <p:nvPr/>
            </p:nvSpPr>
            <p:spPr bwMode="auto">
              <a:xfrm>
                <a:off x="2241" y="2050"/>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4E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6" name="Freeform 726"/>
              <p:cNvSpPr>
                <a:spLocks/>
              </p:cNvSpPr>
              <p:nvPr/>
            </p:nvSpPr>
            <p:spPr bwMode="auto">
              <a:xfrm>
                <a:off x="2241" y="2047"/>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3E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7" name="Freeform 727"/>
              <p:cNvSpPr>
                <a:spLocks/>
              </p:cNvSpPr>
              <p:nvPr/>
            </p:nvSpPr>
            <p:spPr bwMode="auto">
              <a:xfrm>
                <a:off x="2241" y="2041"/>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3E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8" name="Freeform 728"/>
              <p:cNvSpPr>
                <a:spLocks/>
              </p:cNvSpPr>
              <p:nvPr/>
            </p:nvSpPr>
            <p:spPr bwMode="auto">
              <a:xfrm>
                <a:off x="2241" y="2038"/>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2E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09" name="Freeform 729"/>
              <p:cNvSpPr>
                <a:spLocks/>
              </p:cNvSpPr>
              <p:nvPr/>
            </p:nvSpPr>
            <p:spPr bwMode="auto">
              <a:xfrm>
                <a:off x="2241" y="2035"/>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2E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0" name="Freeform 730"/>
              <p:cNvSpPr>
                <a:spLocks/>
              </p:cNvSpPr>
              <p:nvPr/>
            </p:nvSpPr>
            <p:spPr bwMode="auto">
              <a:xfrm>
                <a:off x="2241" y="2032"/>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1D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1" name="Freeform 731"/>
              <p:cNvSpPr>
                <a:spLocks/>
              </p:cNvSpPr>
              <p:nvPr/>
            </p:nvSpPr>
            <p:spPr bwMode="auto">
              <a:xfrm>
                <a:off x="2241" y="2026"/>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F1D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2" name="Freeform 732"/>
              <p:cNvSpPr>
                <a:spLocks/>
              </p:cNvSpPr>
              <p:nvPr/>
            </p:nvSpPr>
            <p:spPr bwMode="auto">
              <a:xfrm>
                <a:off x="2241" y="2023"/>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0D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3" name="Freeform 733"/>
              <p:cNvSpPr>
                <a:spLocks/>
              </p:cNvSpPr>
              <p:nvPr/>
            </p:nvSpPr>
            <p:spPr bwMode="auto">
              <a:xfrm>
                <a:off x="2241" y="2020"/>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0D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4" name="Freeform 734"/>
              <p:cNvSpPr>
                <a:spLocks/>
              </p:cNvSpPr>
              <p:nvPr/>
            </p:nvSpPr>
            <p:spPr bwMode="auto">
              <a:xfrm>
                <a:off x="2241" y="2017"/>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F0D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5" name="Freeform 735"/>
              <p:cNvSpPr>
                <a:spLocks/>
              </p:cNvSpPr>
              <p:nvPr/>
            </p:nvSpPr>
            <p:spPr bwMode="auto">
              <a:xfrm>
                <a:off x="2241" y="2014"/>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FD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6" name="Freeform 736"/>
              <p:cNvSpPr>
                <a:spLocks/>
              </p:cNvSpPr>
              <p:nvPr/>
            </p:nvSpPr>
            <p:spPr bwMode="auto">
              <a:xfrm>
                <a:off x="2241" y="2011"/>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FD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7" name="Freeform 737"/>
              <p:cNvSpPr>
                <a:spLocks/>
              </p:cNvSpPr>
              <p:nvPr/>
            </p:nvSpPr>
            <p:spPr bwMode="auto">
              <a:xfrm>
                <a:off x="2241" y="2005"/>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ED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8" name="Freeform 738"/>
              <p:cNvSpPr>
                <a:spLocks/>
              </p:cNvSpPr>
              <p:nvPr/>
            </p:nvSpPr>
            <p:spPr bwMode="auto">
              <a:xfrm>
                <a:off x="2241" y="2002"/>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ED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19" name="Freeform 739"/>
              <p:cNvSpPr>
                <a:spLocks/>
              </p:cNvSpPr>
              <p:nvPr/>
            </p:nvSpPr>
            <p:spPr bwMode="auto">
              <a:xfrm>
                <a:off x="2241" y="1999"/>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DD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0" name="Freeform 740"/>
              <p:cNvSpPr>
                <a:spLocks/>
              </p:cNvSpPr>
              <p:nvPr/>
            </p:nvSpPr>
            <p:spPr bwMode="auto">
              <a:xfrm>
                <a:off x="2241" y="1996"/>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DD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1" name="Freeform 741"/>
              <p:cNvSpPr>
                <a:spLocks/>
              </p:cNvSpPr>
              <p:nvPr/>
            </p:nvSpPr>
            <p:spPr bwMode="auto">
              <a:xfrm>
                <a:off x="2241" y="1989"/>
                <a:ext cx="1150" cy="7"/>
              </a:xfrm>
              <a:custGeom>
                <a:avLst/>
                <a:gdLst>
                  <a:gd name="T0" fmla="*/ 0 w 1150"/>
                  <a:gd name="T1" fmla="*/ 0 h 7"/>
                  <a:gd name="T2" fmla="*/ 1150 w 1150"/>
                  <a:gd name="T3" fmla="*/ 0 h 7"/>
                  <a:gd name="T4" fmla="*/ 1150 w 1150"/>
                  <a:gd name="T5" fmla="*/ 7 h 7"/>
                  <a:gd name="T6" fmla="*/ 0 w 1150"/>
                  <a:gd name="T7" fmla="*/ 7 h 7"/>
                  <a:gd name="T8" fmla="*/ 0 w 1150"/>
                  <a:gd name="T9" fmla="*/ 0 h 7"/>
                  <a:gd name="T10" fmla="*/ 0 w 1150"/>
                  <a:gd name="T11" fmla="*/ 0 h 7"/>
                </a:gdLst>
                <a:ahLst/>
                <a:cxnLst>
                  <a:cxn ang="0">
                    <a:pos x="T0" y="T1"/>
                  </a:cxn>
                  <a:cxn ang="0">
                    <a:pos x="T2" y="T3"/>
                  </a:cxn>
                  <a:cxn ang="0">
                    <a:pos x="T4" y="T5"/>
                  </a:cxn>
                  <a:cxn ang="0">
                    <a:pos x="T6" y="T7"/>
                  </a:cxn>
                  <a:cxn ang="0">
                    <a:pos x="T8" y="T9"/>
                  </a:cxn>
                  <a:cxn ang="0">
                    <a:pos x="T10" y="T11"/>
                  </a:cxn>
                </a:cxnLst>
                <a:rect l="0" t="0" r="r" b="b"/>
                <a:pathLst>
                  <a:path w="1150" h="7">
                    <a:moveTo>
                      <a:pt x="0" y="0"/>
                    </a:moveTo>
                    <a:lnTo>
                      <a:pt x="1150" y="0"/>
                    </a:lnTo>
                    <a:lnTo>
                      <a:pt x="1150" y="7"/>
                    </a:lnTo>
                    <a:lnTo>
                      <a:pt x="0" y="7"/>
                    </a:lnTo>
                    <a:lnTo>
                      <a:pt x="0" y="0"/>
                    </a:lnTo>
                    <a:lnTo>
                      <a:pt x="0" y="0"/>
                    </a:lnTo>
                    <a:close/>
                  </a:path>
                </a:pathLst>
              </a:custGeom>
              <a:noFill/>
              <a:ln>
                <a:noFill/>
              </a:ln>
              <a:extLst>
                <a:ext uri="{909E8E84-426E-40DD-AFC4-6F175D3DCCD1}">
                  <a14:hiddenFill xmlns:a14="http://schemas.microsoft.com/office/drawing/2010/main">
                    <a:solidFill>
                      <a:srgbClr val="EDD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2" name="Freeform 742"/>
              <p:cNvSpPr>
                <a:spLocks/>
              </p:cNvSpPr>
              <p:nvPr/>
            </p:nvSpPr>
            <p:spPr bwMode="auto">
              <a:xfrm>
                <a:off x="2241" y="1986"/>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CD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3" name="Freeform 743"/>
              <p:cNvSpPr>
                <a:spLocks/>
              </p:cNvSpPr>
              <p:nvPr/>
            </p:nvSpPr>
            <p:spPr bwMode="auto">
              <a:xfrm>
                <a:off x="2241" y="1983"/>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CD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4" name="Freeform 744"/>
              <p:cNvSpPr>
                <a:spLocks/>
              </p:cNvSpPr>
              <p:nvPr/>
            </p:nvSpPr>
            <p:spPr bwMode="auto">
              <a:xfrm>
                <a:off x="2241" y="1980"/>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BD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5" name="Freeform 745"/>
              <p:cNvSpPr>
                <a:spLocks/>
              </p:cNvSpPr>
              <p:nvPr/>
            </p:nvSpPr>
            <p:spPr bwMode="auto">
              <a:xfrm>
                <a:off x="2241" y="1974"/>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BD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6" name="Freeform 746"/>
              <p:cNvSpPr>
                <a:spLocks/>
              </p:cNvSpPr>
              <p:nvPr/>
            </p:nvSpPr>
            <p:spPr bwMode="auto">
              <a:xfrm>
                <a:off x="2241" y="1971"/>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AC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7" name="Freeform 747"/>
              <p:cNvSpPr>
                <a:spLocks/>
              </p:cNvSpPr>
              <p:nvPr/>
            </p:nvSpPr>
            <p:spPr bwMode="auto">
              <a:xfrm>
                <a:off x="2241" y="1968"/>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ACE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8" name="Freeform 748"/>
              <p:cNvSpPr>
                <a:spLocks/>
              </p:cNvSpPr>
              <p:nvPr/>
            </p:nvSpPr>
            <p:spPr bwMode="auto">
              <a:xfrm>
                <a:off x="2241" y="1965"/>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9CD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29" name="Freeform 749"/>
              <p:cNvSpPr>
                <a:spLocks/>
              </p:cNvSpPr>
              <p:nvPr/>
            </p:nvSpPr>
            <p:spPr bwMode="auto">
              <a:xfrm>
                <a:off x="2241" y="1959"/>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9CC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0" name="Freeform 750"/>
              <p:cNvSpPr>
                <a:spLocks/>
              </p:cNvSpPr>
              <p:nvPr/>
            </p:nvSpPr>
            <p:spPr bwMode="auto">
              <a:xfrm>
                <a:off x="2241" y="1956"/>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9CB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1" name="Freeform 751"/>
              <p:cNvSpPr>
                <a:spLocks/>
              </p:cNvSpPr>
              <p:nvPr/>
            </p:nvSpPr>
            <p:spPr bwMode="auto">
              <a:xfrm>
                <a:off x="2241" y="1953"/>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8CA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2" name="Freeform 752"/>
              <p:cNvSpPr>
                <a:spLocks/>
              </p:cNvSpPr>
              <p:nvPr/>
            </p:nvSpPr>
            <p:spPr bwMode="auto">
              <a:xfrm>
                <a:off x="2241" y="1950"/>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8C9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3" name="Freeform 753"/>
              <p:cNvSpPr>
                <a:spLocks/>
              </p:cNvSpPr>
              <p:nvPr/>
            </p:nvSpPr>
            <p:spPr bwMode="auto">
              <a:xfrm>
                <a:off x="2241" y="1944"/>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7C8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4" name="Freeform 754"/>
              <p:cNvSpPr>
                <a:spLocks/>
              </p:cNvSpPr>
              <p:nvPr/>
            </p:nvSpPr>
            <p:spPr bwMode="auto">
              <a:xfrm>
                <a:off x="2241" y="1941"/>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7C7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5" name="Freeform 755"/>
              <p:cNvSpPr>
                <a:spLocks/>
              </p:cNvSpPr>
              <p:nvPr/>
            </p:nvSpPr>
            <p:spPr bwMode="auto">
              <a:xfrm>
                <a:off x="2241" y="1938"/>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6C6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6" name="Freeform 756"/>
              <p:cNvSpPr>
                <a:spLocks/>
              </p:cNvSpPr>
              <p:nvPr/>
            </p:nvSpPr>
            <p:spPr bwMode="auto">
              <a:xfrm>
                <a:off x="2241" y="1935"/>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6C5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7" name="Freeform 757"/>
              <p:cNvSpPr>
                <a:spLocks/>
              </p:cNvSpPr>
              <p:nvPr/>
            </p:nvSpPr>
            <p:spPr bwMode="auto">
              <a:xfrm>
                <a:off x="2241" y="1929"/>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5C4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8" name="Freeform 758"/>
              <p:cNvSpPr>
                <a:spLocks/>
              </p:cNvSpPr>
              <p:nvPr/>
            </p:nvSpPr>
            <p:spPr bwMode="auto">
              <a:xfrm>
                <a:off x="2241" y="1926"/>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5C3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39" name="Freeform 759"/>
              <p:cNvSpPr>
                <a:spLocks/>
              </p:cNvSpPr>
              <p:nvPr/>
            </p:nvSpPr>
            <p:spPr bwMode="auto">
              <a:xfrm>
                <a:off x="2241" y="1923"/>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5C2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40" name="Freeform 760"/>
              <p:cNvSpPr>
                <a:spLocks/>
              </p:cNvSpPr>
              <p:nvPr/>
            </p:nvSpPr>
            <p:spPr bwMode="auto">
              <a:xfrm>
                <a:off x="2241" y="1917"/>
                <a:ext cx="1150" cy="6"/>
              </a:xfrm>
              <a:custGeom>
                <a:avLst/>
                <a:gdLst>
                  <a:gd name="T0" fmla="*/ 0 w 1150"/>
                  <a:gd name="T1" fmla="*/ 0 h 6"/>
                  <a:gd name="T2" fmla="*/ 1150 w 1150"/>
                  <a:gd name="T3" fmla="*/ 0 h 6"/>
                  <a:gd name="T4" fmla="*/ 1150 w 1150"/>
                  <a:gd name="T5" fmla="*/ 6 h 6"/>
                  <a:gd name="T6" fmla="*/ 0 w 1150"/>
                  <a:gd name="T7" fmla="*/ 6 h 6"/>
                  <a:gd name="T8" fmla="*/ 0 w 1150"/>
                  <a:gd name="T9" fmla="*/ 0 h 6"/>
                  <a:gd name="T10" fmla="*/ 0 w 1150"/>
                  <a:gd name="T11" fmla="*/ 0 h 6"/>
                </a:gdLst>
                <a:ahLst/>
                <a:cxnLst>
                  <a:cxn ang="0">
                    <a:pos x="T0" y="T1"/>
                  </a:cxn>
                  <a:cxn ang="0">
                    <a:pos x="T2" y="T3"/>
                  </a:cxn>
                  <a:cxn ang="0">
                    <a:pos x="T4" y="T5"/>
                  </a:cxn>
                  <a:cxn ang="0">
                    <a:pos x="T6" y="T7"/>
                  </a:cxn>
                  <a:cxn ang="0">
                    <a:pos x="T8" y="T9"/>
                  </a:cxn>
                  <a:cxn ang="0">
                    <a:pos x="T10" y="T11"/>
                  </a:cxn>
                </a:cxnLst>
                <a:rect l="0" t="0" r="r" b="b"/>
                <a:pathLst>
                  <a:path w="1150" h="6">
                    <a:moveTo>
                      <a:pt x="0" y="0"/>
                    </a:moveTo>
                    <a:lnTo>
                      <a:pt x="1150" y="0"/>
                    </a:lnTo>
                    <a:lnTo>
                      <a:pt x="1150" y="6"/>
                    </a:lnTo>
                    <a:lnTo>
                      <a:pt x="0" y="6"/>
                    </a:lnTo>
                    <a:lnTo>
                      <a:pt x="0" y="0"/>
                    </a:lnTo>
                    <a:lnTo>
                      <a:pt x="0" y="0"/>
                    </a:lnTo>
                    <a:close/>
                  </a:path>
                </a:pathLst>
              </a:custGeom>
              <a:noFill/>
              <a:ln>
                <a:noFill/>
              </a:ln>
              <a:extLst>
                <a:ext uri="{909E8E84-426E-40DD-AFC4-6F175D3DCCD1}">
                  <a14:hiddenFill xmlns:a14="http://schemas.microsoft.com/office/drawing/2010/main">
                    <a:solidFill>
                      <a:srgbClr val="E4C1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41" name="Freeform 761"/>
              <p:cNvSpPr>
                <a:spLocks/>
              </p:cNvSpPr>
              <p:nvPr/>
            </p:nvSpPr>
            <p:spPr bwMode="auto">
              <a:xfrm>
                <a:off x="2241" y="1914"/>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4C0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42" name="Freeform 762"/>
              <p:cNvSpPr>
                <a:spLocks/>
              </p:cNvSpPr>
              <p:nvPr/>
            </p:nvSpPr>
            <p:spPr bwMode="auto">
              <a:xfrm>
                <a:off x="2241" y="1911"/>
                <a:ext cx="1150" cy="3"/>
              </a:xfrm>
              <a:custGeom>
                <a:avLst/>
                <a:gdLst>
                  <a:gd name="T0" fmla="*/ 0 w 1150"/>
                  <a:gd name="T1" fmla="*/ 0 h 3"/>
                  <a:gd name="T2" fmla="*/ 1150 w 1150"/>
                  <a:gd name="T3" fmla="*/ 0 h 3"/>
                  <a:gd name="T4" fmla="*/ 1150 w 1150"/>
                  <a:gd name="T5" fmla="*/ 3 h 3"/>
                  <a:gd name="T6" fmla="*/ 0 w 1150"/>
                  <a:gd name="T7" fmla="*/ 3 h 3"/>
                  <a:gd name="T8" fmla="*/ 0 w 1150"/>
                  <a:gd name="T9" fmla="*/ 0 h 3"/>
                  <a:gd name="T10" fmla="*/ 0 w 1150"/>
                  <a:gd name="T11" fmla="*/ 0 h 3"/>
                </a:gdLst>
                <a:ahLst/>
                <a:cxnLst>
                  <a:cxn ang="0">
                    <a:pos x="T0" y="T1"/>
                  </a:cxn>
                  <a:cxn ang="0">
                    <a:pos x="T2" y="T3"/>
                  </a:cxn>
                  <a:cxn ang="0">
                    <a:pos x="T4" y="T5"/>
                  </a:cxn>
                  <a:cxn ang="0">
                    <a:pos x="T6" y="T7"/>
                  </a:cxn>
                  <a:cxn ang="0">
                    <a:pos x="T8" y="T9"/>
                  </a:cxn>
                  <a:cxn ang="0">
                    <a:pos x="T10" y="T11"/>
                  </a:cxn>
                </a:cxnLst>
                <a:rect l="0" t="0" r="r" b="b"/>
                <a:pathLst>
                  <a:path w="1150" h="3">
                    <a:moveTo>
                      <a:pt x="0" y="0"/>
                    </a:moveTo>
                    <a:lnTo>
                      <a:pt x="1150" y="0"/>
                    </a:lnTo>
                    <a:lnTo>
                      <a:pt x="1150" y="3"/>
                    </a:lnTo>
                    <a:lnTo>
                      <a:pt x="0" y="3"/>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43" name="Freeform 763"/>
              <p:cNvSpPr>
                <a:spLocks/>
              </p:cNvSpPr>
              <p:nvPr/>
            </p:nvSpPr>
            <p:spPr bwMode="auto">
              <a:xfrm>
                <a:off x="2241" y="1884"/>
                <a:ext cx="1150" cy="27"/>
              </a:xfrm>
              <a:custGeom>
                <a:avLst/>
                <a:gdLst>
                  <a:gd name="T0" fmla="*/ 0 w 1150"/>
                  <a:gd name="T1" fmla="*/ 0 h 27"/>
                  <a:gd name="T2" fmla="*/ 1150 w 1150"/>
                  <a:gd name="T3" fmla="*/ 0 h 27"/>
                  <a:gd name="T4" fmla="*/ 1150 w 1150"/>
                  <a:gd name="T5" fmla="*/ 27 h 27"/>
                  <a:gd name="T6" fmla="*/ 0 w 1150"/>
                  <a:gd name="T7" fmla="*/ 27 h 27"/>
                  <a:gd name="T8" fmla="*/ 0 w 1150"/>
                  <a:gd name="T9" fmla="*/ 0 h 27"/>
                  <a:gd name="T10" fmla="*/ 0 w 1150"/>
                  <a:gd name="T11" fmla="*/ 0 h 27"/>
                </a:gdLst>
                <a:ahLst/>
                <a:cxnLst>
                  <a:cxn ang="0">
                    <a:pos x="T0" y="T1"/>
                  </a:cxn>
                  <a:cxn ang="0">
                    <a:pos x="T2" y="T3"/>
                  </a:cxn>
                  <a:cxn ang="0">
                    <a:pos x="T4" y="T5"/>
                  </a:cxn>
                  <a:cxn ang="0">
                    <a:pos x="T6" y="T7"/>
                  </a:cxn>
                  <a:cxn ang="0">
                    <a:pos x="T8" y="T9"/>
                  </a:cxn>
                  <a:cxn ang="0">
                    <a:pos x="T10" y="T11"/>
                  </a:cxn>
                </a:cxnLst>
                <a:rect l="0" t="0" r="r" b="b"/>
                <a:pathLst>
                  <a:path w="1150" h="27">
                    <a:moveTo>
                      <a:pt x="0" y="0"/>
                    </a:moveTo>
                    <a:lnTo>
                      <a:pt x="1150" y="0"/>
                    </a:lnTo>
                    <a:lnTo>
                      <a:pt x="1150" y="27"/>
                    </a:lnTo>
                    <a:lnTo>
                      <a:pt x="0" y="27"/>
                    </a:lnTo>
                    <a:lnTo>
                      <a:pt x="0" y="0"/>
                    </a:lnTo>
                    <a:lnTo>
                      <a:pt x="0" y="0"/>
                    </a:lnTo>
                    <a:close/>
                  </a:path>
                </a:pathLst>
              </a:custGeom>
              <a:noFill/>
              <a:ln>
                <a:noFill/>
              </a:ln>
              <a:extLst>
                <a:ext uri="{909E8E84-426E-40DD-AFC4-6F175D3DCCD1}">
                  <a14:hiddenFill xmlns:a14="http://schemas.microsoft.com/office/drawing/2010/main">
                    <a:solidFill>
                      <a:srgbClr val="E3B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844" name="Rectangle 764"/>
              <p:cNvSpPr>
                <a:spLocks noChangeArrowheads="1"/>
              </p:cNvSpPr>
              <p:nvPr/>
            </p:nvSpPr>
            <p:spPr bwMode="auto">
              <a:xfrm>
                <a:off x="2341" y="1923"/>
                <a:ext cx="949"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500093"/>
                    </a:solidFill>
                  </a:rPr>
                  <a:t>Government</a:t>
                </a:r>
                <a:endParaRPr lang="en-US" altLang="en-US"/>
              </a:p>
            </p:txBody>
          </p:sp>
        </p:grpSp>
      </p:grpSp>
      <p:grpSp>
        <p:nvGrpSpPr>
          <p:cNvPr id="46845" name="Group 765"/>
          <p:cNvGrpSpPr>
            <a:grpSpLocks/>
          </p:cNvGrpSpPr>
          <p:nvPr/>
        </p:nvGrpSpPr>
        <p:grpSpPr bwMode="auto">
          <a:xfrm>
            <a:off x="1905000" y="1689100"/>
            <a:ext cx="2036763" cy="922338"/>
            <a:chOff x="1200" y="1064"/>
            <a:chExt cx="1283" cy="581"/>
          </a:xfrm>
        </p:grpSpPr>
        <p:grpSp>
          <p:nvGrpSpPr>
            <p:cNvPr id="46846" name="Group 766"/>
            <p:cNvGrpSpPr>
              <a:grpSpLocks/>
            </p:cNvGrpSpPr>
            <p:nvPr/>
          </p:nvGrpSpPr>
          <p:grpSpPr bwMode="auto">
            <a:xfrm>
              <a:off x="1200" y="1339"/>
              <a:ext cx="1283" cy="306"/>
              <a:chOff x="1200" y="1339"/>
              <a:chExt cx="1283" cy="306"/>
            </a:xfrm>
          </p:grpSpPr>
          <p:grpSp>
            <p:nvGrpSpPr>
              <p:cNvPr id="46847" name="Group 767"/>
              <p:cNvGrpSpPr>
                <a:grpSpLocks/>
              </p:cNvGrpSpPr>
              <p:nvPr/>
            </p:nvGrpSpPr>
            <p:grpSpPr bwMode="auto">
              <a:xfrm>
                <a:off x="2383" y="1354"/>
                <a:ext cx="100" cy="291"/>
                <a:chOff x="2383" y="1354"/>
                <a:chExt cx="100" cy="291"/>
              </a:xfrm>
            </p:grpSpPr>
            <p:sp>
              <p:nvSpPr>
                <p:cNvPr id="46848" name="Line 768"/>
                <p:cNvSpPr>
                  <a:spLocks noChangeShapeType="1"/>
                </p:cNvSpPr>
                <p:nvPr/>
              </p:nvSpPr>
              <p:spPr bwMode="auto">
                <a:xfrm flipV="1">
                  <a:off x="2419" y="1354"/>
                  <a:ext cx="1" cy="291"/>
                </a:xfrm>
                <a:prstGeom prst="line">
                  <a:avLst/>
                </a:prstGeom>
                <a:noFill/>
                <a:ln w="476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49" name="Freeform 769"/>
                <p:cNvSpPr>
                  <a:spLocks/>
                </p:cNvSpPr>
                <p:nvPr/>
              </p:nvSpPr>
              <p:spPr bwMode="auto">
                <a:xfrm>
                  <a:off x="2383" y="1460"/>
                  <a:ext cx="100" cy="181"/>
                </a:xfrm>
                <a:custGeom>
                  <a:avLst/>
                  <a:gdLst>
                    <a:gd name="T0" fmla="*/ 51 w 100"/>
                    <a:gd name="T1" fmla="*/ 181 h 181"/>
                    <a:gd name="T2" fmla="*/ 100 w 100"/>
                    <a:gd name="T3" fmla="*/ 0 h 181"/>
                    <a:gd name="T4" fmla="*/ 0 w 100"/>
                    <a:gd name="T5" fmla="*/ 0 h 181"/>
                    <a:gd name="T6" fmla="*/ 51 w 100"/>
                    <a:gd name="T7" fmla="*/ 181 h 181"/>
                  </a:gdLst>
                  <a:ahLst/>
                  <a:cxnLst>
                    <a:cxn ang="0">
                      <a:pos x="T0" y="T1"/>
                    </a:cxn>
                    <a:cxn ang="0">
                      <a:pos x="T2" y="T3"/>
                    </a:cxn>
                    <a:cxn ang="0">
                      <a:pos x="T4" y="T5"/>
                    </a:cxn>
                    <a:cxn ang="0">
                      <a:pos x="T6" y="T7"/>
                    </a:cxn>
                  </a:cxnLst>
                  <a:rect l="0" t="0" r="r" b="b"/>
                  <a:pathLst>
                    <a:path w="100" h="181">
                      <a:moveTo>
                        <a:pt x="51" y="181"/>
                      </a:moveTo>
                      <a:lnTo>
                        <a:pt x="100" y="0"/>
                      </a:lnTo>
                      <a:lnTo>
                        <a:pt x="0" y="0"/>
                      </a:lnTo>
                      <a:lnTo>
                        <a:pt x="51" y="181"/>
                      </a:lnTo>
                      <a:close/>
                    </a:path>
                  </a:pathLst>
                </a:custGeom>
                <a:noFill/>
                <a:ln w="4763">
                  <a:solidFill>
                    <a:srgbClr val="7B00E4"/>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850" name="Freeform 770"/>
                <p:cNvSpPr>
                  <a:spLocks/>
                </p:cNvSpPr>
                <p:nvPr/>
              </p:nvSpPr>
              <p:spPr bwMode="auto">
                <a:xfrm>
                  <a:off x="2383" y="1460"/>
                  <a:ext cx="100" cy="185"/>
                </a:xfrm>
                <a:custGeom>
                  <a:avLst/>
                  <a:gdLst>
                    <a:gd name="T0" fmla="*/ 51 w 100"/>
                    <a:gd name="T1" fmla="*/ 185 h 185"/>
                    <a:gd name="T2" fmla="*/ 100 w 100"/>
                    <a:gd name="T3" fmla="*/ 0 h 185"/>
                    <a:gd name="T4" fmla="*/ 0 w 100"/>
                    <a:gd name="T5" fmla="*/ 0 h 185"/>
                    <a:gd name="T6" fmla="*/ 51 w 100"/>
                    <a:gd name="T7" fmla="*/ 185 h 185"/>
                  </a:gdLst>
                  <a:ahLst/>
                  <a:cxnLst>
                    <a:cxn ang="0">
                      <a:pos x="T0" y="T1"/>
                    </a:cxn>
                    <a:cxn ang="0">
                      <a:pos x="T2" y="T3"/>
                    </a:cxn>
                    <a:cxn ang="0">
                      <a:pos x="T4" y="T5"/>
                    </a:cxn>
                    <a:cxn ang="0">
                      <a:pos x="T6" y="T7"/>
                    </a:cxn>
                  </a:cxnLst>
                  <a:rect l="0" t="0" r="r" b="b"/>
                  <a:pathLst>
                    <a:path w="100" h="185">
                      <a:moveTo>
                        <a:pt x="51" y="185"/>
                      </a:moveTo>
                      <a:lnTo>
                        <a:pt x="100" y="0"/>
                      </a:lnTo>
                      <a:lnTo>
                        <a:pt x="0" y="0"/>
                      </a:lnTo>
                      <a:lnTo>
                        <a:pt x="51" y="185"/>
                      </a:lnTo>
                      <a:close/>
                    </a:path>
                  </a:pathLst>
                </a:custGeom>
                <a:solidFill>
                  <a:srgbClr val="7B00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6851" name="Line 771"/>
              <p:cNvSpPr>
                <a:spLocks noChangeShapeType="1"/>
              </p:cNvSpPr>
              <p:nvPr/>
            </p:nvSpPr>
            <p:spPr bwMode="auto">
              <a:xfrm flipH="1">
                <a:off x="1215" y="1339"/>
                <a:ext cx="1219" cy="1"/>
              </a:xfrm>
              <a:prstGeom prst="line">
                <a:avLst/>
              </a:prstGeom>
              <a:noFill/>
              <a:ln w="95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52" name="Line 772"/>
              <p:cNvSpPr>
                <a:spLocks noChangeShapeType="1"/>
              </p:cNvSpPr>
              <p:nvPr/>
            </p:nvSpPr>
            <p:spPr bwMode="auto">
              <a:xfrm>
                <a:off x="1200" y="1354"/>
                <a:ext cx="1" cy="239"/>
              </a:xfrm>
              <a:prstGeom prst="line">
                <a:avLst/>
              </a:prstGeom>
              <a:noFill/>
              <a:ln w="476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6853" name="Group 773"/>
            <p:cNvGrpSpPr>
              <a:grpSpLocks/>
            </p:cNvGrpSpPr>
            <p:nvPr/>
          </p:nvGrpSpPr>
          <p:grpSpPr bwMode="auto">
            <a:xfrm>
              <a:off x="1266" y="1064"/>
              <a:ext cx="1011" cy="263"/>
              <a:chOff x="1266" y="1064"/>
              <a:chExt cx="1011" cy="263"/>
            </a:xfrm>
          </p:grpSpPr>
          <p:sp>
            <p:nvSpPr>
              <p:cNvPr id="46854" name="Rectangle 774"/>
              <p:cNvSpPr>
                <a:spLocks noChangeArrowheads="1"/>
              </p:cNvSpPr>
              <p:nvPr/>
            </p:nvSpPr>
            <p:spPr bwMode="auto">
              <a:xfrm>
                <a:off x="1266" y="1064"/>
                <a:ext cx="1011" cy="26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855" name="Rectangle 775"/>
              <p:cNvSpPr>
                <a:spLocks noChangeArrowheads="1"/>
              </p:cNvSpPr>
              <p:nvPr/>
            </p:nvSpPr>
            <p:spPr bwMode="auto">
              <a:xfrm>
                <a:off x="1317" y="1103"/>
                <a:ext cx="712"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7B00E4"/>
                    </a:solidFill>
                  </a:rPr>
                  <a:t>Bs. Taxes</a:t>
                </a:r>
                <a:endParaRPr lang="en-US" altLang="en-US"/>
              </a:p>
            </p:txBody>
          </p:sp>
        </p:grpSp>
      </p:grpSp>
      <p:grpSp>
        <p:nvGrpSpPr>
          <p:cNvPr id="46856" name="Group 776"/>
          <p:cNvGrpSpPr>
            <a:grpSpLocks/>
          </p:cNvGrpSpPr>
          <p:nvPr/>
        </p:nvGrpSpPr>
        <p:grpSpPr bwMode="auto">
          <a:xfrm>
            <a:off x="1846263" y="3908425"/>
            <a:ext cx="2017712" cy="566738"/>
            <a:chOff x="1163" y="2462"/>
            <a:chExt cx="1271" cy="357"/>
          </a:xfrm>
        </p:grpSpPr>
        <p:grpSp>
          <p:nvGrpSpPr>
            <p:cNvPr id="46857" name="Group 777"/>
            <p:cNvGrpSpPr>
              <a:grpSpLocks/>
            </p:cNvGrpSpPr>
            <p:nvPr/>
          </p:nvGrpSpPr>
          <p:grpSpPr bwMode="auto">
            <a:xfrm>
              <a:off x="1163" y="2462"/>
              <a:ext cx="1271" cy="290"/>
              <a:chOff x="1163" y="2462"/>
              <a:chExt cx="1271" cy="290"/>
            </a:xfrm>
          </p:grpSpPr>
          <p:sp>
            <p:nvSpPr>
              <p:cNvPr id="46858" name="Line 778"/>
              <p:cNvSpPr>
                <a:spLocks noChangeShapeType="1"/>
              </p:cNvSpPr>
              <p:nvPr/>
            </p:nvSpPr>
            <p:spPr bwMode="auto">
              <a:xfrm>
                <a:off x="2419" y="2462"/>
                <a:ext cx="1" cy="290"/>
              </a:xfrm>
              <a:prstGeom prst="line">
                <a:avLst/>
              </a:prstGeom>
              <a:noFill/>
              <a:ln w="47625">
                <a:solidFill>
                  <a:srgbClr val="FC012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59" name="Line 779"/>
              <p:cNvSpPr>
                <a:spLocks noChangeShapeType="1"/>
              </p:cNvSpPr>
              <p:nvPr/>
            </p:nvSpPr>
            <p:spPr bwMode="auto">
              <a:xfrm flipH="1">
                <a:off x="1215" y="2737"/>
                <a:ext cx="1219" cy="1"/>
              </a:xfrm>
              <a:prstGeom prst="line">
                <a:avLst/>
              </a:prstGeom>
              <a:noFill/>
              <a:ln w="9525">
                <a:solidFill>
                  <a:srgbClr val="FC0128"/>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860" name="Group 780"/>
              <p:cNvGrpSpPr>
                <a:grpSpLocks/>
              </p:cNvGrpSpPr>
              <p:nvPr/>
            </p:nvGrpSpPr>
            <p:grpSpPr bwMode="auto">
              <a:xfrm>
                <a:off x="1163" y="2510"/>
                <a:ext cx="103" cy="242"/>
                <a:chOff x="1163" y="2510"/>
                <a:chExt cx="103" cy="242"/>
              </a:xfrm>
            </p:grpSpPr>
            <p:sp>
              <p:nvSpPr>
                <p:cNvPr id="46861" name="Line 781"/>
                <p:cNvSpPr>
                  <a:spLocks noChangeShapeType="1"/>
                </p:cNvSpPr>
                <p:nvPr/>
              </p:nvSpPr>
              <p:spPr bwMode="auto">
                <a:xfrm flipV="1">
                  <a:off x="1200" y="2510"/>
                  <a:ext cx="1" cy="242"/>
                </a:xfrm>
                <a:prstGeom prst="line">
                  <a:avLst/>
                </a:prstGeom>
                <a:noFill/>
                <a:ln w="47625">
                  <a:solidFill>
                    <a:srgbClr val="FC012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62" name="Freeform 782"/>
                <p:cNvSpPr>
                  <a:spLocks/>
                </p:cNvSpPr>
                <p:nvPr/>
              </p:nvSpPr>
              <p:spPr bwMode="auto">
                <a:xfrm>
                  <a:off x="1163" y="2510"/>
                  <a:ext cx="103" cy="185"/>
                </a:xfrm>
                <a:custGeom>
                  <a:avLst/>
                  <a:gdLst>
                    <a:gd name="T0" fmla="*/ 52 w 103"/>
                    <a:gd name="T1" fmla="*/ 0 h 185"/>
                    <a:gd name="T2" fmla="*/ 0 w 103"/>
                    <a:gd name="T3" fmla="*/ 185 h 185"/>
                    <a:gd name="T4" fmla="*/ 103 w 103"/>
                    <a:gd name="T5" fmla="*/ 185 h 185"/>
                    <a:gd name="T6" fmla="*/ 52 w 103"/>
                    <a:gd name="T7" fmla="*/ 0 h 185"/>
                  </a:gdLst>
                  <a:ahLst/>
                  <a:cxnLst>
                    <a:cxn ang="0">
                      <a:pos x="T0" y="T1"/>
                    </a:cxn>
                    <a:cxn ang="0">
                      <a:pos x="T2" y="T3"/>
                    </a:cxn>
                    <a:cxn ang="0">
                      <a:pos x="T4" y="T5"/>
                    </a:cxn>
                    <a:cxn ang="0">
                      <a:pos x="T6" y="T7"/>
                    </a:cxn>
                  </a:cxnLst>
                  <a:rect l="0" t="0" r="r" b="b"/>
                  <a:pathLst>
                    <a:path w="103" h="185">
                      <a:moveTo>
                        <a:pt x="52" y="0"/>
                      </a:moveTo>
                      <a:lnTo>
                        <a:pt x="0" y="185"/>
                      </a:lnTo>
                      <a:lnTo>
                        <a:pt x="103" y="185"/>
                      </a:lnTo>
                      <a:lnTo>
                        <a:pt x="52" y="0"/>
                      </a:lnTo>
                      <a:close/>
                    </a:path>
                  </a:pathLst>
                </a:custGeom>
                <a:solidFill>
                  <a:srgbClr val="FC0128"/>
                </a:solidFill>
                <a:ln w="4763">
                  <a:solidFill>
                    <a:srgbClr val="FC0128"/>
                  </a:solidFill>
                  <a:prstDash val="solid"/>
                  <a:round/>
                  <a:headEnd/>
                  <a:tailEnd/>
                </a:ln>
              </p:spPr>
              <p:txBody>
                <a:bodyPr/>
                <a:lstStyle/>
                <a:p>
                  <a:endParaRPr lang="en-US"/>
                </a:p>
              </p:txBody>
            </p:sp>
          </p:grpSp>
        </p:grpSp>
        <p:grpSp>
          <p:nvGrpSpPr>
            <p:cNvPr id="46863" name="Group 783"/>
            <p:cNvGrpSpPr>
              <a:grpSpLocks/>
            </p:cNvGrpSpPr>
            <p:nvPr/>
          </p:nvGrpSpPr>
          <p:grpSpPr bwMode="auto">
            <a:xfrm>
              <a:off x="1406" y="2558"/>
              <a:ext cx="835" cy="261"/>
              <a:chOff x="1406" y="2558"/>
              <a:chExt cx="835" cy="261"/>
            </a:xfrm>
          </p:grpSpPr>
          <p:sp>
            <p:nvSpPr>
              <p:cNvPr id="46864" name="Rectangle 784"/>
              <p:cNvSpPr>
                <a:spLocks noChangeArrowheads="1"/>
              </p:cNvSpPr>
              <p:nvPr/>
            </p:nvSpPr>
            <p:spPr bwMode="auto">
              <a:xfrm>
                <a:off x="1406" y="2558"/>
                <a:ext cx="835" cy="261"/>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865" name="Rectangle 785"/>
              <p:cNvSpPr>
                <a:spLocks noChangeArrowheads="1"/>
              </p:cNvSpPr>
              <p:nvPr/>
            </p:nvSpPr>
            <p:spPr bwMode="auto">
              <a:xfrm>
                <a:off x="1458" y="2598"/>
                <a:ext cx="597"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037C03"/>
                    </a:solidFill>
                  </a:rPr>
                  <a:t>Subsidy</a:t>
                </a:r>
                <a:endParaRPr lang="en-US" altLang="en-US"/>
              </a:p>
            </p:txBody>
          </p:sp>
        </p:grpSp>
      </p:grpSp>
      <p:grpSp>
        <p:nvGrpSpPr>
          <p:cNvPr id="46866" name="Group 786"/>
          <p:cNvGrpSpPr>
            <a:grpSpLocks/>
          </p:cNvGrpSpPr>
          <p:nvPr/>
        </p:nvGrpSpPr>
        <p:grpSpPr bwMode="auto">
          <a:xfrm>
            <a:off x="5195888" y="1770063"/>
            <a:ext cx="2012950" cy="820737"/>
            <a:chOff x="3273" y="1115"/>
            <a:chExt cx="1268" cy="517"/>
          </a:xfrm>
        </p:grpSpPr>
        <p:sp>
          <p:nvSpPr>
            <p:cNvPr id="46867" name="Line 787"/>
            <p:cNvSpPr>
              <a:spLocks noChangeShapeType="1"/>
            </p:cNvSpPr>
            <p:nvPr/>
          </p:nvSpPr>
          <p:spPr bwMode="auto">
            <a:xfrm flipH="1">
              <a:off x="3324" y="1339"/>
              <a:ext cx="1217" cy="1"/>
            </a:xfrm>
            <a:prstGeom prst="line">
              <a:avLst/>
            </a:prstGeom>
            <a:noFill/>
            <a:ln w="95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868" name="Group 788"/>
            <p:cNvGrpSpPr>
              <a:grpSpLocks/>
            </p:cNvGrpSpPr>
            <p:nvPr/>
          </p:nvGrpSpPr>
          <p:grpSpPr bwMode="auto">
            <a:xfrm>
              <a:off x="3273" y="1115"/>
              <a:ext cx="1254" cy="517"/>
              <a:chOff x="3273" y="1115"/>
              <a:chExt cx="1254" cy="517"/>
            </a:xfrm>
          </p:grpSpPr>
          <p:sp>
            <p:nvSpPr>
              <p:cNvPr id="46869" name="Line 789"/>
              <p:cNvSpPr>
                <a:spLocks noChangeShapeType="1"/>
              </p:cNvSpPr>
              <p:nvPr/>
            </p:nvSpPr>
            <p:spPr bwMode="auto">
              <a:xfrm flipV="1">
                <a:off x="4526" y="1354"/>
                <a:ext cx="1" cy="239"/>
              </a:xfrm>
              <a:prstGeom prst="line">
                <a:avLst/>
              </a:prstGeom>
              <a:noFill/>
              <a:ln w="476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6870" name="Group 790"/>
              <p:cNvGrpSpPr>
                <a:grpSpLocks/>
              </p:cNvGrpSpPr>
              <p:nvPr/>
            </p:nvGrpSpPr>
            <p:grpSpPr bwMode="auto">
              <a:xfrm>
                <a:off x="3273" y="1354"/>
                <a:ext cx="100" cy="278"/>
                <a:chOff x="3273" y="1354"/>
                <a:chExt cx="100" cy="278"/>
              </a:xfrm>
            </p:grpSpPr>
            <p:sp>
              <p:nvSpPr>
                <p:cNvPr id="46871" name="Line 791"/>
                <p:cNvSpPr>
                  <a:spLocks noChangeShapeType="1"/>
                </p:cNvSpPr>
                <p:nvPr/>
              </p:nvSpPr>
              <p:spPr bwMode="auto">
                <a:xfrm>
                  <a:off x="3309" y="1354"/>
                  <a:ext cx="1" cy="278"/>
                </a:xfrm>
                <a:prstGeom prst="line">
                  <a:avLst/>
                </a:prstGeom>
                <a:noFill/>
                <a:ln w="47625">
                  <a:solidFill>
                    <a:srgbClr val="7B00E4"/>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72" name="Freeform 792"/>
                <p:cNvSpPr>
                  <a:spLocks/>
                </p:cNvSpPr>
                <p:nvPr/>
              </p:nvSpPr>
              <p:spPr bwMode="auto">
                <a:xfrm>
                  <a:off x="3273" y="1451"/>
                  <a:ext cx="100" cy="181"/>
                </a:xfrm>
                <a:custGeom>
                  <a:avLst/>
                  <a:gdLst>
                    <a:gd name="T0" fmla="*/ 51 w 100"/>
                    <a:gd name="T1" fmla="*/ 181 h 181"/>
                    <a:gd name="T2" fmla="*/ 100 w 100"/>
                    <a:gd name="T3" fmla="*/ 0 h 181"/>
                    <a:gd name="T4" fmla="*/ 0 w 100"/>
                    <a:gd name="T5" fmla="*/ 0 h 181"/>
                    <a:gd name="T6" fmla="*/ 51 w 100"/>
                    <a:gd name="T7" fmla="*/ 181 h 181"/>
                  </a:gdLst>
                  <a:ahLst/>
                  <a:cxnLst>
                    <a:cxn ang="0">
                      <a:pos x="T0" y="T1"/>
                    </a:cxn>
                    <a:cxn ang="0">
                      <a:pos x="T2" y="T3"/>
                    </a:cxn>
                    <a:cxn ang="0">
                      <a:pos x="T4" y="T5"/>
                    </a:cxn>
                    <a:cxn ang="0">
                      <a:pos x="T6" y="T7"/>
                    </a:cxn>
                  </a:cxnLst>
                  <a:rect l="0" t="0" r="r" b="b"/>
                  <a:pathLst>
                    <a:path w="100" h="181">
                      <a:moveTo>
                        <a:pt x="51" y="181"/>
                      </a:moveTo>
                      <a:lnTo>
                        <a:pt x="100" y="0"/>
                      </a:lnTo>
                      <a:lnTo>
                        <a:pt x="0" y="0"/>
                      </a:lnTo>
                      <a:lnTo>
                        <a:pt x="51" y="181"/>
                      </a:lnTo>
                      <a:close/>
                    </a:path>
                  </a:pathLst>
                </a:custGeom>
                <a:solidFill>
                  <a:srgbClr val="7B00E4"/>
                </a:solidFill>
                <a:ln w="4763">
                  <a:solidFill>
                    <a:srgbClr val="7B00E4"/>
                  </a:solidFill>
                  <a:prstDash val="solid"/>
                  <a:round/>
                  <a:headEnd/>
                  <a:tailEnd/>
                </a:ln>
              </p:spPr>
              <p:txBody>
                <a:bodyPr/>
                <a:lstStyle/>
                <a:p>
                  <a:endParaRPr lang="en-US"/>
                </a:p>
              </p:txBody>
            </p:sp>
          </p:grpSp>
          <p:grpSp>
            <p:nvGrpSpPr>
              <p:cNvPr id="46873" name="Group 793"/>
              <p:cNvGrpSpPr>
                <a:grpSpLocks/>
              </p:cNvGrpSpPr>
              <p:nvPr/>
            </p:nvGrpSpPr>
            <p:grpSpPr bwMode="auto">
              <a:xfrm>
                <a:off x="3454" y="1115"/>
                <a:ext cx="1011" cy="260"/>
                <a:chOff x="3454" y="1115"/>
                <a:chExt cx="1011" cy="260"/>
              </a:xfrm>
            </p:grpSpPr>
            <p:sp>
              <p:nvSpPr>
                <p:cNvPr id="46874" name="Rectangle 794"/>
                <p:cNvSpPr>
                  <a:spLocks noChangeArrowheads="1"/>
                </p:cNvSpPr>
                <p:nvPr/>
              </p:nvSpPr>
              <p:spPr bwMode="auto">
                <a:xfrm>
                  <a:off x="3454" y="1115"/>
                  <a:ext cx="1011" cy="26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875" name="Rectangle 795"/>
                <p:cNvSpPr>
                  <a:spLocks noChangeArrowheads="1"/>
                </p:cNvSpPr>
                <p:nvPr/>
              </p:nvSpPr>
              <p:spPr bwMode="auto">
                <a:xfrm>
                  <a:off x="3737" y="1151"/>
                  <a:ext cx="439"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7B00E4"/>
                      </a:solidFill>
                    </a:rPr>
                    <a:t>Taxes</a:t>
                  </a:r>
                  <a:endParaRPr lang="en-US" altLang="en-US"/>
                </a:p>
              </p:txBody>
            </p:sp>
          </p:grpSp>
        </p:grpSp>
      </p:grpSp>
      <p:grpSp>
        <p:nvGrpSpPr>
          <p:cNvPr id="46876" name="Group 796"/>
          <p:cNvGrpSpPr>
            <a:grpSpLocks/>
          </p:cNvGrpSpPr>
          <p:nvPr/>
        </p:nvGrpSpPr>
        <p:grpSpPr bwMode="auto">
          <a:xfrm>
            <a:off x="5176838" y="3908425"/>
            <a:ext cx="2036762" cy="566738"/>
            <a:chOff x="3261" y="2462"/>
            <a:chExt cx="1283" cy="357"/>
          </a:xfrm>
        </p:grpSpPr>
        <p:grpSp>
          <p:nvGrpSpPr>
            <p:cNvPr id="46877" name="Group 797"/>
            <p:cNvGrpSpPr>
              <a:grpSpLocks/>
            </p:cNvGrpSpPr>
            <p:nvPr/>
          </p:nvGrpSpPr>
          <p:grpSpPr bwMode="auto">
            <a:xfrm>
              <a:off x="3261" y="2462"/>
              <a:ext cx="1283" cy="290"/>
              <a:chOff x="3261" y="2462"/>
              <a:chExt cx="1283" cy="290"/>
            </a:xfrm>
          </p:grpSpPr>
          <p:grpSp>
            <p:nvGrpSpPr>
              <p:cNvPr id="46878" name="Group 798"/>
              <p:cNvGrpSpPr>
                <a:grpSpLocks/>
              </p:cNvGrpSpPr>
              <p:nvPr/>
            </p:nvGrpSpPr>
            <p:grpSpPr bwMode="auto">
              <a:xfrm>
                <a:off x="4444" y="2462"/>
                <a:ext cx="100" cy="290"/>
                <a:chOff x="4444" y="2462"/>
                <a:chExt cx="100" cy="290"/>
              </a:xfrm>
            </p:grpSpPr>
            <p:sp>
              <p:nvSpPr>
                <p:cNvPr id="46879" name="Line 799"/>
                <p:cNvSpPr>
                  <a:spLocks noChangeShapeType="1"/>
                </p:cNvSpPr>
                <p:nvPr/>
              </p:nvSpPr>
              <p:spPr bwMode="auto">
                <a:xfrm>
                  <a:off x="4480" y="2462"/>
                  <a:ext cx="1" cy="290"/>
                </a:xfrm>
                <a:prstGeom prst="line">
                  <a:avLst/>
                </a:prstGeom>
                <a:noFill/>
                <a:ln w="47625">
                  <a:solidFill>
                    <a:srgbClr val="BC37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80" name="Freeform 800"/>
                <p:cNvSpPr>
                  <a:spLocks/>
                </p:cNvSpPr>
                <p:nvPr/>
              </p:nvSpPr>
              <p:spPr bwMode="auto">
                <a:xfrm>
                  <a:off x="4444" y="2462"/>
                  <a:ext cx="100" cy="181"/>
                </a:xfrm>
                <a:custGeom>
                  <a:avLst/>
                  <a:gdLst>
                    <a:gd name="T0" fmla="*/ 51 w 100"/>
                    <a:gd name="T1" fmla="*/ 0 h 181"/>
                    <a:gd name="T2" fmla="*/ 0 w 100"/>
                    <a:gd name="T3" fmla="*/ 181 h 181"/>
                    <a:gd name="T4" fmla="*/ 100 w 100"/>
                    <a:gd name="T5" fmla="*/ 181 h 181"/>
                    <a:gd name="T6" fmla="*/ 51 w 100"/>
                    <a:gd name="T7" fmla="*/ 0 h 181"/>
                  </a:gdLst>
                  <a:ahLst/>
                  <a:cxnLst>
                    <a:cxn ang="0">
                      <a:pos x="T0" y="T1"/>
                    </a:cxn>
                    <a:cxn ang="0">
                      <a:pos x="T2" y="T3"/>
                    </a:cxn>
                    <a:cxn ang="0">
                      <a:pos x="T4" y="T5"/>
                    </a:cxn>
                    <a:cxn ang="0">
                      <a:pos x="T6" y="T7"/>
                    </a:cxn>
                  </a:cxnLst>
                  <a:rect l="0" t="0" r="r" b="b"/>
                  <a:pathLst>
                    <a:path w="100" h="181">
                      <a:moveTo>
                        <a:pt x="51" y="0"/>
                      </a:moveTo>
                      <a:lnTo>
                        <a:pt x="0" y="181"/>
                      </a:lnTo>
                      <a:lnTo>
                        <a:pt x="100" y="181"/>
                      </a:lnTo>
                      <a:lnTo>
                        <a:pt x="51" y="0"/>
                      </a:lnTo>
                      <a:close/>
                    </a:path>
                  </a:pathLst>
                </a:custGeom>
                <a:noFill/>
                <a:ln w="4763">
                  <a:solidFill>
                    <a:srgbClr val="BC37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881" name="Freeform 801"/>
                <p:cNvSpPr>
                  <a:spLocks/>
                </p:cNvSpPr>
                <p:nvPr/>
              </p:nvSpPr>
              <p:spPr bwMode="auto">
                <a:xfrm>
                  <a:off x="4444" y="2462"/>
                  <a:ext cx="100" cy="184"/>
                </a:xfrm>
                <a:custGeom>
                  <a:avLst/>
                  <a:gdLst>
                    <a:gd name="T0" fmla="*/ 51 w 100"/>
                    <a:gd name="T1" fmla="*/ 0 h 184"/>
                    <a:gd name="T2" fmla="*/ 0 w 100"/>
                    <a:gd name="T3" fmla="*/ 184 h 184"/>
                    <a:gd name="T4" fmla="*/ 100 w 100"/>
                    <a:gd name="T5" fmla="*/ 184 h 184"/>
                    <a:gd name="T6" fmla="*/ 51 w 100"/>
                    <a:gd name="T7" fmla="*/ 0 h 184"/>
                  </a:gdLst>
                  <a:ahLst/>
                  <a:cxnLst>
                    <a:cxn ang="0">
                      <a:pos x="T0" y="T1"/>
                    </a:cxn>
                    <a:cxn ang="0">
                      <a:pos x="T2" y="T3"/>
                    </a:cxn>
                    <a:cxn ang="0">
                      <a:pos x="T4" y="T5"/>
                    </a:cxn>
                    <a:cxn ang="0">
                      <a:pos x="T6" y="T7"/>
                    </a:cxn>
                  </a:cxnLst>
                  <a:rect l="0" t="0" r="r" b="b"/>
                  <a:pathLst>
                    <a:path w="100" h="184">
                      <a:moveTo>
                        <a:pt x="51" y="0"/>
                      </a:moveTo>
                      <a:lnTo>
                        <a:pt x="0" y="184"/>
                      </a:lnTo>
                      <a:lnTo>
                        <a:pt x="100" y="184"/>
                      </a:lnTo>
                      <a:lnTo>
                        <a:pt x="51" y="0"/>
                      </a:lnTo>
                      <a:close/>
                    </a:path>
                  </a:pathLst>
                </a:custGeom>
                <a:solidFill>
                  <a:srgbClr val="BC37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6882" name="Line 802"/>
              <p:cNvSpPr>
                <a:spLocks noChangeShapeType="1"/>
              </p:cNvSpPr>
              <p:nvPr/>
            </p:nvSpPr>
            <p:spPr bwMode="auto">
              <a:xfrm flipH="1">
                <a:off x="3276" y="2737"/>
                <a:ext cx="1219" cy="1"/>
              </a:xfrm>
              <a:prstGeom prst="line">
                <a:avLst/>
              </a:prstGeom>
              <a:noFill/>
              <a:ln w="9525">
                <a:solidFill>
                  <a:srgbClr val="BC37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83" name="Line 803"/>
              <p:cNvSpPr>
                <a:spLocks noChangeShapeType="1"/>
              </p:cNvSpPr>
              <p:nvPr/>
            </p:nvSpPr>
            <p:spPr bwMode="auto">
              <a:xfrm flipV="1">
                <a:off x="3261" y="2510"/>
                <a:ext cx="1" cy="242"/>
              </a:xfrm>
              <a:prstGeom prst="line">
                <a:avLst/>
              </a:prstGeom>
              <a:noFill/>
              <a:ln w="47625">
                <a:solidFill>
                  <a:srgbClr val="BC37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6884" name="Group 804"/>
            <p:cNvGrpSpPr>
              <a:grpSpLocks/>
            </p:cNvGrpSpPr>
            <p:nvPr/>
          </p:nvGrpSpPr>
          <p:grpSpPr bwMode="auto">
            <a:xfrm>
              <a:off x="3373" y="2558"/>
              <a:ext cx="1013" cy="261"/>
              <a:chOff x="3373" y="2558"/>
              <a:chExt cx="1013" cy="261"/>
            </a:xfrm>
          </p:grpSpPr>
          <p:sp>
            <p:nvSpPr>
              <p:cNvPr id="46885" name="Rectangle 805"/>
              <p:cNvSpPr>
                <a:spLocks noChangeArrowheads="1"/>
              </p:cNvSpPr>
              <p:nvPr/>
            </p:nvSpPr>
            <p:spPr bwMode="auto">
              <a:xfrm>
                <a:off x="3373" y="2558"/>
                <a:ext cx="1013" cy="261"/>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46886" name="Rectangle 806"/>
              <p:cNvSpPr>
                <a:spLocks noChangeArrowheads="1"/>
              </p:cNvSpPr>
              <p:nvPr/>
            </p:nvSpPr>
            <p:spPr bwMode="auto">
              <a:xfrm>
                <a:off x="3426" y="2598"/>
                <a:ext cx="732"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2200" b="1">
                    <a:solidFill>
                      <a:srgbClr val="7B00E4"/>
                    </a:solidFill>
                  </a:rPr>
                  <a:t>Transfers</a:t>
                </a:r>
                <a:endParaRPr lang="en-US" altLang="en-US"/>
              </a:p>
            </p:txBody>
          </p:sp>
        </p:grpSp>
      </p:grpSp>
      <p:grpSp>
        <p:nvGrpSpPr>
          <p:cNvPr id="46887" name="Group 807"/>
          <p:cNvGrpSpPr>
            <a:grpSpLocks/>
          </p:cNvGrpSpPr>
          <p:nvPr/>
        </p:nvGrpSpPr>
        <p:grpSpPr bwMode="auto">
          <a:xfrm>
            <a:off x="4451350" y="1535113"/>
            <a:ext cx="163513" cy="1076325"/>
            <a:chOff x="2804" y="967"/>
            <a:chExt cx="103" cy="678"/>
          </a:xfrm>
        </p:grpSpPr>
        <p:sp>
          <p:nvSpPr>
            <p:cNvPr id="46888" name="Line 808"/>
            <p:cNvSpPr>
              <a:spLocks noChangeShapeType="1"/>
            </p:cNvSpPr>
            <p:nvPr/>
          </p:nvSpPr>
          <p:spPr bwMode="auto">
            <a:xfrm>
              <a:off x="2840" y="967"/>
              <a:ext cx="1" cy="678"/>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89" name="Freeform 809"/>
            <p:cNvSpPr>
              <a:spLocks/>
            </p:cNvSpPr>
            <p:nvPr/>
          </p:nvSpPr>
          <p:spPr bwMode="auto">
            <a:xfrm>
              <a:off x="2804" y="970"/>
              <a:ext cx="100" cy="181"/>
            </a:xfrm>
            <a:custGeom>
              <a:avLst/>
              <a:gdLst>
                <a:gd name="T0" fmla="*/ 51 w 100"/>
                <a:gd name="T1" fmla="*/ 0 h 181"/>
                <a:gd name="T2" fmla="*/ 0 w 100"/>
                <a:gd name="T3" fmla="*/ 181 h 181"/>
                <a:gd name="T4" fmla="*/ 100 w 100"/>
                <a:gd name="T5" fmla="*/ 181 h 181"/>
                <a:gd name="T6" fmla="*/ 51 w 100"/>
                <a:gd name="T7" fmla="*/ 0 h 181"/>
              </a:gdLst>
              <a:ahLst/>
              <a:cxnLst>
                <a:cxn ang="0">
                  <a:pos x="T0" y="T1"/>
                </a:cxn>
                <a:cxn ang="0">
                  <a:pos x="T2" y="T3"/>
                </a:cxn>
                <a:cxn ang="0">
                  <a:pos x="T4" y="T5"/>
                </a:cxn>
                <a:cxn ang="0">
                  <a:pos x="T6" y="T7"/>
                </a:cxn>
              </a:cxnLst>
              <a:rect l="0" t="0" r="r" b="b"/>
              <a:pathLst>
                <a:path w="100" h="181">
                  <a:moveTo>
                    <a:pt x="51" y="0"/>
                  </a:moveTo>
                  <a:lnTo>
                    <a:pt x="0" y="181"/>
                  </a:lnTo>
                  <a:lnTo>
                    <a:pt x="100" y="181"/>
                  </a:lnTo>
                  <a:lnTo>
                    <a:pt x="51" y="0"/>
                  </a:lnTo>
                  <a:close/>
                </a:path>
              </a:pathLst>
            </a:custGeom>
            <a:noFill/>
            <a:ln w="4763">
              <a:solidFill>
                <a:srgbClr val="00AE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890" name="Freeform 810"/>
            <p:cNvSpPr>
              <a:spLocks/>
            </p:cNvSpPr>
            <p:nvPr/>
          </p:nvSpPr>
          <p:spPr bwMode="auto">
            <a:xfrm>
              <a:off x="2804" y="970"/>
              <a:ext cx="103" cy="181"/>
            </a:xfrm>
            <a:custGeom>
              <a:avLst/>
              <a:gdLst>
                <a:gd name="T0" fmla="*/ 51 w 103"/>
                <a:gd name="T1" fmla="*/ 0 h 181"/>
                <a:gd name="T2" fmla="*/ 0 w 103"/>
                <a:gd name="T3" fmla="*/ 181 h 181"/>
                <a:gd name="T4" fmla="*/ 103 w 103"/>
                <a:gd name="T5" fmla="*/ 181 h 181"/>
                <a:gd name="T6" fmla="*/ 51 w 103"/>
                <a:gd name="T7" fmla="*/ 0 h 181"/>
              </a:gdLst>
              <a:ahLst/>
              <a:cxnLst>
                <a:cxn ang="0">
                  <a:pos x="T0" y="T1"/>
                </a:cxn>
                <a:cxn ang="0">
                  <a:pos x="T2" y="T3"/>
                </a:cxn>
                <a:cxn ang="0">
                  <a:pos x="T4" y="T5"/>
                </a:cxn>
                <a:cxn ang="0">
                  <a:pos x="T6" y="T7"/>
                </a:cxn>
              </a:cxnLst>
              <a:rect l="0" t="0" r="r" b="b"/>
              <a:pathLst>
                <a:path w="103" h="181">
                  <a:moveTo>
                    <a:pt x="51" y="0"/>
                  </a:moveTo>
                  <a:lnTo>
                    <a:pt x="0" y="181"/>
                  </a:lnTo>
                  <a:lnTo>
                    <a:pt x="103" y="181"/>
                  </a:lnTo>
                  <a:lnTo>
                    <a:pt x="51" y="0"/>
                  </a:lnTo>
                  <a:close/>
                </a:path>
              </a:pathLst>
            </a:custGeom>
            <a:solidFill>
              <a:srgbClr val="00A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6891" name="Group 811"/>
          <p:cNvGrpSpPr>
            <a:grpSpLocks/>
          </p:cNvGrpSpPr>
          <p:nvPr/>
        </p:nvGrpSpPr>
        <p:grpSpPr bwMode="auto">
          <a:xfrm>
            <a:off x="4003675" y="617538"/>
            <a:ext cx="163513" cy="1993900"/>
            <a:chOff x="2522" y="389"/>
            <a:chExt cx="103" cy="1256"/>
          </a:xfrm>
        </p:grpSpPr>
        <p:sp>
          <p:nvSpPr>
            <p:cNvPr id="46892" name="Line 812"/>
            <p:cNvSpPr>
              <a:spLocks noChangeShapeType="1"/>
            </p:cNvSpPr>
            <p:nvPr/>
          </p:nvSpPr>
          <p:spPr bwMode="auto">
            <a:xfrm>
              <a:off x="2559" y="389"/>
              <a:ext cx="1" cy="1256"/>
            </a:xfrm>
            <a:prstGeom prst="line">
              <a:avLst/>
            </a:prstGeom>
            <a:noFill/>
            <a:ln w="47625">
              <a:solidFill>
                <a:srgbClr val="063DE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93" name="Freeform 813"/>
            <p:cNvSpPr>
              <a:spLocks/>
            </p:cNvSpPr>
            <p:nvPr/>
          </p:nvSpPr>
          <p:spPr bwMode="auto">
            <a:xfrm>
              <a:off x="2522" y="1460"/>
              <a:ext cx="103" cy="181"/>
            </a:xfrm>
            <a:custGeom>
              <a:avLst/>
              <a:gdLst>
                <a:gd name="T0" fmla="*/ 52 w 103"/>
                <a:gd name="T1" fmla="*/ 181 h 181"/>
                <a:gd name="T2" fmla="*/ 103 w 103"/>
                <a:gd name="T3" fmla="*/ 0 h 181"/>
                <a:gd name="T4" fmla="*/ 0 w 103"/>
                <a:gd name="T5" fmla="*/ 0 h 181"/>
                <a:gd name="T6" fmla="*/ 52 w 103"/>
                <a:gd name="T7" fmla="*/ 181 h 181"/>
              </a:gdLst>
              <a:ahLst/>
              <a:cxnLst>
                <a:cxn ang="0">
                  <a:pos x="T0" y="T1"/>
                </a:cxn>
                <a:cxn ang="0">
                  <a:pos x="T2" y="T3"/>
                </a:cxn>
                <a:cxn ang="0">
                  <a:pos x="T4" y="T5"/>
                </a:cxn>
                <a:cxn ang="0">
                  <a:pos x="T6" y="T7"/>
                </a:cxn>
              </a:cxnLst>
              <a:rect l="0" t="0" r="r" b="b"/>
              <a:pathLst>
                <a:path w="103" h="181">
                  <a:moveTo>
                    <a:pt x="52" y="181"/>
                  </a:moveTo>
                  <a:lnTo>
                    <a:pt x="103" y="0"/>
                  </a:lnTo>
                  <a:lnTo>
                    <a:pt x="0" y="0"/>
                  </a:lnTo>
                  <a:lnTo>
                    <a:pt x="52" y="181"/>
                  </a:lnTo>
                  <a:close/>
                </a:path>
              </a:pathLst>
            </a:custGeom>
            <a:noFill/>
            <a:ln w="4763">
              <a:solidFill>
                <a:srgbClr val="063DE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894" name="Freeform 814"/>
            <p:cNvSpPr>
              <a:spLocks/>
            </p:cNvSpPr>
            <p:nvPr/>
          </p:nvSpPr>
          <p:spPr bwMode="auto">
            <a:xfrm>
              <a:off x="2522" y="1460"/>
              <a:ext cx="103" cy="185"/>
            </a:xfrm>
            <a:custGeom>
              <a:avLst/>
              <a:gdLst>
                <a:gd name="T0" fmla="*/ 52 w 103"/>
                <a:gd name="T1" fmla="*/ 185 h 185"/>
                <a:gd name="T2" fmla="*/ 103 w 103"/>
                <a:gd name="T3" fmla="*/ 0 h 185"/>
                <a:gd name="T4" fmla="*/ 0 w 103"/>
                <a:gd name="T5" fmla="*/ 0 h 185"/>
                <a:gd name="T6" fmla="*/ 52 w 103"/>
                <a:gd name="T7" fmla="*/ 185 h 185"/>
              </a:gdLst>
              <a:ahLst/>
              <a:cxnLst>
                <a:cxn ang="0">
                  <a:pos x="T0" y="T1"/>
                </a:cxn>
                <a:cxn ang="0">
                  <a:pos x="T2" y="T3"/>
                </a:cxn>
                <a:cxn ang="0">
                  <a:pos x="T4" y="T5"/>
                </a:cxn>
                <a:cxn ang="0">
                  <a:pos x="T6" y="T7"/>
                </a:cxn>
              </a:cxnLst>
              <a:rect l="0" t="0" r="r" b="b"/>
              <a:pathLst>
                <a:path w="103" h="185">
                  <a:moveTo>
                    <a:pt x="52" y="185"/>
                  </a:moveTo>
                  <a:lnTo>
                    <a:pt x="103" y="0"/>
                  </a:lnTo>
                  <a:lnTo>
                    <a:pt x="0" y="0"/>
                  </a:lnTo>
                  <a:lnTo>
                    <a:pt x="52" y="185"/>
                  </a:lnTo>
                  <a:close/>
                </a:path>
              </a:pathLst>
            </a:custGeom>
            <a:solidFill>
              <a:srgbClr val="063D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6895" name="Group 815"/>
          <p:cNvGrpSpPr>
            <a:grpSpLocks/>
          </p:cNvGrpSpPr>
          <p:nvPr/>
        </p:nvGrpSpPr>
        <p:grpSpPr bwMode="auto">
          <a:xfrm>
            <a:off x="4378325" y="3908425"/>
            <a:ext cx="158750" cy="1069975"/>
            <a:chOff x="2758" y="2462"/>
            <a:chExt cx="100" cy="674"/>
          </a:xfrm>
        </p:grpSpPr>
        <p:sp>
          <p:nvSpPr>
            <p:cNvPr id="46896" name="Line 816"/>
            <p:cNvSpPr>
              <a:spLocks noChangeShapeType="1"/>
            </p:cNvSpPr>
            <p:nvPr/>
          </p:nvSpPr>
          <p:spPr bwMode="auto">
            <a:xfrm flipV="1">
              <a:off x="2795" y="2462"/>
              <a:ext cx="1" cy="674"/>
            </a:xfrm>
            <a:prstGeom prst="line">
              <a:avLst/>
            </a:prstGeom>
            <a:noFill/>
            <a:ln w="47625">
              <a:solidFill>
                <a:srgbClr val="00AE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897" name="Freeform 817"/>
            <p:cNvSpPr>
              <a:spLocks/>
            </p:cNvSpPr>
            <p:nvPr/>
          </p:nvSpPr>
          <p:spPr bwMode="auto">
            <a:xfrm>
              <a:off x="2758" y="2952"/>
              <a:ext cx="100" cy="181"/>
            </a:xfrm>
            <a:custGeom>
              <a:avLst/>
              <a:gdLst>
                <a:gd name="T0" fmla="*/ 49 w 100"/>
                <a:gd name="T1" fmla="*/ 181 h 181"/>
                <a:gd name="T2" fmla="*/ 100 w 100"/>
                <a:gd name="T3" fmla="*/ 0 h 181"/>
                <a:gd name="T4" fmla="*/ 0 w 100"/>
                <a:gd name="T5" fmla="*/ 0 h 181"/>
                <a:gd name="T6" fmla="*/ 49 w 100"/>
                <a:gd name="T7" fmla="*/ 181 h 181"/>
              </a:gdLst>
              <a:ahLst/>
              <a:cxnLst>
                <a:cxn ang="0">
                  <a:pos x="T0" y="T1"/>
                </a:cxn>
                <a:cxn ang="0">
                  <a:pos x="T2" y="T3"/>
                </a:cxn>
                <a:cxn ang="0">
                  <a:pos x="T4" y="T5"/>
                </a:cxn>
                <a:cxn ang="0">
                  <a:pos x="T6" y="T7"/>
                </a:cxn>
              </a:cxnLst>
              <a:rect l="0" t="0" r="r" b="b"/>
              <a:pathLst>
                <a:path w="100" h="181">
                  <a:moveTo>
                    <a:pt x="49" y="181"/>
                  </a:moveTo>
                  <a:lnTo>
                    <a:pt x="100" y="0"/>
                  </a:lnTo>
                  <a:lnTo>
                    <a:pt x="0" y="0"/>
                  </a:lnTo>
                  <a:lnTo>
                    <a:pt x="49" y="181"/>
                  </a:lnTo>
                  <a:close/>
                </a:path>
              </a:pathLst>
            </a:custGeom>
            <a:noFill/>
            <a:ln w="4763">
              <a:solidFill>
                <a:srgbClr val="00AE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898" name="Freeform 818"/>
            <p:cNvSpPr>
              <a:spLocks/>
            </p:cNvSpPr>
            <p:nvPr/>
          </p:nvSpPr>
          <p:spPr bwMode="auto">
            <a:xfrm>
              <a:off x="2758" y="2952"/>
              <a:ext cx="100" cy="184"/>
            </a:xfrm>
            <a:custGeom>
              <a:avLst/>
              <a:gdLst>
                <a:gd name="T0" fmla="*/ 49 w 100"/>
                <a:gd name="T1" fmla="*/ 184 h 184"/>
                <a:gd name="T2" fmla="*/ 100 w 100"/>
                <a:gd name="T3" fmla="*/ 0 h 184"/>
                <a:gd name="T4" fmla="*/ 0 w 100"/>
                <a:gd name="T5" fmla="*/ 0 h 184"/>
                <a:gd name="T6" fmla="*/ 49 w 100"/>
                <a:gd name="T7" fmla="*/ 184 h 184"/>
              </a:gdLst>
              <a:ahLst/>
              <a:cxnLst>
                <a:cxn ang="0">
                  <a:pos x="T0" y="T1"/>
                </a:cxn>
                <a:cxn ang="0">
                  <a:pos x="T2" y="T3"/>
                </a:cxn>
                <a:cxn ang="0">
                  <a:pos x="T4" y="T5"/>
                </a:cxn>
                <a:cxn ang="0">
                  <a:pos x="T6" y="T7"/>
                </a:cxn>
              </a:cxnLst>
              <a:rect l="0" t="0" r="r" b="b"/>
              <a:pathLst>
                <a:path w="100" h="184">
                  <a:moveTo>
                    <a:pt x="49" y="184"/>
                  </a:moveTo>
                  <a:lnTo>
                    <a:pt x="100" y="0"/>
                  </a:lnTo>
                  <a:lnTo>
                    <a:pt x="0" y="0"/>
                  </a:lnTo>
                  <a:lnTo>
                    <a:pt x="49" y="184"/>
                  </a:lnTo>
                  <a:close/>
                </a:path>
              </a:pathLst>
            </a:custGeom>
            <a:solidFill>
              <a:srgbClr val="00AE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6899" name="Group 819"/>
          <p:cNvGrpSpPr>
            <a:grpSpLocks/>
          </p:cNvGrpSpPr>
          <p:nvPr/>
        </p:nvGrpSpPr>
        <p:grpSpPr bwMode="auto">
          <a:xfrm>
            <a:off x="4003675" y="3908425"/>
            <a:ext cx="163513" cy="1987550"/>
            <a:chOff x="2522" y="2462"/>
            <a:chExt cx="103" cy="1252"/>
          </a:xfrm>
        </p:grpSpPr>
        <p:sp>
          <p:nvSpPr>
            <p:cNvPr id="46900" name="Line 820"/>
            <p:cNvSpPr>
              <a:spLocks noChangeShapeType="1"/>
            </p:cNvSpPr>
            <p:nvPr/>
          </p:nvSpPr>
          <p:spPr bwMode="auto">
            <a:xfrm flipV="1">
              <a:off x="2559" y="2462"/>
              <a:ext cx="1" cy="1252"/>
            </a:xfrm>
            <a:prstGeom prst="line">
              <a:avLst/>
            </a:prstGeom>
            <a:noFill/>
            <a:ln w="47625">
              <a:solidFill>
                <a:srgbClr val="063DE8"/>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901" name="Freeform 821"/>
            <p:cNvSpPr>
              <a:spLocks/>
            </p:cNvSpPr>
            <p:nvPr/>
          </p:nvSpPr>
          <p:spPr bwMode="auto">
            <a:xfrm>
              <a:off x="2522" y="2462"/>
              <a:ext cx="103" cy="181"/>
            </a:xfrm>
            <a:custGeom>
              <a:avLst/>
              <a:gdLst>
                <a:gd name="T0" fmla="*/ 52 w 103"/>
                <a:gd name="T1" fmla="*/ 0 h 181"/>
                <a:gd name="T2" fmla="*/ 0 w 103"/>
                <a:gd name="T3" fmla="*/ 181 h 181"/>
                <a:gd name="T4" fmla="*/ 103 w 103"/>
                <a:gd name="T5" fmla="*/ 181 h 181"/>
                <a:gd name="T6" fmla="*/ 52 w 103"/>
                <a:gd name="T7" fmla="*/ 0 h 181"/>
              </a:gdLst>
              <a:ahLst/>
              <a:cxnLst>
                <a:cxn ang="0">
                  <a:pos x="T0" y="T1"/>
                </a:cxn>
                <a:cxn ang="0">
                  <a:pos x="T2" y="T3"/>
                </a:cxn>
                <a:cxn ang="0">
                  <a:pos x="T4" y="T5"/>
                </a:cxn>
                <a:cxn ang="0">
                  <a:pos x="T6" y="T7"/>
                </a:cxn>
              </a:cxnLst>
              <a:rect l="0" t="0" r="r" b="b"/>
              <a:pathLst>
                <a:path w="103" h="181">
                  <a:moveTo>
                    <a:pt x="52" y="0"/>
                  </a:moveTo>
                  <a:lnTo>
                    <a:pt x="0" y="181"/>
                  </a:lnTo>
                  <a:lnTo>
                    <a:pt x="103" y="181"/>
                  </a:lnTo>
                  <a:lnTo>
                    <a:pt x="52" y="0"/>
                  </a:lnTo>
                  <a:close/>
                </a:path>
              </a:pathLst>
            </a:custGeom>
            <a:noFill/>
            <a:ln w="4763">
              <a:solidFill>
                <a:srgbClr val="063DE8"/>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902" name="Freeform 822"/>
            <p:cNvSpPr>
              <a:spLocks/>
            </p:cNvSpPr>
            <p:nvPr/>
          </p:nvSpPr>
          <p:spPr bwMode="auto">
            <a:xfrm>
              <a:off x="2522" y="2462"/>
              <a:ext cx="103" cy="184"/>
            </a:xfrm>
            <a:custGeom>
              <a:avLst/>
              <a:gdLst>
                <a:gd name="T0" fmla="*/ 52 w 103"/>
                <a:gd name="T1" fmla="*/ 0 h 184"/>
                <a:gd name="T2" fmla="*/ 0 w 103"/>
                <a:gd name="T3" fmla="*/ 184 h 184"/>
                <a:gd name="T4" fmla="*/ 103 w 103"/>
                <a:gd name="T5" fmla="*/ 184 h 184"/>
                <a:gd name="T6" fmla="*/ 52 w 103"/>
                <a:gd name="T7" fmla="*/ 0 h 184"/>
              </a:gdLst>
              <a:ahLst/>
              <a:cxnLst>
                <a:cxn ang="0">
                  <a:pos x="T0" y="T1"/>
                </a:cxn>
                <a:cxn ang="0">
                  <a:pos x="T2" y="T3"/>
                </a:cxn>
                <a:cxn ang="0">
                  <a:pos x="T4" y="T5"/>
                </a:cxn>
                <a:cxn ang="0">
                  <a:pos x="T6" y="T7"/>
                </a:cxn>
              </a:cxnLst>
              <a:rect l="0" t="0" r="r" b="b"/>
              <a:pathLst>
                <a:path w="103" h="184">
                  <a:moveTo>
                    <a:pt x="52" y="0"/>
                  </a:moveTo>
                  <a:lnTo>
                    <a:pt x="0" y="184"/>
                  </a:lnTo>
                  <a:lnTo>
                    <a:pt x="103" y="184"/>
                  </a:lnTo>
                  <a:lnTo>
                    <a:pt x="52" y="0"/>
                  </a:lnTo>
                  <a:close/>
                </a:path>
              </a:pathLst>
            </a:custGeom>
            <a:solidFill>
              <a:srgbClr val="063DE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ChangeArrowheads="1"/>
          </p:cNvSpPr>
          <p:nvPr/>
        </p:nvSpPr>
        <p:spPr bwMode="auto">
          <a:xfrm>
            <a:off x="304800" y="152400"/>
            <a:ext cx="7772400" cy="504825"/>
          </a:xfrm>
          <a:prstGeom prst="rect">
            <a:avLst/>
          </a:prstGeom>
          <a:noFill/>
          <a:ln>
            <a:noFill/>
          </a:ln>
          <a:effectLst>
            <a:outerShdw dist="35921" dir="2700000" algn="ctr" rotWithShape="0">
              <a:srgbClr val="B3B3B3"/>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lvl1pPr algn="ctr">
              <a:defRPr sz="4400">
                <a:solidFill>
                  <a:schemeClr val="tx2"/>
                </a:solidFill>
                <a:latin typeface="Times" panose="02020603050405020304" pitchFamily="18" charset="0"/>
              </a:defRPr>
            </a:lvl1pPr>
            <a:lvl2pPr algn="ctr">
              <a:defRPr sz="4400">
                <a:solidFill>
                  <a:schemeClr val="tx2"/>
                </a:solidFill>
                <a:latin typeface="Times" panose="02020603050405020304" pitchFamily="18" charset="0"/>
              </a:defRPr>
            </a:lvl2pPr>
            <a:lvl3pPr algn="ctr">
              <a:defRPr sz="4400">
                <a:solidFill>
                  <a:schemeClr val="tx2"/>
                </a:solidFill>
                <a:latin typeface="Times" panose="02020603050405020304" pitchFamily="18" charset="0"/>
              </a:defRPr>
            </a:lvl3pPr>
            <a:lvl4pPr algn="ctr">
              <a:defRPr sz="4400">
                <a:solidFill>
                  <a:schemeClr val="tx2"/>
                </a:solidFill>
                <a:latin typeface="Times" panose="02020603050405020304" pitchFamily="18" charset="0"/>
              </a:defRPr>
            </a:lvl4pPr>
            <a:lvl5pPr algn="ctr">
              <a:defRPr sz="4400">
                <a:solidFill>
                  <a:schemeClr val="tx2"/>
                </a:solidFill>
                <a:latin typeface="Times" panose="02020603050405020304" pitchFamily="18" charset="0"/>
              </a:defRPr>
            </a:lvl5pPr>
            <a:lvl6pPr marL="457200" algn="ctr" fontAlgn="base">
              <a:spcBef>
                <a:spcPct val="0"/>
              </a:spcBef>
              <a:spcAft>
                <a:spcPct val="0"/>
              </a:spcAft>
              <a:defRPr sz="4400">
                <a:solidFill>
                  <a:schemeClr val="tx2"/>
                </a:solidFill>
                <a:latin typeface="Times" panose="02020603050405020304" pitchFamily="18" charset="0"/>
              </a:defRPr>
            </a:lvl6pPr>
            <a:lvl7pPr marL="914400" algn="ctr" fontAlgn="base">
              <a:spcBef>
                <a:spcPct val="0"/>
              </a:spcBef>
              <a:spcAft>
                <a:spcPct val="0"/>
              </a:spcAft>
              <a:defRPr sz="4400">
                <a:solidFill>
                  <a:schemeClr val="tx2"/>
                </a:solidFill>
                <a:latin typeface="Times" panose="02020603050405020304" pitchFamily="18" charset="0"/>
              </a:defRPr>
            </a:lvl7pPr>
            <a:lvl8pPr marL="1371600" algn="ctr" fontAlgn="base">
              <a:spcBef>
                <a:spcPct val="0"/>
              </a:spcBef>
              <a:spcAft>
                <a:spcPct val="0"/>
              </a:spcAft>
              <a:defRPr sz="4400">
                <a:solidFill>
                  <a:schemeClr val="tx2"/>
                </a:solidFill>
                <a:latin typeface="Times" panose="02020603050405020304" pitchFamily="18" charset="0"/>
              </a:defRPr>
            </a:lvl8pPr>
            <a:lvl9pPr marL="1828800" algn="ctr" fontAlgn="base">
              <a:spcBef>
                <a:spcPct val="0"/>
              </a:spcBef>
              <a:spcAft>
                <a:spcPct val="0"/>
              </a:spcAft>
              <a:defRPr sz="4400">
                <a:solidFill>
                  <a:schemeClr val="tx2"/>
                </a:solidFill>
                <a:latin typeface="Times" panose="02020603050405020304" pitchFamily="18" charset="0"/>
              </a:defRPr>
            </a:lvl9pPr>
          </a:lstStyle>
          <a:p>
            <a:pPr eaLnBrk="1" hangingPunct="1"/>
            <a:r>
              <a:rPr lang="en-GB" altLang="en-US" sz="4000" b="1">
                <a:solidFill>
                  <a:srgbClr val="FF0000"/>
                </a:solidFill>
                <a:effectLst>
                  <a:outerShdw blurRad="38100" dist="38100" dir="2700000" algn="tl">
                    <a:srgbClr val="000000"/>
                  </a:outerShdw>
                </a:effectLst>
              </a:rPr>
              <a:t>Efficiency Loss of a tax</a:t>
            </a:r>
          </a:p>
        </p:txBody>
      </p:sp>
      <p:sp>
        <p:nvSpPr>
          <p:cNvPr id="45063" name="Line 7"/>
          <p:cNvSpPr>
            <a:spLocks noChangeShapeType="1"/>
          </p:cNvSpPr>
          <p:nvPr/>
        </p:nvSpPr>
        <p:spPr bwMode="auto">
          <a:xfrm flipV="1">
            <a:off x="2124075" y="1843088"/>
            <a:ext cx="4660900" cy="3657600"/>
          </a:xfrm>
          <a:prstGeom prst="line">
            <a:avLst/>
          </a:prstGeom>
          <a:noFill/>
          <a:ln w="38100">
            <a:solidFill>
              <a:srgbClr val="00804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4" name="Line 8"/>
          <p:cNvSpPr>
            <a:spLocks noChangeShapeType="1"/>
          </p:cNvSpPr>
          <p:nvPr/>
        </p:nvSpPr>
        <p:spPr bwMode="auto">
          <a:xfrm flipH="1">
            <a:off x="1068388" y="3692525"/>
            <a:ext cx="3290887" cy="0"/>
          </a:xfrm>
          <a:prstGeom prst="line">
            <a:avLst/>
          </a:prstGeom>
          <a:noFill/>
          <a:ln w="57150">
            <a:solidFill>
              <a:srgbClr val="B3B3B3"/>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5" name="Rectangle 9"/>
          <p:cNvSpPr>
            <a:spLocks noChangeArrowheads="1"/>
          </p:cNvSpPr>
          <p:nvPr/>
        </p:nvSpPr>
        <p:spPr bwMode="auto">
          <a:xfrm>
            <a:off x="7054850" y="1666875"/>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800" b="1" i="1">
                <a:solidFill>
                  <a:srgbClr val="008040"/>
                </a:solidFill>
                <a:effectLst>
                  <a:outerShdw blurRad="38100" dist="38100" dir="2700000" algn="tl">
                    <a:srgbClr val="000000"/>
                  </a:outerShdw>
                </a:effectLst>
              </a:rPr>
              <a:t>S</a:t>
            </a:r>
          </a:p>
        </p:txBody>
      </p:sp>
      <p:sp>
        <p:nvSpPr>
          <p:cNvPr id="45066" name="Rectangle 10"/>
          <p:cNvSpPr>
            <a:spLocks noChangeArrowheads="1"/>
          </p:cNvSpPr>
          <p:nvPr/>
        </p:nvSpPr>
        <p:spPr bwMode="auto">
          <a:xfrm>
            <a:off x="682625" y="5986463"/>
            <a:ext cx="4603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800" b="1">
                <a:solidFill>
                  <a:srgbClr val="0000FF"/>
                </a:solidFill>
                <a:effectLst>
                  <a:outerShdw blurRad="38100" dist="38100" dir="2700000" algn="tl">
                    <a:srgbClr val="000000"/>
                  </a:outerShdw>
                </a:effectLst>
              </a:rPr>
              <a:t>O</a:t>
            </a:r>
          </a:p>
        </p:txBody>
      </p:sp>
      <p:sp>
        <p:nvSpPr>
          <p:cNvPr id="45067" name="Rectangle 11"/>
          <p:cNvSpPr>
            <a:spLocks noChangeArrowheads="1"/>
          </p:cNvSpPr>
          <p:nvPr/>
        </p:nvSpPr>
        <p:spPr bwMode="auto">
          <a:xfrm>
            <a:off x="434975" y="3405188"/>
            <a:ext cx="5222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r"/>
            <a:r>
              <a:rPr lang="en-GB" altLang="en-US" sz="2800" b="1" i="1">
                <a:solidFill>
                  <a:schemeClr val="bg2"/>
                </a:solidFill>
                <a:effectLst>
                  <a:outerShdw blurRad="38100" dist="38100" dir="2700000" algn="tl">
                    <a:srgbClr val="000000"/>
                  </a:outerShdw>
                </a:effectLst>
              </a:rPr>
              <a:t>P</a:t>
            </a:r>
            <a:r>
              <a:rPr lang="en-GB" altLang="en-US" sz="2800" b="1" baseline="-25000">
                <a:solidFill>
                  <a:schemeClr val="bg2"/>
                </a:solidFill>
                <a:effectLst>
                  <a:outerShdw blurRad="38100" dist="38100" dir="2700000" algn="tl">
                    <a:srgbClr val="000000"/>
                  </a:outerShdw>
                </a:effectLst>
              </a:rPr>
              <a:t>1</a:t>
            </a:r>
          </a:p>
        </p:txBody>
      </p:sp>
      <p:sp>
        <p:nvSpPr>
          <p:cNvPr id="45068" name="Rectangle 12"/>
          <p:cNvSpPr>
            <a:spLocks noChangeArrowheads="1"/>
          </p:cNvSpPr>
          <p:nvPr/>
        </p:nvSpPr>
        <p:spPr bwMode="auto">
          <a:xfrm>
            <a:off x="4194175" y="6043613"/>
            <a:ext cx="5619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2800" b="1" i="1">
                <a:solidFill>
                  <a:schemeClr val="bg2"/>
                </a:solidFill>
                <a:effectLst>
                  <a:outerShdw blurRad="38100" dist="38100" dir="2700000" algn="tl">
                    <a:srgbClr val="000000"/>
                  </a:outerShdw>
                </a:effectLst>
              </a:rPr>
              <a:t>Q</a:t>
            </a:r>
            <a:r>
              <a:rPr lang="en-GB" altLang="en-US" sz="2800" b="1" baseline="-25000">
                <a:solidFill>
                  <a:schemeClr val="bg2"/>
                </a:solidFill>
                <a:effectLst>
                  <a:outerShdw blurRad="38100" dist="38100" dir="2700000" algn="tl">
                    <a:srgbClr val="000000"/>
                  </a:outerShdw>
                </a:effectLst>
              </a:rPr>
              <a:t>1</a:t>
            </a:r>
          </a:p>
        </p:txBody>
      </p:sp>
      <p:sp>
        <p:nvSpPr>
          <p:cNvPr id="45069" name="Line 13"/>
          <p:cNvSpPr>
            <a:spLocks noChangeShapeType="1"/>
          </p:cNvSpPr>
          <p:nvPr/>
        </p:nvSpPr>
        <p:spPr bwMode="auto">
          <a:xfrm>
            <a:off x="1066800" y="5943600"/>
            <a:ext cx="7010400" cy="0"/>
          </a:xfrm>
          <a:prstGeom prst="line">
            <a:avLst/>
          </a:prstGeom>
          <a:noFill/>
          <a:ln w="38100">
            <a:solidFill>
              <a:srgbClr val="FF0000"/>
            </a:solidFill>
            <a:round/>
            <a:headEnd type="none" w="sm" len="sm"/>
            <a:tailEnd type="non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0" name="Line 14"/>
          <p:cNvSpPr>
            <a:spLocks noChangeShapeType="1"/>
          </p:cNvSpPr>
          <p:nvPr/>
        </p:nvSpPr>
        <p:spPr bwMode="auto">
          <a:xfrm>
            <a:off x="1066800" y="609600"/>
            <a:ext cx="0" cy="5334000"/>
          </a:xfrm>
          <a:prstGeom prst="line">
            <a:avLst/>
          </a:prstGeom>
          <a:noFill/>
          <a:ln w="38100">
            <a:solidFill>
              <a:srgbClr val="FF0000"/>
            </a:solidFill>
            <a:round/>
            <a:headEnd type="none"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1" name="Rectangle 15"/>
          <p:cNvSpPr>
            <a:spLocks noChangeArrowheads="1"/>
          </p:cNvSpPr>
          <p:nvPr/>
        </p:nvSpPr>
        <p:spPr bwMode="auto">
          <a:xfrm>
            <a:off x="6540500" y="5272088"/>
            <a:ext cx="4413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2800" b="1" i="1">
                <a:solidFill>
                  <a:srgbClr val="0000FF"/>
                </a:solidFill>
                <a:effectLst>
                  <a:outerShdw blurRad="38100" dist="38100" dir="2700000" algn="tl">
                    <a:srgbClr val="000000"/>
                  </a:outerShdw>
                </a:effectLst>
              </a:rPr>
              <a:t>D</a:t>
            </a:r>
          </a:p>
        </p:txBody>
      </p:sp>
      <p:sp>
        <p:nvSpPr>
          <p:cNvPr id="45072" name="Rectangle 16"/>
          <p:cNvSpPr>
            <a:spLocks noChangeArrowheads="1"/>
          </p:cNvSpPr>
          <p:nvPr/>
        </p:nvSpPr>
        <p:spPr bwMode="auto">
          <a:xfrm>
            <a:off x="593725" y="541338"/>
            <a:ext cx="4905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800" b="1" i="1">
                <a:solidFill>
                  <a:srgbClr val="0000FF"/>
                </a:solidFill>
                <a:effectLst>
                  <a:outerShdw blurRad="38100" dist="38100" dir="2700000" algn="tl">
                    <a:srgbClr val="000000"/>
                  </a:outerShdw>
                </a:effectLst>
              </a:rPr>
              <a:t>P </a:t>
            </a:r>
          </a:p>
        </p:txBody>
      </p:sp>
      <p:sp>
        <p:nvSpPr>
          <p:cNvPr id="45073" name="Rectangle 17"/>
          <p:cNvSpPr>
            <a:spLocks noChangeArrowheads="1"/>
          </p:cNvSpPr>
          <p:nvPr/>
        </p:nvSpPr>
        <p:spPr bwMode="auto">
          <a:xfrm>
            <a:off x="7756525" y="6027738"/>
            <a:ext cx="5302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800" b="1" i="1">
                <a:solidFill>
                  <a:srgbClr val="0000FF"/>
                </a:solidFill>
                <a:effectLst>
                  <a:outerShdw blurRad="38100" dist="38100" dir="2700000" algn="tl">
                    <a:srgbClr val="000000"/>
                  </a:outerShdw>
                </a:effectLst>
              </a:rPr>
              <a:t>Q </a:t>
            </a:r>
          </a:p>
        </p:txBody>
      </p:sp>
      <p:sp>
        <p:nvSpPr>
          <p:cNvPr id="45074" name="Line 18"/>
          <p:cNvSpPr>
            <a:spLocks noChangeShapeType="1"/>
          </p:cNvSpPr>
          <p:nvPr/>
        </p:nvSpPr>
        <p:spPr bwMode="auto">
          <a:xfrm>
            <a:off x="1841500" y="1387475"/>
            <a:ext cx="4622800" cy="4208463"/>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5" name="Rectangle 19"/>
          <p:cNvSpPr>
            <a:spLocks noChangeArrowheads="1"/>
          </p:cNvSpPr>
          <p:nvPr/>
        </p:nvSpPr>
        <p:spPr bwMode="auto">
          <a:xfrm>
            <a:off x="6715125" y="960438"/>
            <a:ext cx="5318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2800" b="1" i="1">
                <a:solidFill>
                  <a:srgbClr val="800080"/>
                </a:solidFill>
                <a:effectLst>
                  <a:outerShdw blurRad="38100" dist="38100" dir="2700000" algn="tl">
                    <a:srgbClr val="000000"/>
                  </a:outerShdw>
                </a:effectLst>
              </a:rPr>
              <a:t>S</a:t>
            </a:r>
            <a:r>
              <a:rPr lang="en-GB" altLang="en-US" sz="2800" b="1" i="1" baseline="-25000">
                <a:solidFill>
                  <a:srgbClr val="800080"/>
                </a:solidFill>
                <a:effectLst>
                  <a:outerShdw blurRad="38100" dist="38100" dir="2700000" algn="tl">
                    <a:srgbClr val="000000"/>
                  </a:outerShdw>
                </a:effectLst>
              </a:rPr>
              <a:t>t</a:t>
            </a:r>
            <a:endParaRPr lang="en-GB" altLang="en-US" sz="2800" b="1" i="1">
              <a:solidFill>
                <a:srgbClr val="800080"/>
              </a:solidFill>
              <a:effectLst>
                <a:outerShdw blurRad="38100" dist="38100" dir="2700000" algn="tl">
                  <a:srgbClr val="000000"/>
                </a:outerShdw>
              </a:effectLst>
            </a:endParaRPr>
          </a:p>
        </p:txBody>
      </p:sp>
      <p:sp>
        <p:nvSpPr>
          <p:cNvPr id="45076" name="Line 20"/>
          <p:cNvSpPr>
            <a:spLocks noChangeShapeType="1"/>
          </p:cNvSpPr>
          <p:nvPr/>
        </p:nvSpPr>
        <p:spPr bwMode="auto">
          <a:xfrm flipH="1">
            <a:off x="1100138" y="3235325"/>
            <a:ext cx="2727325" cy="0"/>
          </a:xfrm>
          <a:prstGeom prst="line">
            <a:avLst/>
          </a:prstGeom>
          <a:noFill/>
          <a:ln w="57150">
            <a:solidFill>
              <a:srgbClr val="B3B3B3"/>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7" name="Line 21"/>
          <p:cNvSpPr>
            <a:spLocks noChangeShapeType="1"/>
          </p:cNvSpPr>
          <p:nvPr/>
        </p:nvSpPr>
        <p:spPr bwMode="auto">
          <a:xfrm>
            <a:off x="3821113" y="3230563"/>
            <a:ext cx="17462" cy="2703512"/>
          </a:xfrm>
          <a:prstGeom prst="line">
            <a:avLst/>
          </a:prstGeom>
          <a:noFill/>
          <a:ln w="381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8" name="Line 22"/>
          <p:cNvSpPr>
            <a:spLocks noChangeShapeType="1"/>
          </p:cNvSpPr>
          <p:nvPr/>
        </p:nvSpPr>
        <p:spPr bwMode="auto">
          <a:xfrm flipH="1">
            <a:off x="1119188" y="4140200"/>
            <a:ext cx="2709862" cy="0"/>
          </a:xfrm>
          <a:prstGeom prst="line">
            <a:avLst/>
          </a:prstGeom>
          <a:noFill/>
          <a:ln w="57150">
            <a:solidFill>
              <a:srgbClr val="B3B3B3"/>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9" name="Line 23"/>
          <p:cNvSpPr>
            <a:spLocks noChangeShapeType="1"/>
          </p:cNvSpPr>
          <p:nvPr/>
        </p:nvSpPr>
        <p:spPr bwMode="auto">
          <a:xfrm flipV="1">
            <a:off x="1728788" y="1293813"/>
            <a:ext cx="4876800" cy="3276600"/>
          </a:xfrm>
          <a:prstGeom prst="line">
            <a:avLst/>
          </a:prstGeom>
          <a:noFill/>
          <a:ln w="38100">
            <a:solidFill>
              <a:srgbClr val="80004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Text Box 24"/>
          <p:cNvSpPr txBox="1">
            <a:spLocks noChangeArrowheads="1"/>
          </p:cNvSpPr>
          <p:nvPr/>
        </p:nvSpPr>
        <p:spPr bwMode="auto">
          <a:xfrm>
            <a:off x="3702050" y="2589213"/>
            <a:ext cx="3000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800040"/>
                </a:solidFill>
                <a:effectLst>
                  <a:outerShdw blurRad="38100" dist="38100" dir="2700000" algn="tl">
                    <a:srgbClr val="000000"/>
                  </a:outerShdw>
                </a:effectLst>
              </a:rPr>
              <a:t>a</a:t>
            </a:r>
          </a:p>
        </p:txBody>
      </p:sp>
      <p:sp>
        <p:nvSpPr>
          <p:cNvPr id="45081" name="Text Box 25"/>
          <p:cNvSpPr txBox="1">
            <a:spLocks noChangeArrowheads="1"/>
          </p:cNvSpPr>
          <p:nvPr/>
        </p:nvSpPr>
        <p:spPr bwMode="auto">
          <a:xfrm>
            <a:off x="4281488" y="3186113"/>
            <a:ext cx="3000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b="1">
                <a:solidFill>
                  <a:schemeClr val="accent2"/>
                </a:solidFill>
                <a:effectLst>
                  <a:outerShdw blurRad="38100" dist="38100" dir="2700000" algn="tl">
                    <a:srgbClr val="000000"/>
                  </a:outerShdw>
                </a:effectLst>
              </a:rPr>
              <a:t>b</a:t>
            </a:r>
          </a:p>
        </p:txBody>
      </p:sp>
      <p:sp>
        <p:nvSpPr>
          <p:cNvPr id="45082" name="Text Box 26"/>
          <p:cNvSpPr txBox="1">
            <a:spLocks noChangeArrowheads="1"/>
          </p:cNvSpPr>
          <p:nvPr/>
        </p:nvSpPr>
        <p:spPr bwMode="auto">
          <a:xfrm>
            <a:off x="3798888" y="4017963"/>
            <a:ext cx="3000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800080"/>
                </a:solidFill>
                <a:effectLst>
                  <a:outerShdw blurRad="38100" dist="38100" dir="2700000" algn="tl">
                    <a:srgbClr val="000000"/>
                  </a:outerShdw>
                </a:effectLst>
              </a:rPr>
              <a:t>c</a:t>
            </a:r>
          </a:p>
        </p:txBody>
      </p:sp>
      <p:sp>
        <p:nvSpPr>
          <p:cNvPr id="45083" name="AutoShape 27"/>
          <p:cNvSpPr>
            <a:spLocks noChangeArrowheads="1"/>
          </p:cNvSpPr>
          <p:nvPr/>
        </p:nvSpPr>
        <p:spPr bwMode="auto">
          <a:xfrm rot="5396294">
            <a:off x="3657600" y="3427413"/>
            <a:ext cx="922337" cy="534988"/>
          </a:xfrm>
          <a:prstGeom prst="triangle">
            <a:avLst>
              <a:gd name="adj" fmla="val 50000"/>
            </a:avLst>
          </a:prstGeom>
          <a:solidFill>
            <a:srgbClr val="FFCB4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45084" name="Group 28"/>
          <p:cNvGrpSpPr>
            <a:grpSpLocks/>
          </p:cNvGrpSpPr>
          <p:nvPr/>
        </p:nvGrpSpPr>
        <p:grpSpPr bwMode="auto">
          <a:xfrm>
            <a:off x="1004888" y="3171825"/>
            <a:ext cx="2879725" cy="546100"/>
            <a:chOff x="623" y="2038"/>
            <a:chExt cx="1829" cy="282"/>
          </a:xfrm>
        </p:grpSpPr>
        <p:sp>
          <p:nvSpPr>
            <p:cNvPr id="45085" name="Rectangle 29"/>
            <p:cNvSpPr>
              <a:spLocks noChangeArrowheads="1"/>
            </p:cNvSpPr>
            <p:nvPr/>
          </p:nvSpPr>
          <p:spPr bwMode="auto">
            <a:xfrm>
              <a:off x="690" y="2038"/>
              <a:ext cx="1709" cy="282"/>
            </a:xfrm>
            <a:prstGeom prst="rect">
              <a:avLst/>
            </a:prstGeom>
            <a:solidFill>
              <a:srgbClr val="CCFFFF"/>
            </a:solidFill>
            <a:ln w="57150">
              <a:solidFill>
                <a:srgbClr val="FF0000">
                  <a:alpha val="17000"/>
                </a:srgb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6" name="Rectangle 30"/>
            <p:cNvSpPr>
              <a:spLocks noChangeArrowheads="1"/>
            </p:cNvSpPr>
            <p:nvPr/>
          </p:nvSpPr>
          <p:spPr bwMode="auto">
            <a:xfrm>
              <a:off x="623" y="2071"/>
              <a:ext cx="1829" cy="189"/>
            </a:xfrm>
            <a:prstGeom prst="rect">
              <a:avLst/>
            </a:prstGeom>
            <a:noFill/>
            <a:ln>
              <a:noFill/>
            </a:ln>
            <a:effectLst>
              <a:outerShdw dist="40161" dir="4293903"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1800" b="1">
                  <a:solidFill>
                    <a:schemeClr val="accent2"/>
                  </a:solidFill>
                  <a:effectLst>
                    <a:outerShdw blurRad="38100" dist="38100" dir="2700000" algn="tl">
                      <a:srgbClr val="000000"/>
                    </a:outerShdw>
                  </a:effectLst>
                  <a:latin typeface="Arial" panose="020B0604020202020204" pitchFamily="34" charset="0"/>
                </a:rPr>
                <a:t>CONSUMER’S SHARE</a:t>
              </a:r>
            </a:p>
          </p:txBody>
        </p:sp>
      </p:grpSp>
      <p:grpSp>
        <p:nvGrpSpPr>
          <p:cNvPr id="45087" name="Group 31"/>
          <p:cNvGrpSpPr>
            <a:grpSpLocks/>
          </p:cNvGrpSpPr>
          <p:nvPr/>
        </p:nvGrpSpPr>
        <p:grpSpPr bwMode="auto">
          <a:xfrm>
            <a:off x="1023938" y="3721100"/>
            <a:ext cx="2878137" cy="414338"/>
            <a:chOff x="639" y="2343"/>
            <a:chExt cx="1829" cy="261"/>
          </a:xfrm>
        </p:grpSpPr>
        <p:sp>
          <p:nvSpPr>
            <p:cNvPr id="45088" name="Rectangle 32"/>
            <p:cNvSpPr>
              <a:spLocks noChangeArrowheads="1"/>
            </p:cNvSpPr>
            <p:nvPr/>
          </p:nvSpPr>
          <p:spPr bwMode="auto">
            <a:xfrm>
              <a:off x="695" y="2343"/>
              <a:ext cx="1709" cy="261"/>
            </a:xfrm>
            <a:prstGeom prst="rect">
              <a:avLst/>
            </a:prstGeom>
            <a:solidFill>
              <a:srgbClr val="AFE6FF"/>
            </a:solidFill>
            <a:ln w="9525">
              <a:solidFill>
                <a:srgbClr val="FF0000">
                  <a:alpha val="5000"/>
                </a:srgb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9" name="Rectangle 33"/>
            <p:cNvSpPr>
              <a:spLocks noChangeArrowheads="1"/>
            </p:cNvSpPr>
            <p:nvPr/>
          </p:nvSpPr>
          <p:spPr bwMode="auto">
            <a:xfrm>
              <a:off x="639" y="2359"/>
              <a:ext cx="1829" cy="231"/>
            </a:xfrm>
            <a:prstGeom prst="rect">
              <a:avLst/>
            </a:prstGeom>
            <a:noFill/>
            <a:ln>
              <a:noFill/>
            </a:ln>
            <a:effectLst>
              <a:outerShdw dist="40161" dir="4293903"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1800" b="1">
                  <a:solidFill>
                    <a:srgbClr val="800040"/>
                  </a:solidFill>
                  <a:effectLst>
                    <a:outerShdw blurRad="38100" dist="38100" dir="2700000" algn="tl">
                      <a:srgbClr val="000000"/>
                    </a:outerShdw>
                  </a:effectLst>
                  <a:latin typeface="Arial" panose="020B0604020202020204" pitchFamily="34" charset="0"/>
                </a:rPr>
                <a:t>PRODUCER’S SHARE</a:t>
              </a:r>
              <a:endParaRPr lang="en-GB" altLang="en-US" sz="1800" b="1">
                <a:solidFill>
                  <a:schemeClr val="accent2"/>
                </a:solidFill>
                <a:effectLst>
                  <a:outerShdw blurRad="38100" dist="38100" dir="2700000" algn="tl">
                    <a:srgbClr val="000000"/>
                  </a:outerShdw>
                </a:effectLst>
                <a:latin typeface="Arial" panose="020B0604020202020204" pitchFamily="34" charset="0"/>
              </a:endParaRPr>
            </a:p>
          </p:txBody>
        </p:sp>
      </p:grpSp>
      <p:sp>
        <p:nvSpPr>
          <p:cNvPr id="45091" name="Text Box 35"/>
          <p:cNvSpPr txBox="1">
            <a:spLocks noChangeArrowheads="1"/>
          </p:cNvSpPr>
          <p:nvPr/>
        </p:nvSpPr>
        <p:spPr bwMode="auto">
          <a:xfrm>
            <a:off x="5751513" y="3103563"/>
            <a:ext cx="238125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rgbClr val="FF8000"/>
                </a:solidFill>
                <a:effectLst>
                  <a:outerShdw blurRad="38100" dist="38100" dir="2700000" algn="tl">
                    <a:srgbClr val="000000"/>
                  </a:outerShdw>
                </a:effectLst>
              </a:rPr>
              <a:t>Efficiency Loss</a:t>
            </a:r>
          </a:p>
        </p:txBody>
      </p:sp>
      <p:sp>
        <p:nvSpPr>
          <p:cNvPr id="45092" name="AutoShape 36"/>
          <p:cNvSpPr>
            <a:spLocks noChangeArrowheads="1"/>
          </p:cNvSpPr>
          <p:nvPr/>
        </p:nvSpPr>
        <p:spPr bwMode="auto">
          <a:xfrm flipH="1">
            <a:off x="4665663" y="3419475"/>
            <a:ext cx="969962" cy="6731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a:extLst>
            <a:ext uri="{909E8E84-426E-40DD-AFC4-6F175D3DCCD1}">
              <a14:hiddenFill xmlns:a14="http://schemas.microsoft.com/office/drawing/2010/main">
                <a:solidFill>
                  <a:srgbClr val="FF8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93" name="Line 37"/>
          <p:cNvSpPr>
            <a:spLocks noChangeShapeType="1"/>
          </p:cNvSpPr>
          <p:nvPr/>
        </p:nvSpPr>
        <p:spPr bwMode="auto">
          <a:xfrm>
            <a:off x="4408488" y="3727450"/>
            <a:ext cx="34925" cy="2212975"/>
          </a:xfrm>
          <a:prstGeom prst="line">
            <a:avLst/>
          </a:prstGeom>
          <a:noFill/>
          <a:ln w="38100">
            <a:solidFill>
              <a:schemeClr val="bg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94" name="Rectangle 38"/>
          <p:cNvSpPr>
            <a:spLocks noChangeArrowheads="1"/>
          </p:cNvSpPr>
          <p:nvPr/>
        </p:nvSpPr>
        <p:spPr bwMode="auto">
          <a:xfrm>
            <a:off x="3546475" y="6035675"/>
            <a:ext cx="561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ctr"/>
            <a:r>
              <a:rPr lang="en-GB" altLang="en-US" sz="2800" b="1" i="1">
                <a:solidFill>
                  <a:srgbClr val="FF0000"/>
                </a:solidFill>
                <a:effectLst>
                  <a:outerShdw blurRad="38100" dist="38100" dir="2700000" algn="tl">
                    <a:srgbClr val="000000"/>
                  </a:outerShdw>
                </a:effectLst>
              </a:rPr>
              <a:t>Q</a:t>
            </a:r>
            <a:r>
              <a:rPr lang="en-GB" altLang="en-US" sz="2800" b="1" baseline="-25000">
                <a:solidFill>
                  <a:srgbClr val="FF0000"/>
                </a:solidFill>
                <a:effectLst>
                  <a:outerShdw blurRad="38100" dist="38100" dir="2700000" algn="tl">
                    <a:srgbClr val="000000"/>
                  </a:outerShdw>
                </a:effectLst>
              </a:rPr>
              <a:t>2</a:t>
            </a:r>
          </a:p>
        </p:txBody>
      </p:sp>
      <p:sp>
        <p:nvSpPr>
          <p:cNvPr id="45095" name="Rectangle 39"/>
          <p:cNvSpPr>
            <a:spLocks noChangeArrowheads="1"/>
          </p:cNvSpPr>
          <p:nvPr/>
        </p:nvSpPr>
        <p:spPr bwMode="auto">
          <a:xfrm>
            <a:off x="492125" y="2898775"/>
            <a:ext cx="5222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defTabSz="762000">
              <a:defRPr sz="2400">
                <a:solidFill>
                  <a:schemeClr val="tx1"/>
                </a:solidFill>
                <a:latin typeface="Times" panose="02020603050405020304" pitchFamily="18" charset="0"/>
              </a:defRPr>
            </a:lvl1pPr>
            <a:lvl2pPr marL="571500" defTabSz="762000">
              <a:defRPr sz="2400">
                <a:solidFill>
                  <a:schemeClr val="tx1"/>
                </a:solidFill>
                <a:latin typeface="Times" panose="02020603050405020304" pitchFamily="18" charset="0"/>
              </a:defRPr>
            </a:lvl2pPr>
            <a:lvl3pPr marL="1143000" defTabSz="762000">
              <a:defRPr sz="2400">
                <a:solidFill>
                  <a:schemeClr val="tx1"/>
                </a:solidFill>
                <a:latin typeface="Times" panose="02020603050405020304" pitchFamily="18" charset="0"/>
              </a:defRPr>
            </a:lvl3pPr>
            <a:lvl4pPr marL="1714500" defTabSz="762000">
              <a:defRPr sz="2400">
                <a:solidFill>
                  <a:schemeClr val="tx1"/>
                </a:solidFill>
                <a:latin typeface="Times" panose="02020603050405020304" pitchFamily="18" charset="0"/>
              </a:defRPr>
            </a:lvl4pPr>
            <a:lvl5pPr marL="2286000" defTabSz="762000">
              <a:defRPr sz="2400">
                <a:solidFill>
                  <a:schemeClr val="tx1"/>
                </a:solidFill>
                <a:latin typeface="Times" panose="02020603050405020304" pitchFamily="18" charset="0"/>
              </a:defRPr>
            </a:lvl5pPr>
            <a:lvl6pPr marL="2743200" defTabSz="762000" eaLnBrk="0" fontAlgn="base" hangingPunct="0">
              <a:spcBef>
                <a:spcPct val="0"/>
              </a:spcBef>
              <a:spcAft>
                <a:spcPct val="0"/>
              </a:spcAft>
              <a:defRPr sz="2400">
                <a:solidFill>
                  <a:schemeClr val="tx1"/>
                </a:solidFill>
                <a:latin typeface="Times" panose="02020603050405020304" pitchFamily="18" charset="0"/>
              </a:defRPr>
            </a:lvl6pPr>
            <a:lvl7pPr marL="3200400" defTabSz="762000" eaLnBrk="0" fontAlgn="base" hangingPunct="0">
              <a:spcBef>
                <a:spcPct val="0"/>
              </a:spcBef>
              <a:spcAft>
                <a:spcPct val="0"/>
              </a:spcAft>
              <a:defRPr sz="2400">
                <a:solidFill>
                  <a:schemeClr val="tx1"/>
                </a:solidFill>
                <a:latin typeface="Times" panose="02020603050405020304" pitchFamily="18" charset="0"/>
              </a:defRPr>
            </a:lvl7pPr>
            <a:lvl8pPr marL="3657600" defTabSz="762000" eaLnBrk="0" fontAlgn="base" hangingPunct="0">
              <a:spcBef>
                <a:spcPct val="0"/>
              </a:spcBef>
              <a:spcAft>
                <a:spcPct val="0"/>
              </a:spcAft>
              <a:defRPr sz="2400">
                <a:solidFill>
                  <a:schemeClr val="tx1"/>
                </a:solidFill>
                <a:latin typeface="Times" panose="02020603050405020304" pitchFamily="18" charset="0"/>
              </a:defRPr>
            </a:lvl8pPr>
            <a:lvl9pPr marL="4114800" defTabSz="762000" eaLnBrk="0" fontAlgn="base" hangingPunct="0">
              <a:spcBef>
                <a:spcPct val="0"/>
              </a:spcBef>
              <a:spcAft>
                <a:spcPct val="0"/>
              </a:spcAft>
              <a:defRPr sz="2400">
                <a:solidFill>
                  <a:schemeClr val="tx1"/>
                </a:solidFill>
                <a:latin typeface="Times" panose="02020603050405020304" pitchFamily="18" charset="0"/>
              </a:defRPr>
            </a:lvl9pPr>
          </a:lstStyle>
          <a:p>
            <a:pPr algn="r"/>
            <a:r>
              <a:rPr lang="en-GB" altLang="en-US" sz="2800" b="1" i="1">
                <a:solidFill>
                  <a:srgbClr val="FF0000"/>
                </a:solidFill>
                <a:effectLst>
                  <a:outerShdw blurRad="38100" dist="38100" dir="2700000" algn="tl">
                    <a:srgbClr val="000000"/>
                  </a:outerShdw>
                </a:effectLst>
              </a:rPr>
              <a:t>P</a:t>
            </a:r>
            <a:r>
              <a:rPr lang="en-GB" altLang="en-US" sz="2800" b="1" baseline="-25000">
                <a:solidFill>
                  <a:srgbClr val="FF0000"/>
                </a:solidFill>
                <a:effectLst>
                  <a:outerShdw blurRad="38100" dist="38100" dir="2700000" algn="tl">
                    <a:srgbClr val="000000"/>
                  </a:outerShdw>
                </a:effectLst>
              </a:rPr>
              <a:t>2</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97" name="Line 137"/>
          <p:cNvSpPr>
            <a:spLocks noChangeShapeType="1"/>
          </p:cNvSpPr>
          <p:nvPr/>
        </p:nvSpPr>
        <p:spPr bwMode="auto">
          <a:xfrm>
            <a:off x="2209800" y="1371600"/>
            <a:ext cx="1588" cy="3962400"/>
          </a:xfrm>
          <a:prstGeom prst="line">
            <a:avLst/>
          </a:prstGeom>
          <a:noFill/>
          <a:ln w="5715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8" name="Line 138"/>
          <p:cNvSpPr>
            <a:spLocks noChangeShapeType="1"/>
          </p:cNvSpPr>
          <p:nvPr/>
        </p:nvSpPr>
        <p:spPr bwMode="auto">
          <a:xfrm>
            <a:off x="2209800" y="5334000"/>
            <a:ext cx="4876800" cy="1588"/>
          </a:xfrm>
          <a:prstGeom prst="line">
            <a:avLst/>
          </a:prstGeom>
          <a:noFill/>
          <a:ln w="57150">
            <a:solidFill>
              <a:schemeClr val="fo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9" name="Text Box 139"/>
          <p:cNvSpPr txBox="1">
            <a:spLocks noChangeArrowheads="1"/>
          </p:cNvSpPr>
          <p:nvPr/>
        </p:nvSpPr>
        <p:spPr bwMode="auto">
          <a:xfrm>
            <a:off x="4267200" y="5943600"/>
            <a:ext cx="441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80"/>
                </a:solidFill>
                <a:effectLst>
                  <a:outerShdw blurRad="38100" dist="38100" dir="2700000" algn="tl">
                    <a:srgbClr val="000000"/>
                  </a:outerShdw>
                </a:effectLst>
              </a:rPr>
              <a:t>Cumulative % of families</a:t>
            </a:r>
          </a:p>
        </p:txBody>
      </p:sp>
      <p:sp>
        <p:nvSpPr>
          <p:cNvPr id="41100" name="Text Box 140"/>
          <p:cNvSpPr txBox="1">
            <a:spLocks noChangeArrowheads="1"/>
          </p:cNvSpPr>
          <p:nvPr/>
        </p:nvSpPr>
        <p:spPr bwMode="auto">
          <a:xfrm>
            <a:off x="457200" y="381000"/>
            <a:ext cx="1905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80"/>
                </a:solidFill>
                <a:effectLst>
                  <a:outerShdw blurRad="38100" dist="38100" dir="2700000" algn="tl">
                    <a:srgbClr val="000000"/>
                  </a:outerShdw>
                </a:effectLst>
              </a:rPr>
              <a:t>Cumulative % of Income</a:t>
            </a:r>
          </a:p>
        </p:txBody>
      </p:sp>
      <p:sp>
        <p:nvSpPr>
          <p:cNvPr id="41101" name="Text Box 141"/>
          <p:cNvSpPr txBox="1">
            <a:spLocks noChangeArrowheads="1"/>
          </p:cNvSpPr>
          <p:nvPr/>
        </p:nvSpPr>
        <p:spPr bwMode="auto">
          <a:xfrm>
            <a:off x="1981200" y="5562600"/>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80"/>
                </a:solidFill>
                <a:effectLst>
                  <a:outerShdw blurRad="38100" dist="38100" dir="2700000" algn="tl">
                    <a:srgbClr val="000000"/>
                  </a:outerShdw>
                </a:effectLst>
              </a:rPr>
              <a:t>0</a:t>
            </a:r>
          </a:p>
        </p:txBody>
      </p:sp>
      <p:sp>
        <p:nvSpPr>
          <p:cNvPr id="41102" name="Text Box 142"/>
          <p:cNvSpPr txBox="1">
            <a:spLocks noChangeArrowheads="1"/>
          </p:cNvSpPr>
          <p:nvPr/>
        </p:nvSpPr>
        <p:spPr bwMode="auto">
          <a:xfrm>
            <a:off x="5791200" y="548640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80"/>
                </a:solidFill>
                <a:effectLst>
                  <a:outerShdw blurRad="38100" dist="38100" dir="2700000" algn="tl">
                    <a:srgbClr val="000000"/>
                  </a:outerShdw>
                </a:effectLst>
              </a:rPr>
              <a:t>100</a:t>
            </a:r>
          </a:p>
        </p:txBody>
      </p:sp>
      <p:sp>
        <p:nvSpPr>
          <p:cNvPr id="41103" name="Rectangle 143"/>
          <p:cNvSpPr>
            <a:spLocks noChangeArrowheads="1"/>
          </p:cNvSpPr>
          <p:nvPr/>
        </p:nvSpPr>
        <p:spPr bwMode="auto">
          <a:xfrm>
            <a:off x="2133600" y="5257800"/>
            <a:ext cx="152400" cy="152400"/>
          </a:xfrm>
          <a:prstGeom prst="rect">
            <a:avLst/>
          </a:prstGeom>
          <a:solidFill>
            <a:schemeClr val="accent1"/>
          </a:solidFill>
          <a:ln w="12700">
            <a:solidFill>
              <a:schemeClr val="bg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4" name="Rectangle 144"/>
          <p:cNvSpPr>
            <a:spLocks noChangeArrowheads="1"/>
          </p:cNvSpPr>
          <p:nvPr/>
        </p:nvSpPr>
        <p:spPr bwMode="auto">
          <a:xfrm>
            <a:off x="6096000" y="5257800"/>
            <a:ext cx="152400" cy="152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5" name="Rectangle 145"/>
          <p:cNvSpPr>
            <a:spLocks noChangeArrowheads="1"/>
          </p:cNvSpPr>
          <p:nvPr/>
        </p:nvSpPr>
        <p:spPr bwMode="auto">
          <a:xfrm>
            <a:off x="2133600" y="1676400"/>
            <a:ext cx="152400" cy="228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6" name="Text Box 146"/>
          <p:cNvSpPr txBox="1">
            <a:spLocks noChangeArrowheads="1"/>
          </p:cNvSpPr>
          <p:nvPr/>
        </p:nvSpPr>
        <p:spPr bwMode="auto">
          <a:xfrm>
            <a:off x="1219200" y="16002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800080"/>
                </a:solidFill>
                <a:effectLst>
                  <a:outerShdw blurRad="38100" dist="38100" dir="2700000" algn="tl">
                    <a:srgbClr val="000000"/>
                  </a:outerShdw>
                </a:effectLst>
              </a:rPr>
              <a:t>100</a:t>
            </a:r>
          </a:p>
        </p:txBody>
      </p:sp>
      <p:sp>
        <p:nvSpPr>
          <p:cNvPr id="41107" name="Line 147"/>
          <p:cNvSpPr>
            <a:spLocks noChangeShapeType="1"/>
          </p:cNvSpPr>
          <p:nvPr/>
        </p:nvSpPr>
        <p:spPr bwMode="auto">
          <a:xfrm>
            <a:off x="2209800" y="1752600"/>
            <a:ext cx="3962400" cy="1588"/>
          </a:xfrm>
          <a:prstGeom prst="line">
            <a:avLst/>
          </a:prstGeom>
          <a:noFill/>
          <a:ln w="12700">
            <a:solidFill>
              <a:schemeClr val="bg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8" name="Line 148"/>
          <p:cNvSpPr>
            <a:spLocks noChangeShapeType="1"/>
          </p:cNvSpPr>
          <p:nvPr/>
        </p:nvSpPr>
        <p:spPr bwMode="auto">
          <a:xfrm>
            <a:off x="6172200" y="1752600"/>
            <a:ext cx="1588" cy="3581400"/>
          </a:xfrm>
          <a:prstGeom prst="line">
            <a:avLst/>
          </a:prstGeom>
          <a:noFill/>
          <a:ln w="12700">
            <a:solidFill>
              <a:schemeClr val="bg2"/>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9" name="Text Box 149"/>
          <p:cNvSpPr txBox="1">
            <a:spLocks noChangeArrowheads="1"/>
          </p:cNvSpPr>
          <p:nvPr/>
        </p:nvSpPr>
        <p:spPr bwMode="auto">
          <a:xfrm>
            <a:off x="2971800" y="533400"/>
            <a:ext cx="5029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b="1">
                <a:solidFill>
                  <a:srgbClr val="FF0000"/>
                </a:solidFill>
                <a:effectLst>
                  <a:outerShdw blurRad="38100" dist="38100" dir="2700000" algn="tl">
                    <a:srgbClr val="000000"/>
                  </a:outerShdw>
                </a:effectLst>
              </a:rPr>
              <a:t>The Lorenz Curve</a:t>
            </a:r>
          </a:p>
        </p:txBody>
      </p:sp>
      <p:sp>
        <p:nvSpPr>
          <p:cNvPr id="41110" name="Line 150"/>
          <p:cNvSpPr>
            <a:spLocks noChangeShapeType="1"/>
          </p:cNvSpPr>
          <p:nvPr/>
        </p:nvSpPr>
        <p:spPr bwMode="auto">
          <a:xfrm flipV="1">
            <a:off x="2209800" y="1752600"/>
            <a:ext cx="3962400" cy="3581400"/>
          </a:xfrm>
          <a:prstGeom prst="line">
            <a:avLst/>
          </a:prstGeom>
          <a:noFill/>
          <a:ln w="381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1" name="Text Box 151"/>
          <p:cNvSpPr txBox="1">
            <a:spLocks noChangeArrowheads="1"/>
          </p:cNvSpPr>
          <p:nvPr/>
        </p:nvSpPr>
        <p:spPr bwMode="auto">
          <a:xfrm>
            <a:off x="2667000" y="2133600"/>
            <a:ext cx="1752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FF0000"/>
                </a:solidFill>
                <a:effectLst>
                  <a:outerShdw blurRad="38100" dist="38100" dir="2700000" algn="tl">
                    <a:srgbClr val="000000"/>
                  </a:outerShdw>
                </a:effectLst>
              </a:rPr>
              <a:t>Line of Perfect Equality</a:t>
            </a:r>
          </a:p>
        </p:txBody>
      </p:sp>
      <p:sp>
        <p:nvSpPr>
          <p:cNvPr id="41112" name="Line 152"/>
          <p:cNvSpPr>
            <a:spLocks noChangeShapeType="1"/>
          </p:cNvSpPr>
          <p:nvPr/>
        </p:nvSpPr>
        <p:spPr bwMode="auto">
          <a:xfrm>
            <a:off x="3962400" y="2819400"/>
            <a:ext cx="457200" cy="304800"/>
          </a:xfrm>
          <a:prstGeom prst="line">
            <a:avLst/>
          </a:prstGeom>
          <a:noFill/>
          <a:ln w="5715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3" name="Freeform 153"/>
          <p:cNvSpPr>
            <a:spLocks/>
          </p:cNvSpPr>
          <p:nvPr/>
        </p:nvSpPr>
        <p:spPr bwMode="auto">
          <a:xfrm>
            <a:off x="2209800" y="1752600"/>
            <a:ext cx="3962400" cy="3581400"/>
          </a:xfrm>
          <a:custGeom>
            <a:avLst/>
            <a:gdLst>
              <a:gd name="T0" fmla="*/ 0 w 2496"/>
              <a:gd name="T1" fmla="*/ 2256 h 2256"/>
              <a:gd name="T2" fmla="*/ 1584 w 2496"/>
              <a:gd name="T3" fmla="*/ 1728 h 2256"/>
              <a:gd name="T4" fmla="*/ 2496 w 2496"/>
              <a:gd name="T5" fmla="*/ 0 h 2256"/>
            </a:gdLst>
            <a:ahLst/>
            <a:cxnLst>
              <a:cxn ang="0">
                <a:pos x="T0" y="T1"/>
              </a:cxn>
              <a:cxn ang="0">
                <a:pos x="T2" y="T3"/>
              </a:cxn>
              <a:cxn ang="0">
                <a:pos x="T4" y="T5"/>
              </a:cxn>
            </a:cxnLst>
            <a:rect l="0" t="0" r="r" b="b"/>
            <a:pathLst>
              <a:path w="2496" h="2256">
                <a:moveTo>
                  <a:pt x="0" y="2256"/>
                </a:moveTo>
                <a:cubicBezTo>
                  <a:pt x="584" y="2180"/>
                  <a:pt x="1168" y="2104"/>
                  <a:pt x="1584" y="1728"/>
                </a:cubicBezTo>
                <a:cubicBezTo>
                  <a:pt x="2000" y="1352"/>
                  <a:pt x="2248" y="676"/>
                  <a:pt x="2496" y="0"/>
                </a:cubicBezTo>
              </a:path>
            </a:pathLst>
          </a:custGeom>
          <a:noFill/>
          <a:ln w="57150" cap="flat" cmpd="sng">
            <a:solidFill>
              <a:srgbClr val="3366CC"/>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4" name="Rectangle 154"/>
          <p:cNvSpPr>
            <a:spLocks noChangeArrowheads="1"/>
          </p:cNvSpPr>
          <p:nvPr/>
        </p:nvSpPr>
        <p:spPr bwMode="auto">
          <a:xfrm>
            <a:off x="6096000" y="1676400"/>
            <a:ext cx="152400" cy="152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5" name="Text Box 155"/>
          <p:cNvSpPr txBox="1">
            <a:spLocks noChangeArrowheads="1"/>
          </p:cNvSpPr>
          <p:nvPr/>
        </p:nvSpPr>
        <p:spPr bwMode="auto">
          <a:xfrm>
            <a:off x="6172200" y="3581400"/>
            <a:ext cx="1752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3366CC"/>
                </a:solidFill>
                <a:effectLst>
                  <a:outerShdw blurRad="38100" dist="38100" dir="2700000" algn="tl">
                    <a:srgbClr val="000000"/>
                  </a:outerShdw>
                </a:effectLst>
              </a:rPr>
              <a:t>Degree of Inequality</a:t>
            </a:r>
          </a:p>
        </p:txBody>
      </p:sp>
      <p:sp>
        <p:nvSpPr>
          <p:cNvPr id="41116" name="Line 156"/>
          <p:cNvSpPr>
            <a:spLocks noChangeShapeType="1"/>
          </p:cNvSpPr>
          <p:nvPr/>
        </p:nvSpPr>
        <p:spPr bwMode="auto">
          <a:xfrm rot="10800000">
            <a:off x="5638800" y="3733800"/>
            <a:ext cx="457200" cy="304800"/>
          </a:xfrm>
          <a:prstGeom prst="line">
            <a:avLst/>
          </a:prstGeom>
          <a:noFill/>
          <a:ln w="57150">
            <a:solidFill>
              <a:srgbClr val="3366CC"/>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Line 3"/>
          <p:cNvSpPr>
            <a:spLocks noChangeShapeType="1"/>
          </p:cNvSpPr>
          <p:nvPr/>
        </p:nvSpPr>
        <p:spPr bwMode="auto">
          <a:xfrm>
            <a:off x="4868863" y="3341688"/>
            <a:ext cx="0" cy="2608262"/>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0" name="Line 4"/>
          <p:cNvSpPr>
            <a:spLocks noChangeShapeType="1"/>
          </p:cNvSpPr>
          <p:nvPr/>
        </p:nvSpPr>
        <p:spPr bwMode="auto">
          <a:xfrm flipH="1">
            <a:off x="1865313" y="3348038"/>
            <a:ext cx="2955925" cy="0"/>
          </a:xfrm>
          <a:prstGeom prst="line">
            <a:avLst/>
          </a:prstGeom>
          <a:noFill/>
          <a:ln w="38100">
            <a:solidFill>
              <a:srgbClr val="00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Rectangle 5"/>
          <p:cNvSpPr>
            <a:spLocks noChangeArrowheads="1"/>
          </p:cNvSpPr>
          <p:nvPr/>
        </p:nvSpPr>
        <p:spPr bwMode="auto">
          <a:xfrm>
            <a:off x="1257300" y="869950"/>
            <a:ext cx="4286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a:solidFill>
                  <a:schemeClr val="accent2"/>
                </a:solidFill>
                <a:effectLst>
                  <a:outerShdw blurRad="38100" dist="38100" dir="2700000" algn="tl">
                    <a:srgbClr val="000000"/>
                  </a:outerShdw>
                </a:effectLst>
              </a:rPr>
              <a:t>P</a:t>
            </a:r>
          </a:p>
        </p:txBody>
      </p:sp>
      <p:sp>
        <p:nvSpPr>
          <p:cNvPr id="50182" name="Rectangle 6"/>
          <p:cNvSpPr>
            <a:spLocks noChangeArrowheads="1"/>
          </p:cNvSpPr>
          <p:nvPr/>
        </p:nvSpPr>
        <p:spPr bwMode="auto">
          <a:xfrm>
            <a:off x="7062788" y="5984875"/>
            <a:ext cx="496887"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a:solidFill>
                  <a:schemeClr val="accent2"/>
                </a:solidFill>
                <a:effectLst>
                  <a:outerShdw blurRad="38100" dist="38100" dir="2700000" algn="tl">
                    <a:srgbClr val="000000"/>
                  </a:outerShdw>
                </a:effectLst>
              </a:rPr>
              <a:t>Q</a:t>
            </a:r>
          </a:p>
        </p:txBody>
      </p:sp>
      <p:sp>
        <p:nvSpPr>
          <p:cNvPr id="50186" name="Line 10"/>
          <p:cNvSpPr>
            <a:spLocks noChangeShapeType="1"/>
          </p:cNvSpPr>
          <p:nvPr/>
        </p:nvSpPr>
        <p:spPr bwMode="auto">
          <a:xfrm>
            <a:off x="2906713" y="1389063"/>
            <a:ext cx="3713162" cy="375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8" name="Rectangle 12"/>
          <p:cNvSpPr>
            <a:spLocks noChangeArrowheads="1"/>
          </p:cNvSpPr>
          <p:nvPr/>
        </p:nvSpPr>
        <p:spPr bwMode="auto">
          <a:xfrm>
            <a:off x="6856413" y="5018088"/>
            <a:ext cx="14890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3600" b="1">
                <a:solidFill>
                  <a:srgbClr val="FF0000"/>
                </a:solidFill>
                <a:effectLst>
                  <a:outerShdw blurRad="38100" dist="38100" dir="2700000" algn="tl">
                    <a:srgbClr val="000000"/>
                  </a:outerShdw>
                </a:effectLst>
              </a:rPr>
              <a:t>MB</a:t>
            </a:r>
            <a:endParaRPr lang="en-US" altLang="en-US" sz="3600" b="1" baseline="-25000">
              <a:solidFill>
                <a:srgbClr val="FF0000"/>
              </a:solidFill>
              <a:effectLst>
                <a:outerShdw blurRad="38100" dist="38100" dir="2700000" algn="tl">
                  <a:srgbClr val="000000"/>
                </a:outerShdw>
              </a:effectLst>
            </a:endParaRPr>
          </a:p>
        </p:txBody>
      </p:sp>
      <p:sp>
        <p:nvSpPr>
          <p:cNvPr id="50189" name="Line 13"/>
          <p:cNvSpPr>
            <a:spLocks noChangeShapeType="1"/>
          </p:cNvSpPr>
          <p:nvPr/>
        </p:nvSpPr>
        <p:spPr bwMode="auto">
          <a:xfrm flipV="1">
            <a:off x="3043238" y="1450975"/>
            <a:ext cx="3622675" cy="3771900"/>
          </a:xfrm>
          <a:prstGeom prst="line">
            <a:avLst/>
          </a:prstGeom>
          <a:noFill/>
          <a:ln w="762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0" name="Rectangle 14"/>
          <p:cNvSpPr>
            <a:spLocks noChangeArrowheads="1"/>
          </p:cNvSpPr>
          <p:nvPr/>
        </p:nvSpPr>
        <p:spPr bwMode="auto">
          <a:xfrm>
            <a:off x="6710363" y="984250"/>
            <a:ext cx="1844675"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altLang="en-US" sz="3600" b="1">
                <a:solidFill>
                  <a:srgbClr val="0000FF"/>
                </a:solidFill>
                <a:effectLst>
                  <a:outerShdw blurRad="38100" dist="38100" dir="2700000" algn="tl">
                    <a:srgbClr val="000000"/>
                  </a:outerShdw>
                </a:effectLst>
              </a:rPr>
              <a:t>MC</a:t>
            </a:r>
          </a:p>
        </p:txBody>
      </p:sp>
      <p:grpSp>
        <p:nvGrpSpPr>
          <p:cNvPr id="50191" name="Group 15"/>
          <p:cNvGrpSpPr>
            <a:grpSpLocks/>
          </p:cNvGrpSpPr>
          <p:nvPr/>
        </p:nvGrpSpPr>
        <p:grpSpPr bwMode="auto">
          <a:xfrm>
            <a:off x="1790700" y="1187450"/>
            <a:ext cx="5313363" cy="4802188"/>
            <a:chOff x="1162" y="732"/>
            <a:chExt cx="3347" cy="3025"/>
          </a:xfrm>
        </p:grpSpPr>
        <p:sp>
          <p:nvSpPr>
            <p:cNvPr id="50192" name="Line 16"/>
            <p:cNvSpPr>
              <a:spLocks noChangeShapeType="1"/>
            </p:cNvSpPr>
            <p:nvPr/>
          </p:nvSpPr>
          <p:spPr bwMode="auto">
            <a:xfrm>
              <a:off x="1184" y="732"/>
              <a:ext cx="0" cy="3025"/>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93" name="Line 17"/>
            <p:cNvSpPr>
              <a:spLocks noChangeShapeType="1"/>
            </p:cNvSpPr>
            <p:nvPr/>
          </p:nvSpPr>
          <p:spPr bwMode="auto">
            <a:xfrm>
              <a:off x="1162" y="3752"/>
              <a:ext cx="3347"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0194" name="Rectangle 18"/>
          <p:cNvSpPr>
            <a:spLocks noChangeArrowheads="1"/>
          </p:cNvSpPr>
          <p:nvPr/>
        </p:nvSpPr>
        <p:spPr bwMode="auto">
          <a:xfrm>
            <a:off x="2178050" y="215900"/>
            <a:ext cx="465455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FFFFFF"/>
                  </a:outerShdw>
                </a:effectLst>
              </a14:hiddenEffects>
            </a:ext>
          </a:extLst>
        </p:spPr>
        <p:txBody>
          <a:bodyPr wrap="none" lIns="90488" tIns="44450" rIns="90488" bIns="44450">
            <a:spAutoFit/>
          </a:bodyPr>
          <a:lstStyle/>
          <a:p>
            <a:pPr algn="ctr"/>
            <a:r>
              <a:rPr lang="en-US" altLang="en-US" sz="4000" b="1">
                <a:solidFill>
                  <a:srgbClr val="FF0000"/>
                </a:solidFill>
                <a:effectLst>
                  <a:outerShdw blurRad="38100" dist="38100" dir="2700000" algn="tl">
                    <a:srgbClr val="000000"/>
                  </a:outerShdw>
                </a:effectLst>
              </a:rPr>
              <a:t>Allocative Efficiency</a:t>
            </a:r>
          </a:p>
        </p:txBody>
      </p:sp>
      <p:sp>
        <p:nvSpPr>
          <p:cNvPr id="50195" name="Text Box 19"/>
          <p:cNvSpPr txBox="1">
            <a:spLocks noChangeArrowheads="1"/>
          </p:cNvSpPr>
          <p:nvPr/>
        </p:nvSpPr>
        <p:spPr bwMode="auto">
          <a:xfrm>
            <a:off x="4764088" y="60372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50196" name="Rectangle 20"/>
          <p:cNvSpPr>
            <a:spLocks noChangeArrowheads="1"/>
          </p:cNvSpPr>
          <p:nvPr/>
        </p:nvSpPr>
        <p:spPr bwMode="auto">
          <a:xfrm>
            <a:off x="4522788" y="6094413"/>
            <a:ext cx="777875"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3200" b="1">
                <a:solidFill>
                  <a:schemeClr val="accent2"/>
                </a:solidFill>
              </a:rPr>
              <a:t>Q</a:t>
            </a:r>
            <a:r>
              <a:rPr lang="en-US" altLang="en-US" sz="3200" b="1" baseline="-25000">
                <a:solidFill>
                  <a:schemeClr val="accent2"/>
                </a:solidFill>
              </a:rPr>
              <a:t>op</a:t>
            </a:r>
            <a:endParaRPr lang="en-US" altLang="en-US" sz="3200" b="1">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41218272" fill="hold" nodeType="afterEffect">
                                  <p:stCondLst>
                                    <p:cond delay="0"/>
                                  </p:stCondLst>
                                  <p:childTnLst>
                                    <p:set>
                                      <p:cBhvr>
                                        <p:cTn id="6" dur="1" fill="hold">
                                          <p:stCondLst>
                                            <p:cond delay="499"/>
                                          </p:stCondLst>
                                        </p:cTn>
                                        <p:tgtEl>
                                          <p:spTgt spid="50186"/>
                                        </p:tgtEl>
                                        <p:attrNameLst>
                                          <p:attrName>style.visibility</p:attrName>
                                        </p:attrNameLst>
                                      </p:cBhvr>
                                      <p:to>
                                        <p:strVal val="visible"/>
                                      </p:to>
                                    </p:set>
                                  </p:childTnLst>
                                </p:cTn>
                              </p:par>
                            </p:childTnLst>
                          </p:cTn>
                        </p:par>
                        <p:par>
                          <p:cTn id="7" fill="hold" nodeType="afterGroup">
                            <p:stCondLst>
                              <p:cond delay="500"/>
                            </p:stCondLst>
                            <p:childTnLst>
                              <p:par>
                                <p:cTn id="8" presetID="0" presetClass="entr" presetSubtype="41217212" fill="hold" grpId="0" nodeType="afterEffect">
                                  <p:stCondLst>
                                    <p:cond delay="0"/>
                                  </p:stCondLst>
                                  <p:childTnLst>
                                    <p:set>
                                      <p:cBhvr>
                                        <p:cTn id="9" dur="1" fill="hold">
                                          <p:stCondLst>
                                            <p:cond delay="499"/>
                                          </p:stCondLst>
                                        </p:cTn>
                                        <p:tgtEl>
                                          <p:spTgt spid="50188"/>
                                        </p:tgtEl>
                                        <p:attrNameLst>
                                          <p:attrName>style.visibility</p:attrName>
                                        </p:attrNameLst>
                                      </p:cBhvr>
                                      <p:to>
                                        <p:strVal val="visible"/>
                                      </p:to>
                                    </p:set>
                                  </p:childTnLst>
                                </p:cTn>
                              </p:par>
                            </p:childTnLst>
                          </p:cTn>
                        </p:par>
                        <p:par>
                          <p:cTn id="10" fill="hold" nodeType="afterGroup">
                            <p:stCondLst>
                              <p:cond delay="1000"/>
                            </p:stCondLst>
                            <p:childTnLst>
                              <p:par>
                                <p:cTn id="11" presetID="22" presetClass="entr" presetSubtype="8" fill="hold" nodeType="afterEffect">
                                  <p:stCondLst>
                                    <p:cond delay="0"/>
                                  </p:stCondLst>
                                  <p:childTnLst>
                                    <p:set>
                                      <p:cBhvr>
                                        <p:cTn id="12" dur="1" fill="hold">
                                          <p:stCondLst>
                                            <p:cond delay="0"/>
                                          </p:stCondLst>
                                        </p:cTn>
                                        <p:tgtEl>
                                          <p:spTgt spid="50189"/>
                                        </p:tgtEl>
                                        <p:attrNameLst>
                                          <p:attrName>style.visibility</p:attrName>
                                        </p:attrNameLst>
                                      </p:cBhvr>
                                      <p:to>
                                        <p:strVal val="visible"/>
                                      </p:to>
                                    </p:set>
                                    <p:animEffect transition="in" filter="wipe(left)">
                                      <p:cBhvr>
                                        <p:cTn id="13" dur="500"/>
                                        <p:tgtEl>
                                          <p:spTgt spid="50189"/>
                                        </p:tgtEl>
                                      </p:cBhvr>
                                    </p:animEffect>
                                  </p:childTnLst>
                                </p:cTn>
                              </p:par>
                            </p:childTnLst>
                          </p:cTn>
                        </p:par>
                        <p:par>
                          <p:cTn id="14" fill="hold" nodeType="afterGroup">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50190"/>
                                        </p:tgtEl>
                                        <p:attrNameLst>
                                          <p:attrName>style.visibility</p:attrName>
                                        </p:attrNameLst>
                                      </p:cBhvr>
                                      <p:to>
                                        <p:strVal val="visible"/>
                                      </p:to>
                                    </p:set>
                                    <p:animEffect transition="in" filter="dissolve">
                                      <p:cBhvr>
                                        <p:cTn id="17" dur="500"/>
                                        <p:tgtEl>
                                          <p:spTgt spid="50190"/>
                                        </p:tgtEl>
                                      </p:cBhvr>
                                    </p:animEffect>
                                  </p:childTnLst>
                                </p:cTn>
                              </p:par>
                            </p:childTnLst>
                          </p:cTn>
                        </p:par>
                        <p:par>
                          <p:cTn id="18" fill="hold" nodeType="afterGroup">
                            <p:stCondLst>
                              <p:cond delay="2000"/>
                            </p:stCondLst>
                            <p:childTnLst>
                              <p:par>
                                <p:cTn id="19" presetID="22" presetClass="entr" presetSubtype="1" fill="hold" nodeType="afterEffect">
                                  <p:stCondLst>
                                    <p:cond delay="0"/>
                                  </p:stCondLst>
                                  <p:childTnLst>
                                    <p:set>
                                      <p:cBhvr>
                                        <p:cTn id="20" dur="1" fill="hold">
                                          <p:stCondLst>
                                            <p:cond delay="0"/>
                                          </p:stCondLst>
                                        </p:cTn>
                                        <p:tgtEl>
                                          <p:spTgt spid="50179"/>
                                        </p:tgtEl>
                                        <p:attrNameLst>
                                          <p:attrName>style.visibility</p:attrName>
                                        </p:attrNameLst>
                                      </p:cBhvr>
                                      <p:to>
                                        <p:strVal val="visible"/>
                                      </p:to>
                                    </p:set>
                                    <p:animEffect transition="in" filter="wipe(up)">
                                      <p:cBhvr>
                                        <p:cTn id="21" dur="500"/>
                                        <p:tgtEl>
                                          <p:spTgt spid="50179"/>
                                        </p:tgtEl>
                                      </p:cBhvr>
                                    </p:animEffect>
                                  </p:childTnLst>
                                </p:cTn>
                              </p:par>
                            </p:childTnLst>
                          </p:cTn>
                        </p:par>
                        <p:par>
                          <p:cTn id="22" fill="hold" nodeType="afterGroup">
                            <p:stCondLst>
                              <p:cond delay="2500"/>
                            </p:stCondLst>
                            <p:childTnLst>
                              <p:par>
                                <p:cTn id="23" presetID="22" presetClass="entr" presetSubtype="2" fill="hold" nodeType="afterEffect">
                                  <p:stCondLst>
                                    <p:cond delay="0"/>
                                  </p:stCondLst>
                                  <p:childTnLst>
                                    <p:set>
                                      <p:cBhvr>
                                        <p:cTn id="24" dur="1" fill="hold">
                                          <p:stCondLst>
                                            <p:cond delay="0"/>
                                          </p:stCondLst>
                                        </p:cTn>
                                        <p:tgtEl>
                                          <p:spTgt spid="50180"/>
                                        </p:tgtEl>
                                        <p:attrNameLst>
                                          <p:attrName>style.visibility</p:attrName>
                                        </p:attrNameLst>
                                      </p:cBhvr>
                                      <p:to>
                                        <p:strVal val="visible"/>
                                      </p:to>
                                    </p:set>
                                    <p:animEffect transition="in" filter="wipe(right)">
                                      <p:cBhvr>
                                        <p:cTn id="25"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8" grpId="0" autoUpdateAnimBg="0"/>
      <p:bldP spid="5019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3"/>
          <p:cNvSpPr>
            <a:spLocks noGrp="1" noChangeArrowheads="1"/>
          </p:cNvSpPr>
          <p:nvPr>
            <p:ph type="title"/>
          </p:nvPr>
        </p:nvSpPr>
        <p:spPr bwMode="auto">
          <a:xfrm>
            <a:off x="0" y="258763"/>
            <a:ext cx="9144000" cy="684212"/>
          </a:xfrm>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5400" b="1">
                <a:solidFill>
                  <a:srgbClr val="FF0000"/>
                </a:solidFill>
                <a:effectLst>
                  <a:outerShdw blurRad="38100" dist="38100" dir="2700000" algn="tl">
                    <a:srgbClr val="000000"/>
                  </a:outerShdw>
                </a:effectLst>
              </a:rPr>
              <a:t>Market Equilibrium</a:t>
            </a:r>
            <a:endParaRPr lang="en-US" altLang="en-US" sz="5400"/>
          </a:p>
        </p:txBody>
      </p:sp>
      <p:grpSp>
        <p:nvGrpSpPr>
          <p:cNvPr id="163844" name="Group 4"/>
          <p:cNvGrpSpPr>
            <a:grpSpLocks/>
          </p:cNvGrpSpPr>
          <p:nvPr/>
        </p:nvGrpSpPr>
        <p:grpSpPr bwMode="auto">
          <a:xfrm>
            <a:off x="1590675" y="1250950"/>
            <a:ext cx="5929313" cy="4797425"/>
            <a:chOff x="3240" y="2400"/>
            <a:chExt cx="7040" cy="6580"/>
          </a:xfrm>
        </p:grpSpPr>
        <p:sp>
          <p:nvSpPr>
            <p:cNvPr id="163845" name="Line 5"/>
            <p:cNvSpPr>
              <a:spLocks noChangeShapeType="1"/>
            </p:cNvSpPr>
            <p:nvPr/>
          </p:nvSpPr>
          <p:spPr bwMode="auto">
            <a:xfrm>
              <a:off x="3240" y="2400"/>
              <a:ext cx="0" cy="65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46" name="Line 6"/>
            <p:cNvSpPr>
              <a:spLocks noChangeShapeType="1"/>
            </p:cNvSpPr>
            <p:nvPr/>
          </p:nvSpPr>
          <p:spPr bwMode="auto">
            <a:xfrm>
              <a:off x="3260" y="8980"/>
              <a:ext cx="70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63847" name="Line 7"/>
          <p:cNvSpPr>
            <a:spLocks noChangeShapeType="1"/>
          </p:cNvSpPr>
          <p:nvPr/>
        </p:nvSpPr>
        <p:spPr bwMode="auto">
          <a:xfrm>
            <a:off x="1603375" y="1785938"/>
            <a:ext cx="5287963" cy="3738562"/>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48" name="Line 8"/>
          <p:cNvSpPr>
            <a:spLocks noChangeShapeType="1"/>
          </p:cNvSpPr>
          <p:nvPr/>
        </p:nvSpPr>
        <p:spPr bwMode="auto">
          <a:xfrm flipV="1">
            <a:off x="1627188" y="1714500"/>
            <a:ext cx="5121275" cy="3619500"/>
          </a:xfrm>
          <a:prstGeom prst="line">
            <a:avLst/>
          </a:prstGeom>
          <a:noFill/>
          <a:ln w="5715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849" name="Line 9"/>
          <p:cNvSpPr>
            <a:spLocks noChangeShapeType="1"/>
          </p:cNvSpPr>
          <p:nvPr/>
        </p:nvSpPr>
        <p:spPr bwMode="auto">
          <a:xfrm>
            <a:off x="4137025" y="3597275"/>
            <a:ext cx="1588" cy="2492375"/>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63850" name="Line 10"/>
          <p:cNvSpPr>
            <a:spLocks noChangeShapeType="1"/>
          </p:cNvSpPr>
          <p:nvPr/>
        </p:nvSpPr>
        <p:spPr bwMode="auto">
          <a:xfrm flipH="1">
            <a:off x="1587500" y="3571875"/>
            <a:ext cx="2525713" cy="0"/>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63851" name="Text Box 11"/>
          <p:cNvSpPr txBox="1">
            <a:spLocks noChangeArrowheads="1"/>
          </p:cNvSpPr>
          <p:nvPr/>
        </p:nvSpPr>
        <p:spPr bwMode="auto">
          <a:xfrm>
            <a:off x="5937250" y="5524500"/>
            <a:ext cx="206375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sz="2800" b="1">
                <a:solidFill>
                  <a:srgbClr val="FF0000"/>
                </a:solidFill>
                <a:effectLst>
                  <a:outerShdw blurRad="38100" dist="38100" dir="2700000" algn="tl">
                    <a:srgbClr val="000000"/>
                  </a:outerShdw>
                </a:effectLst>
              </a:rPr>
              <a:t>Demand</a:t>
            </a:r>
            <a:endParaRPr lang="en-US" altLang="en-US" sz="2800" b="1">
              <a:solidFill>
                <a:srgbClr val="FF0000"/>
              </a:solidFill>
            </a:endParaRPr>
          </a:p>
        </p:txBody>
      </p:sp>
      <p:sp>
        <p:nvSpPr>
          <p:cNvPr id="163852" name="Text Box 12"/>
          <p:cNvSpPr txBox="1">
            <a:spLocks noChangeArrowheads="1"/>
          </p:cNvSpPr>
          <p:nvPr/>
        </p:nvSpPr>
        <p:spPr bwMode="auto">
          <a:xfrm>
            <a:off x="6486525" y="1298575"/>
            <a:ext cx="1720850" cy="439738"/>
          </a:xfrm>
          <a:prstGeom prst="rect">
            <a:avLst/>
          </a:prstGeom>
          <a:noFill/>
          <a:ln>
            <a:noFill/>
          </a:ln>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rgbClr val="3366FF"/>
                </a:solidFill>
                <a:miter lim="800000"/>
                <a:headEnd/>
                <a:tailEnd/>
              </a14:hiddenLine>
            </a:ext>
          </a:extLst>
        </p:spPr>
        <p:txBody>
          <a:bodyPr/>
          <a:lstStyle/>
          <a:p>
            <a:r>
              <a:rPr lang="en-US" altLang="en-US" sz="2800" b="1">
                <a:solidFill>
                  <a:srgbClr val="0000FF"/>
                </a:solidFill>
                <a:effectLst>
                  <a:outerShdw blurRad="38100" dist="38100" dir="2700000" algn="tl">
                    <a:srgbClr val="000000"/>
                  </a:outerShdw>
                </a:effectLst>
              </a:rPr>
              <a:t>Supply</a:t>
            </a:r>
            <a:endParaRPr lang="en-US" altLang="en-US" sz="2800" b="1">
              <a:solidFill>
                <a:srgbClr val="0000FF"/>
              </a:solidFill>
            </a:endParaRPr>
          </a:p>
        </p:txBody>
      </p:sp>
      <p:sp>
        <p:nvSpPr>
          <p:cNvPr id="163853" name="Text Box 13"/>
          <p:cNvSpPr txBox="1">
            <a:spLocks noChangeArrowheads="1"/>
          </p:cNvSpPr>
          <p:nvPr/>
        </p:nvSpPr>
        <p:spPr bwMode="auto">
          <a:xfrm>
            <a:off x="762000" y="3279775"/>
            <a:ext cx="712788"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2800" b="1" dirty="0" err="1">
                <a:solidFill>
                  <a:srgbClr val="C00000"/>
                </a:solidFill>
              </a:rPr>
              <a:t>P</a:t>
            </a:r>
            <a:r>
              <a:rPr lang="en-US" altLang="en-US" sz="2800" b="1" baseline="-25000" dirty="0" err="1">
                <a:solidFill>
                  <a:srgbClr val="C00000"/>
                </a:solidFill>
              </a:rPr>
              <a:t>e</a:t>
            </a:r>
            <a:endParaRPr lang="en-US" altLang="en-US" sz="2800" b="1" dirty="0">
              <a:solidFill>
                <a:srgbClr val="C00000"/>
              </a:solidFill>
            </a:endParaRPr>
          </a:p>
        </p:txBody>
      </p:sp>
      <p:sp>
        <p:nvSpPr>
          <p:cNvPr id="163854" name="Text Box 14"/>
          <p:cNvSpPr txBox="1">
            <a:spLocks noChangeArrowheads="1"/>
          </p:cNvSpPr>
          <p:nvPr/>
        </p:nvSpPr>
        <p:spPr bwMode="auto">
          <a:xfrm>
            <a:off x="3783013" y="6096000"/>
            <a:ext cx="80803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2800" b="1">
                <a:solidFill>
                  <a:srgbClr val="0000FF"/>
                </a:solidFill>
              </a:rPr>
              <a:t>Q</a:t>
            </a:r>
            <a:r>
              <a:rPr lang="en-US" altLang="en-US" sz="2800" b="1" baseline="-25000">
                <a:solidFill>
                  <a:srgbClr val="0000FF"/>
                </a:solidFill>
              </a:rPr>
              <a:t>e</a:t>
            </a:r>
            <a:endParaRPr lang="en-US" altLang="en-US" sz="2800" b="1">
              <a:solidFill>
                <a:srgbClr val="0000FF"/>
              </a:solidFill>
            </a:endParaRPr>
          </a:p>
        </p:txBody>
      </p:sp>
      <p:sp>
        <p:nvSpPr>
          <p:cNvPr id="163855" name="Text Box 15"/>
          <p:cNvSpPr txBox="1">
            <a:spLocks noChangeArrowheads="1"/>
          </p:cNvSpPr>
          <p:nvPr/>
        </p:nvSpPr>
        <p:spPr bwMode="auto">
          <a:xfrm>
            <a:off x="5753100" y="6096000"/>
            <a:ext cx="2414588"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2"/>
            <a:r>
              <a:rPr lang="en-US" altLang="en-US" b="1">
                <a:solidFill>
                  <a:srgbClr val="008000"/>
                </a:solidFill>
              </a:rPr>
              <a:t>Quantity</a:t>
            </a:r>
          </a:p>
        </p:txBody>
      </p:sp>
      <p:sp>
        <p:nvSpPr>
          <p:cNvPr id="163856" name="Text Box 16"/>
          <p:cNvSpPr txBox="1">
            <a:spLocks noChangeArrowheads="1"/>
          </p:cNvSpPr>
          <p:nvPr/>
        </p:nvSpPr>
        <p:spPr bwMode="auto">
          <a:xfrm>
            <a:off x="1217613" y="846138"/>
            <a:ext cx="250825"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solidFill>
                  <a:srgbClr val="008000"/>
                </a:solidFill>
              </a:rPr>
              <a:t>P</a:t>
            </a:r>
          </a:p>
          <a:p>
            <a:r>
              <a:rPr lang="en-US" altLang="en-US" b="1">
                <a:solidFill>
                  <a:srgbClr val="008000"/>
                </a:solidFill>
              </a:rPr>
              <a:t>r</a:t>
            </a:r>
          </a:p>
          <a:p>
            <a:r>
              <a:rPr lang="en-US" altLang="en-US" b="1">
                <a:solidFill>
                  <a:srgbClr val="008000"/>
                </a:solidFill>
              </a:rPr>
              <a:t>i</a:t>
            </a:r>
          </a:p>
          <a:p>
            <a:r>
              <a:rPr lang="en-US" altLang="en-US" b="1">
                <a:solidFill>
                  <a:srgbClr val="008000"/>
                </a:solidFill>
              </a:rPr>
              <a:t>c</a:t>
            </a:r>
          </a:p>
          <a:p>
            <a:r>
              <a:rPr lang="en-US" altLang="en-US" b="1">
                <a:solidFill>
                  <a:srgbClr val="008000"/>
                </a:solidFill>
              </a:rPr>
              <a: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97160" presetClass="entr" presetSubtype="42931756" fill="hold" nodeType="afterEffect">
                                  <p:stCondLst>
                                    <p:cond delay="1000"/>
                                  </p:stCondLst>
                                  <p:childTnLst>
                                    <p:set>
                                      <p:cBhvr>
                                        <p:cTn id="6" dur="1" fill="hold">
                                          <p:stCondLst>
                                            <p:cond delay="499"/>
                                          </p:stCondLst>
                                        </p:cTn>
                                        <p:tgtEl>
                                          <p:spTgt spid="163847"/>
                                        </p:tgtEl>
                                        <p:attrNameLst>
                                          <p:attrName>style.visibility</p:attrName>
                                        </p:attrNameLst>
                                      </p:cBhvr>
                                      <p:to>
                                        <p:strVal val="visible"/>
                                      </p:to>
                                    </p:set>
                                  </p:childTnLst>
                                </p:cTn>
                              </p:par>
                            </p:childTnLst>
                          </p:cTn>
                        </p:par>
                        <p:par>
                          <p:cTn id="7" fill="hold" nodeType="afterGroup">
                            <p:stCondLst>
                              <p:cond delay="1500"/>
                            </p:stCondLst>
                            <p:childTnLst>
                              <p:par>
                                <p:cTn id="8" presetID="0" presetClass="entr" presetSubtype="42932300" fill="hold" grpId="0" nodeType="afterEffect">
                                  <p:stCondLst>
                                    <p:cond delay="1000"/>
                                  </p:stCondLst>
                                  <p:childTnLst>
                                    <p:set>
                                      <p:cBhvr>
                                        <p:cTn id="9" dur="1" fill="hold">
                                          <p:stCondLst>
                                            <p:cond delay="499"/>
                                          </p:stCondLst>
                                        </p:cTn>
                                        <p:tgtEl>
                                          <p:spTgt spid="163851"/>
                                        </p:tgtEl>
                                        <p:attrNameLst>
                                          <p:attrName>style.visibility</p:attrName>
                                        </p:attrNameLst>
                                      </p:cBhvr>
                                      <p:to>
                                        <p:strVal val="visible"/>
                                      </p:to>
                                    </p:set>
                                  </p:childTnLst>
                                </p:cTn>
                              </p:par>
                            </p:childTnLst>
                          </p:cTn>
                        </p:par>
                        <p:par>
                          <p:cTn id="10" fill="hold" nodeType="afterGroup">
                            <p:stCondLst>
                              <p:cond delay="3000"/>
                            </p:stCondLst>
                            <p:childTnLst>
                              <p:par>
                                <p:cTn id="11" presetID="0" presetClass="entr" presetSubtype="42931892" fill="hold" nodeType="afterEffect">
                                  <p:stCondLst>
                                    <p:cond delay="1000"/>
                                  </p:stCondLst>
                                  <p:childTnLst>
                                    <p:set>
                                      <p:cBhvr>
                                        <p:cTn id="12" dur="1" fill="hold">
                                          <p:stCondLst>
                                            <p:cond delay="499"/>
                                          </p:stCondLst>
                                        </p:cTn>
                                        <p:tgtEl>
                                          <p:spTgt spid="163848"/>
                                        </p:tgtEl>
                                        <p:attrNameLst>
                                          <p:attrName>style.visibility</p:attrName>
                                        </p:attrNameLst>
                                      </p:cBhvr>
                                      <p:to>
                                        <p:strVal val="visible"/>
                                      </p:to>
                                    </p:set>
                                  </p:childTnLst>
                                </p:cTn>
                              </p:par>
                            </p:childTnLst>
                          </p:cTn>
                        </p:par>
                        <p:par>
                          <p:cTn id="13" fill="hold" nodeType="afterGroup">
                            <p:stCondLst>
                              <p:cond delay="4500"/>
                            </p:stCondLst>
                            <p:childTnLst>
                              <p:par>
                                <p:cTn id="14" presetID="0" presetClass="entr" presetSubtype="42933824" fill="hold" grpId="0" nodeType="afterEffect">
                                  <p:stCondLst>
                                    <p:cond delay="1000"/>
                                  </p:stCondLst>
                                  <p:childTnLst>
                                    <p:set>
                                      <p:cBhvr>
                                        <p:cTn id="15" dur="1" fill="hold">
                                          <p:stCondLst>
                                            <p:cond delay="499"/>
                                          </p:stCondLst>
                                        </p:cTn>
                                        <p:tgtEl>
                                          <p:spTgt spid="163852"/>
                                        </p:tgtEl>
                                        <p:attrNameLst>
                                          <p:attrName>style.visibility</p:attrName>
                                        </p:attrNameLst>
                                      </p:cBhvr>
                                      <p:to>
                                        <p:strVal val="visible"/>
                                      </p:to>
                                    </p:set>
                                  </p:childTnLst>
                                </p:cTn>
                              </p:par>
                            </p:childTnLst>
                          </p:cTn>
                        </p:par>
                        <p:par>
                          <p:cTn id="16" fill="hold" nodeType="afterGroup">
                            <p:stCondLst>
                              <p:cond delay="6000"/>
                            </p:stCondLst>
                            <p:childTnLst>
                              <p:par>
                                <p:cTn id="17" presetID="0" presetClass="entr" presetSubtype="42932028" fill="hold" nodeType="afterEffect">
                                  <p:stCondLst>
                                    <p:cond delay="1000"/>
                                  </p:stCondLst>
                                  <p:childTnLst>
                                    <p:set>
                                      <p:cBhvr>
                                        <p:cTn id="18" dur="1" fill="hold">
                                          <p:stCondLst>
                                            <p:cond delay="499"/>
                                          </p:stCondLst>
                                        </p:cTn>
                                        <p:tgtEl>
                                          <p:spTgt spid="163849"/>
                                        </p:tgtEl>
                                        <p:attrNameLst>
                                          <p:attrName>style.visibility</p:attrName>
                                        </p:attrNameLst>
                                      </p:cBhvr>
                                      <p:to>
                                        <p:strVal val="visible"/>
                                      </p:to>
                                    </p:set>
                                  </p:childTnLst>
                                </p:cTn>
                              </p:par>
                            </p:childTnLst>
                          </p:cTn>
                        </p:par>
                        <p:par>
                          <p:cTn id="19" fill="hold" nodeType="afterGroup">
                            <p:stCondLst>
                              <p:cond delay="7500"/>
                            </p:stCondLst>
                            <p:childTnLst>
                              <p:par>
                                <p:cTn id="20" presetID="0" presetClass="entr" presetSubtype="42932164" fill="hold" nodeType="afterEffect">
                                  <p:stCondLst>
                                    <p:cond delay="1000"/>
                                  </p:stCondLst>
                                  <p:childTnLst>
                                    <p:set>
                                      <p:cBhvr>
                                        <p:cTn id="21" dur="1" fill="hold">
                                          <p:stCondLst>
                                            <p:cond delay="499"/>
                                          </p:stCondLst>
                                        </p:cTn>
                                        <p:tgtEl>
                                          <p:spTgt spid="163850"/>
                                        </p:tgtEl>
                                        <p:attrNameLst>
                                          <p:attrName>style.visibility</p:attrName>
                                        </p:attrNameLst>
                                      </p:cBhvr>
                                      <p:to>
                                        <p:strVal val="visible"/>
                                      </p:to>
                                    </p:set>
                                  </p:childTnLst>
                                </p:cTn>
                              </p:par>
                            </p:childTnLst>
                          </p:cTn>
                        </p:par>
                        <p:par>
                          <p:cTn id="22" fill="hold" nodeType="afterGroup">
                            <p:stCondLst>
                              <p:cond delay="9000"/>
                            </p:stCondLst>
                            <p:childTnLst>
                              <p:par>
                                <p:cTn id="23" presetID="0" presetClass="entr" presetSubtype="42934172" fill="hold" grpId="0" nodeType="afterEffect">
                                  <p:stCondLst>
                                    <p:cond delay="1000"/>
                                  </p:stCondLst>
                                  <p:childTnLst>
                                    <p:set>
                                      <p:cBhvr>
                                        <p:cTn id="24" dur="1" fill="hold">
                                          <p:stCondLst>
                                            <p:cond delay="499"/>
                                          </p:stCondLst>
                                        </p:cTn>
                                        <p:tgtEl>
                                          <p:spTgt spid="163853"/>
                                        </p:tgtEl>
                                        <p:attrNameLst>
                                          <p:attrName>style.visibility</p:attrName>
                                        </p:attrNameLst>
                                      </p:cBhvr>
                                      <p:to>
                                        <p:strVal val="visible"/>
                                      </p:to>
                                    </p:set>
                                  </p:childTnLst>
                                </p:cTn>
                              </p:par>
                            </p:childTnLst>
                          </p:cTn>
                        </p:par>
                        <p:par>
                          <p:cTn id="25" fill="hold" nodeType="afterGroup">
                            <p:stCondLst>
                              <p:cond delay="10500"/>
                            </p:stCondLst>
                            <p:childTnLst>
                              <p:par>
                                <p:cTn id="26" presetID="0" presetClass="entr" presetSubtype="42935408" fill="hold" grpId="0" nodeType="afterEffect">
                                  <p:stCondLst>
                                    <p:cond delay="1000"/>
                                  </p:stCondLst>
                                  <p:childTnLst>
                                    <p:set>
                                      <p:cBhvr>
                                        <p:cTn id="27" dur="1" fill="hold">
                                          <p:stCondLst>
                                            <p:cond delay="499"/>
                                          </p:stCondLst>
                                        </p:cTn>
                                        <p:tgtEl>
                                          <p:spTgt spid="1638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1" grpId="0" autoUpdateAnimBg="0"/>
      <p:bldP spid="163852" grpId="0" autoUpdateAnimBg="0"/>
      <p:bldP spid="163853" grpId="0" autoUpdateAnimBg="0"/>
      <p:bldP spid="16385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09600" y="228600"/>
            <a:ext cx="739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a:solidFill>
                  <a:srgbClr val="FF0000"/>
                </a:solidFill>
                <a:effectLst>
                  <a:outerShdw blurRad="38100" dist="38100" dir="2700000" algn="tl">
                    <a:srgbClr val="000000"/>
                  </a:outerShdw>
                </a:effectLst>
              </a:rPr>
              <a:t>A change in Demand versus a change in the Quantity Demanded</a:t>
            </a:r>
          </a:p>
        </p:txBody>
      </p:sp>
      <p:sp>
        <p:nvSpPr>
          <p:cNvPr id="4099" name="Text Box 3"/>
          <p:cNvSpPr txBox="1">
            <a:spLocks noChangeArrowheads="1"/>
          </p:cNvSpPr>
          <p:nvPr/>
        </p:nvSpPr>
        <p:spPr bwMode="auto">
          <a:xfrm>
            <a:off x="457200" y="1524000"/>
            <a:ext cx="4838700" cy="500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2800" b="1" u="sng">
                <a:solidFill>
                  <a:srgbClr val="0000FF"/>
                </a:solidFill>
                <a:effectLst>
                  <a:outerShdw blurRad="38100" dist="38100" dir="2700000" algn="tl">
                    <a:srgbClr val="000000"/>
                  </a:outerShdw>
                </a:effectLst>
              </a:rPr>
              <a:t>Change in Demand</a:t>
            </a:r>
            <a:endParaRPr lang="en-US" altLang="en-US" sz="2800" b="1">
              <a:solidFill>
                <a:srgbClr val="0000FF"/>
              </a:solidFill>
              <a:effectLst>
                <a:outerShdw blurRad="38100" dist="38100" dir="2700000" algn="tl">
                  <a:srgbClr val="000000"/>
                </a:outerShdw>
              </a:effectLst>
            </a:endParaRPr>
          </a:p>
          <a:p>
            <a:pPr eaLnBrk="1" hangingPunct="1">
              <a:spcBef>
                <a:spcPct val="50000"/>
              </a:spcBef>
            </a:pPr>
            <a:r>
              <a:rPr lang="en-US" altLang="en-US" sz="2800" b="1">
                <a:solidFill>
                  <a:srgbClr val="0000FF"/>
                </a:solidFill>
                <a:effectLst>
                  <a:outerShdw blurRad="38100" dist="38100" dir="2700000" algn="tl">
                    <a:srgbClr val="000000"/>
                  </a:outerShdw>
                </a:effectLst>
              </a:rPr>
              <a:t>√ Moves the curve</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Income</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Future Expectations</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 of Buyers</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Consumer Information</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Taste and Preference</a:t>
            </a:r>
          </a:p>
          <a:p>
            <a:pPr eaLnBrk="1" hangingPunct="1">
              <a:spcBef>
                <a:spcPct val="50000"/>
              </a:spcBef>
              <a:buFontTx/>
              <a:buChar char="•"/>
            </a:pPr>
            <a:r>
              <a:rPr lang="en-US" altLang="en-US" sz="2800" b="1">
                <a:solidFill>
                  <a:srgbClr val="0000FF"/>
                </a:solidFill>
                <a:effectLst>
                  <a:outerShdw blurRad="38100" dist="38100" dir="2700000" algn="tl">
                    <a:srgbClr val="000000"/>
                  </a:outerShdw>
                </a:effectLst>
              </a:rPr>
              <a:t>Substitutes and Complements</a:t>
            </a:r>
          </a:p>
        </p:txBody>
      </p:sp>
      <p:sp>
        <p:nvSpPr>
          <p:cNvPr id="4100" name="Text Box 4"/>
          <p:cNvSpPr txBox="1">
            <a:spLocks noChangeArrowheads="1"/>
          </p:cNvSpPr>
          <p:nvPr/>
        </p:nvSpPr>
        <p:spPr bwMode="auto">
          <a:xfrm>
            <a:off x="4572000" y="1676400"/>
            <a:ext cx="4191000"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800" b="1" u="sng">
                <a:solidFill>
                  <a:srgbClr val="008000"/>
                </a:solidFill>
                <a:effectLst>
                  <a:outerShdw blurRad="38100" dist="38100" dir="2700000" algn="tl">
                    <a:srgbClr val="000000"/>
                  </a:outerShdw>
                </a:effectLst>
              </a:rPr>
              <a:t>Change in Quantity Demanded</a:t>
            </a:r>
          </a:p>
          <a:p>
            <a:pPr eaLnBrk="1" hangingPunct="1">
              <a:spcBef>
                <a:spcPct val="50000"/>
              </a:spcBef>
            </a:pPr>
            <a:r>
              <a:rPr lang="en-US" altLang="en-US" sz="2800" b="1">
                <a:solidFill>
                  <a:srgbClr val="008000"/>
                </a:solidFill>
                <a:effectLst>
                  <a:outerShdw blurRad="38100" dist="38100" dir="2700000" algn="tl">
                    <a:srgbClr val="000000"/>
                  </a:outerShdw>
                </a:effectLst>
              </a:rPr>
              <a:t>√ Moves Along the </a:t>
            </a:r>
            <a:r>
              <a:rPr lang="en-US" altLang="en-US" sz="2800" b="1" u="sng">
                <a:solidFill>
                  <a:srgbClr val="008000"/>
                </a:solidFill>
                <a:effectLst>
                  <a:outerShdw blurRad="38100" dist="38100" dir="2700000" algn="tl">
                    <a:srgbClr val="000000"/>
                  </a:outerShdw>
                </a:effectLst>
              </a:rPr>
              <a:t>SAME</a:t>
            </a:r>
            <a:r>
              <a:rPr lang="en-US" altLang="en-US" sz="2800" b="1">
                <a:solidFill>
                  <a:srgbClr val="008000"/>
                </a:solidFill>
                <a:effectLst>
                  <a:outerShdw blurRad="38100" dist="38100" dir="2700000" algn="tl">
                    <a:srgbClr val="000000"/>
                  </a:outerShdw>
                </a:effectLst>
              </a:rPr>
              <a:t> curve</a:t>
            </a:r>
          </a:p>
          <a:p>
            <a:pPr eaLnBrk="1" hangingPunct="1">
              <a:spcBef>
                <a:spcPct val="50000"/>
              </a:spcBef>
            </a:pPr>
            <a:r>
              <a:rPr lang="en-US" altLang="en-US" sz="2800" b="1">
                <a:solidFill>
                  <a:srgbClr val="008000"/>
                </a:solidFill>
                <a:effectLst>
                  <a:outerShdw blurRad="38100" dist="38100" dir="2700000" algn="tl">
                    <a:srgbClr val="000000"/>
                  </a:outerShdw>
                </a:effectLst>
              </a:rPr>
              <a:t>• Caused only by Price change.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Text Box 3"/>
          <p:cNvSpPr txBox="1">
            <a:spLocks noChangeArrowheads="1"/>
          </p:cNvSpPr>
          <p:nvPr/>
        </p:nvSpPr>
        <p:spPr bwMode="auto">
          <a:xfrm>
            <a:off x="609600" y="228600"/>
            <a:ext cx="739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3200" b="1">
                <a:solidFill>
                  <a:srgbClr val="FF0000"/>
                </a:solidFill>
                <a:effectLst>
                  <a:outerShdw blurRad="38100" dist="38100" dir="2700000" algn="tl">
                    <a:srgbClr val="000000"/>
                  </a:outerShdw>
                </a:effectLst>
              </a:rPr>
              <a:t>A change in Supply versus a change in the Quantity Supplied</a:t>
            </a:r>
          </a:p>
        </p:txBody>
      </p:sp>
      <p:sp>
        <p:nvSpPr>
          <p:cNvPr id="162820" name="Text Box 4"/>
          <p:cNvSpPr txBox="1">
            <a:spLocks noChangeArrowheads="1"/>
          </p:cNvSpPr>
          <p:nvPr/>
        </p:nvSpPr>
        <p:spPr bwMode="auto">
          <a:xfrm>
            <a:off x="457200" y="1524000"/>
            <a:ext cx="5864225" cy="500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2800" b="1" u="sng">
                <a:solidFill>
                  <a:srgbClr val="008000"/>
                </a:solidFill>
                <a:effectLst>
                  <a:outerShdw blurRad="38100" dist="38100" dir="2700000" algn="tl">
                    <a:srgbClr val="000000"/>
                  </a:outerShdw>
                </a:effectLst>
              </a:rPr>
              <a:t>Change in Supply</a:t>
            </a:r>
            <a:endParaRPr lang="en-US" altLang="en-US" sz="2800" b="1">
              <a:solidFill>
                <a:srgbClr val="008000"/>
              </a:solidFill>
              <a:effectLst>
                <a:outerShdw blurRad="38100" dist="38100" dir="2700000" algn="tl">
                  <a:srgbClr val="000000"/>
                </a:outerShdw>
              </a:effectLst>
            </a:endParaRPr>
          </a:p>
          <a:p>
            <a:pPr eaLnBrk="1" hangingPunct="1">
              <a:spcBef>
                <a:spcPct val="50000"/>
              </a:spcBef>
            </a:pPr>
            <a:r>
              <a:rPr lang="en-US" altLang="en-US" sz="2800" b="1">
                <a:solidFill>
                  <a:srgbClr val="008000"/>
                </a:solidFill>
                <a:effectLst>
                  <a:outerShdw blurRad="38100" dist="38100" dir="2700000" algn="tl">
                    <a:srgbClr val="000000"/>
                  </a:outerShdw>
                </a:effectLst>
              </a:rPr>
              <a:t>√ Moves the curve</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Costs of Production</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Future Expectations</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 of Sellers</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Taxes and Subsidies</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Prices of goods using same resources</a:t>
            </a:r>
          </a:p>
          <a:p>
            <a:pPr eaLnBrk="1" hangingPunct="1">
              <a:spcBef>
                <a:spcPct val="50000"/>
              </a:spcBef>
              <a:buFontTx/>
              <a:buChar char="•"/>
            </a:pPr>
            <a:r>
              <a:rPr lang="en-US" altLang="en-US" sz="2800" b="1">
                <a:solidFill>
                  <a:srgbClr val="008000"/>
                </a:solidFill>
                <a:effectLst>
                  <a:outerShdw blurRad="38100" dist="38100" dir="2700000" algn="tl">
                    <a:srgbClr val="000000"/>
                  </a:outerShdw>
                </a:effectLst>
              </a:rPr>
              <a:t>Time period of production</a:t>
            </a:r>
          </a:p>
        </p:txBody>
      </p:sp>
      <p:sp>
        <p:nvSpPr>
          <p:cNvPr id="162821" name="Text Box 5"/>
          <p:cNvSpPr txBox="1">
            <a:spLocks noChangeArrowheads="1"/>
          </p:cNvSpPr>
          <p:nvPr/>
        </p:nvSpPr>
        <p:spPr bwMode="auto">
          <a:xfrm>
            <a:off x="4572000" y="1676400"/>
            <a:ext cx="4191000"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2800" b="1" u="sng">
                <a:solidFill>
                  <a:srgbClr val="0000FF"/>
                </a:solidFill>
                <a:effectLst>
                  <a:outerShdw blurRad="38100" dist="38100" dir="2700000" algn="tl">
                    <a:srgbClr val="000000"/>
                  </a:outerShdw>
                </a:effectLst>
              </a:rPr>
              <a:t>Change in Quantity Supplied</a:t>
            </a:r>
          </a:p>
          <a:p>
            <a:pPr eaLnBrk="1" hangingPunct="1">
              <a:spcBef>
                <a:spcPct val="50000"/>
              </a:spcBef>
            </a:pPr>
            <a:r>
              <a:rPr lang="en-US" altLang="en-US" sz="2800" b="1">
                <a:solidFill>
                  <a:srgbClr val="0000FF"/>
                </a:solidFill>
                <a:effectLst>
                  <a:outerShdw blurRad="38100" dist="38100" dir="2700000" algn="tl">
                    <a:srgbClr val="000000"/>
                  </a:outerShdw>
                </a:effectLst>
              </a:rPr>
              <a:t>√ Moves Along the </a:t>
            </a:r>
            <a:r>
              <a:rPr lang="en-US" altLang="en-US" sz="2800" b="1" u="sng">
                <a:solidFill>
                  <a:srgbClr val="0000FF"/>
                </a:solidFill>
                <a:effectLst>
                  <a:outerShdw blurRad="38100" dist="38100" dir="2700000" algn="tl">
                    <a:srgbClr val="000000"/>
                  </a:outerShdw>
                </a:effectLst>
              </a:rPr>
              <a:t>SAME</a:t>
            </a:r>
            <a:r>
              <a:rPr lang="en-US" altLang="en-US" sz="2800" b="1">
                <a:solidFill>
                  <a:srgbClr val="0000FF"/>
                </a:solidFill>
                <a:effectLst>
                  <a:outerShdw blurRad="38100" dist="38100" dir="2700000" algn="tl">
                    <a:srgbClr val="000000"/>
                  </a:outerShdw>
                </a:effectLst>
              </a:rPr>
              <a:t> curve</a:t>
            </a:r>
          </a:p>
          <a:p>
            <a:pPr eaLnBrk="1" hangingPunct="1">
              <a:spcBef>
                <a:spcPct val="50000"/>
              </a:spcBef>
            </a:pPr>
            <a:r>
              <a:rPr lang="en-US" altLang="en-US" sz="2800" b="1">
                <a:solidFill>
                  <a:srgbClr val="0000FF"/>
                </a:solidFill>
                <a:effectLst>
                  <a:outerShdw blurRad="38100" dist="38100" dir="2700000" algn="tl">
                    <a:srgbClr val="000000"/>
                  </a:outerShdw>
                </a:effectLst>
              </a:rPr>
              <a:t>• Caused only by Price change.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04800" y="152400"/>
            <a:ext cx="59293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3200" b="1">
                <a:solidFill>
                  <a:srgbClr val="FF0000"/>
                </a:solidFill>
                <a:effectLst>
                  <a:outerShdw blurRad="38100" dist="38100" dir="2700000" algn="tl">
                    <a:srgbClr val="000000"/>
                  </a:outerShdw>
                </a:effectLst>
                <a:latin typeface="Times New Roman" panose="02020603050405020304" pitchFamily="18" charset="0"/>
              </a:rPr>
              <a:t>Consumer and Producer Surplus</a:t>
            </a:r>
          </a:p>
        </p:txBody>
      </p:sp>
      <p:sp>
        <p:nvSpPr>
          <p:cNvPr id="5123" name="Text Box 3"/>
          <p:cNvSpPr txBox="1">
            <a:spLocks noChangeArrowheads="1"/>
          </p:cNvSpPr>
          <p:nvPr/>
        </p:nvSpPr>
        <p:spPr bwMode="auto">
          <a:xfrm>
            <a:off x="1066800" y="762000"/>
            <a:ext cx="66373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2800" b="1">
                <a:solidFill>
                  <a:srgbClr val="0000FF"/>
                </a:solidFill>
                <a:effectLst>
                  <a:outerShdw blurRad="38100" dist="38100" dir="2700000" algn="tl">
                    <a:srgbClr val="000000"/>
                  </a:outerShdw>
                </a:effectLst>
                <a:latin typeface="Times New Roman" panose="02020603050405020304" pitchFamily="18" charset="0"/>
              </a:rPr>
              <a:t>√ The value in excess of the purchase price</a:t>
            </a:r>
          </a:p>
        </p:txBody>
      </p:sp>
      <p:sp>
        <p:nvSpPr>
          <p:cNvPr id="5124" name="Text Box 4"/>
          <p:cNvSpPr txBox="1">
            <a:spLocks noChangeArrowheads="1"/>
          </p:cNvSpPr>
          <p:nvPr/>
        </p:nvSpPr>
        <p:spPr bwMode="auto">
          <a:xfrm>
            <a:off x="228600" y="1295400"/>
            <a:ext cx="87614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sz="2800" b="1">
                <a:solidFill>
                  <a:srgbClr val="008000"/>
                </a:solidFill>
                <a:effectLst>
                  <a:outerShdw blurRad="38100" dist="38100" dir="2700000" algn="tl">
                    <a:srgbClr val="000000"/>
                  </a:outerShdw>
                </a:effectLst>
                <a:latin typeface="Times New Roman" panose="02020603050405020304" pitchFamily="18" charset="0"/>
              </a:rPr>
              <a:t>√ The income the firm gets in excess of its marginal costs</a:t>
            </a:r>
          </a:p>
        </p:txBody>
      </p:sp>
      <p:sp>
        <p:nvSpPr>
          <p:cNvPr id="5125" name="Line 5"/>
          <p:cNvSpPr>
            <a:spLocks noChangeShapeType="1"/>
          </p:cNvSpPr>
          <p:nvPr/>
        </p:nvSpPr>
        <p:spPr bwMode="auto">
          <a:xfrm>
            <a:off x="1905000" y="2362200"/>
            <a:ext cx="3822700" cy="2736850"/>
          </a:xfrm>
          <a:prstGeom prst="line">
            <a:avLst/>
          </a:prstGeom>
          <a:noFill/>
          <a:ln w="76200">
            <a:solidFill>
              <a:srgbClr val="008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ChangeArrowheads="1"/>
          </p:cNvSpPr>
          <p:nvPr/>
        </p:nvSpPr>
        <p:spPr bwMode="auto">
          <a:xfrm>
            <a:off x="6157913" y="5070475"/>
            <a:ext cx="6889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5400" b="1">
                <a:solidFill>
                  <a:srgbClr val="0000FF"/>
                </a:solidFill>
                <a:effectLst>
                  <a:outerShdw blurRad="38100" dist="38100" dir="2700000" algn="tl">
                    <a:srgbClr val="000000"/>
                  </a:outerShdw>
                </a:effectLst>
                <a:latin typeface="Times New Roman" panose="02020603050405020304" pitchFamily="18" charset="0"/>
              </a:rPr>
              <a:t>D</a:t>
            </a:r>
            <a:endParaRPr lang="en-US" altLang="en-US" sz="8800" b="1">
              <a:solidFill>
                <a:srgbClr val="0000FF"/>
              </a:solidFill>
              <a:effectLst>
                <a:outerShdw blurRad="38100" dist="38100" dir="2700000" algn="tl">
                  <a:srgbClr val="000000"/>
                </a:outerShdw>
              </a:effectLst>
              <a:latin typeface="Times New Roman" panose="02020603050405020304" pitchFamily="18" charset="0"/>
            </a:endParaRPr>
          </a:p>
        </p:txBody>
      </p:sp>
      <p:sp>
        <p:nvSpPr>
          <p:cNvPr id="5127" name="Line 7"/>
          <p:cNvSpPr>
            <a:spLocks noChangeShapeType="1"/>
          </p:cNvSpPr>
          <p:nvPr/>
        </p:nvSpPr>
        <p:spPr bwMode="auto">
          <a:xfrm flipH="1">
            <a:off x="1905000" y="2895600"/>
            <a:ext cx="3760788" cy="2738438"/>
          </a:xfrm>
          <a:prstGeom prst="line">
            <a:avLst/>
          </a:prstGeom>
          <a:noFill/>
          <a:ln w="76200">
            <a:solidFill>
              <a:srgbClr val="0000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8" name="Line 8"/>
          <p:cNvSpPr>
            <a:spLocks noChangeShapeType="1"/>
          </p:cNvSpPr>
          <p:nvPr/>
        </p:nvSpPr>
        <p:spPr bwMode="auto">
          <a:xfrm>
            <a:off x="1833563" y="2133600"/>
            <a:ext cx="0" cy="3976688"/>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9" name="Line 9"/>
          <p:cNvSpPr>
            <a:spLocks noChangeShapeType="1"/>
          </p:cNvSpPr>
          <p:nvPr/>
        </p:nvSpPr>
        <p:spPr bwMode="auto">
          <a:xfrm>
            <a:off x="1833563" y="6110288"/>
            <a:ext cx="5953125" cy="0"/>
          </a:xfrm>
          <a:prstGeom prst="line">
            <a:avLst/>
          </a:prstGeom>
          <a:noFill/>
          <a:ln w="1016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
          <p:cNvSpPr>
            <a:spLocks noChangeArrowheads="1"/>
          </p:cNvSpPr>
          <p:nvPr/>
        </p:nvSpPr>
        <p:spPr bwMode="auto">
          <a:xfrm>
            <a:off x="5969000" y="2332038"/>
            <a:ext cx="5635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5400" b="1">
                <a:solidFill>
                  <a:srgbClr val="0000FF"/>
                </a:solidFill>
                <a:effectLst>
                  <a:outerShdw blurRad="38100" dist="38100" dir="2700000" algn="tl">
                    <a:srgbClr val="000000"/>
                  </a:outerShdw>
                </a:effectLst>
                <a:latin typeface="Times New Roman" panose="02020603050405020304" pitchFamily="18" charset="0"/>
              </a:rPr>
              <a:t>S</a:t>
            </a:r>
          </a:p>
        </p:txBody>
      </p:sp>
      <p:sp>
        <p:nvSpPr>
          <p:cNvPr id="5131" name="Line 11"/>
          <p:cNvSpPr>
            <a:spLocks noChangeShapeType="1"/>
          </p:cNvSpPr>
          <p:nvPr/>
        </p:nvSpPr>
        <p:spPr bwMode="auto">
          <a:xfrm flipH="1">
            <a:off x="1825625" y="3998913"/>
            <a:ext cx="2317750" cy="0"/>
          </a:xfrm>
          <a:prstGeom prst="line">
            <a:avLst/>
          </a:prstGeom>
          <a:noFill/>
          <a:ln w="19050">
            <a:solidFill>
              <a:schemeClr val="tx1"/>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2" name="Rectangle 12"/>
          <p:cNvSpPr>
            <a:spLocks noChangeArrowheads="1"/>
          </p:cNvSpPr>
          <p:nvPr/>
        </p:nvSpPr>
        <p:spPr bwMode="auto">
          <a:xfrm>
            <a:off x="1081088" y="3635375"/>
            <a:ext cx="75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sz="2800" b="1" dirty="0">
                <a:latin typeface="Times New Roman" panose="02020603050405020304" pitchFamily="18" charset="0"/>
              </a:rPr>
              <a:t>P</a:t>
            </a:r>
            <a:r>
              <a:rPr lang="en-US" altLang="en-US" sz="2800" b="1" baseline="-25000" dirty="0">
                <a:latin typeface="Times New Roman" panose="02020603050405020304" pitchFamily="18" charset="0"/>
              </a:rPr>
              <a:t>1</a:t>
            </a:r>
            <a:endParaRPr lang="en-US" altLang="en-US" sz="9600" b="1" dirty="0">
              <a:latin typeface="Times New Roman" panose="02020603050405020304" pitchFamily="18" charset="0"/>
            </a:endParaRPr>
          </a:p>
        </p:txBody>
      </p:sp>
      <p:grpSp>
        <p:nvGrpSpPr>
          <p:cNvPr id="5133" name="Group 13"/>
          <p:cNvGrpSpPr>
            <a:grpSpLocks/>
          </p:cNvGrpSpPr>
          <p:nvPr/>
        </p:nvGrpSpPr>
        <p:grpSpPr bwMode="auto">
          <a:xfrm>
            <a:off x="3876675" y="3959225"/>
            <a:ext cx="573088" cy="2765425"/>
            <a:chOff x="2525" y="1968"/>
            <a:chExt cx="439" cy="2036"/>
          </a:xfrm>
        </p:grpSpPr>
        <p:sp>
          <p:nvSpPr>
            <p:cNvPr id="5134" name="Line 14"/>
            <p:cNvSpPr>
              <a:spLocks noChangeShapeType="1"/>
            </p:cNvSpPr>
            <p:nvPr/>
          </p:nvSpPr>
          <p:spPr bwMode="auto">
            <a:xfrm>
              <a:off x="2736" y="1968"/>
              <a:ext cx="0" cy="1584"/>
            </a:xfrm>
            <a:prstGeom prst="line">
              <a:avLst/>
            </a:prstGeom>
            <a:noFill/>
            <a:ln w="19050">
              <a:solidFill>
                <a:schemeClr val="tx1"/>
              </a:solidFill>
              <a:prstDash val="dash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5" name="Text Box 15"/>
            <p:cNvSpPr txBox="1">
              <a:spLocks noChangeArrowheads="1"/>
            </p:cNvSpPr>
            <p:nvPr/>
          </p:nvSpPr>
          <p:spPr bwMode="auto">
            <a:xfrm>
              <a:off x="2525" y="3622"/>
              <a:ext cx="439" cy="382"/>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solidFill>
                    <a:srgbClr val="FF0000"/>
                  </a:solidFill>
                  <a:effectLst>
                    <a:outerShdw blurRad="38100" dist="38100" dir="2700000" algn="tl">
                      <a:srgbClr val="000000"/>
                    </a:outerShdw>
                  </a:effectLst>
                  <a:latin typeface="Times New Roman" panose="02020603050405020304" pitchFamily="18" charset="0"/>
                </a:rPr>
                <a:t>Q</a:t>
              </a:r>
              <a:r>
                <a:rPr lang="en-US" altLang="en-US" sz="2800" b="1" baseline="-25000">
                  <a:solidFill>
                    <a:srgbClr val="FF0000"/>
                  </a:solidFill>
                  <a:effectLst>
                    <a:outerShdw blurRad="38100" dist="38100" dir="2700000" algn="tl">
                      <a:srgbClr val="000000"/>
                    </a:outerShdw>
                  </a:effectLst>
                  <a:latin typeface="Times New Roman" panose="02020603050405020304" pitchFamily="18" charset="0"/>
                </a:rPr>
                <a:t>e</a:t>
              </a:r>
              <a:endParaRPr lang="en-US" altLang="en-US" sz="2800">
                <a:latin typeface="Times New Roman" panose="02020603050405020304" pitchFamily="18" charset="0"/>
              </a:endParaRPr>
            </a:p>
          </p:txBody>
        </p:sp>
      </p:grpSp>
      <p:sp>
        <p:nvSpPr>
          <p:cNvPr id="5136" name="Text Box 16"/>
          <p:cNvSpPr txBox="1">
            <a:spLocks noChangeArrowheads="1"/>
          </p:cNvSpPr>
          <p:nvPr/>
        </p:nvSpPr>
        <p:spPr bwMode="auto">
          <a:xfrm>
            <a:off x="1393825" y="1900238"/>
            <a:ext cx="293688"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bg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2"/>
                </a:solidFill>
                <a:effectLst>
                  <a:outerShdw blurRad="38100" dist="38100" dir="2700000" algn="tl">
                    <a:srgbClr val="000000"/>
                  </a:outerShdw>
                </a:effectLst>
                <a:latin typeface="Times New Roman" panose="02020603050405020304" pitchFamily="18" charset="0"/>
              </a:rPr>
              <a:t>P</a:t>
            </a:r>
          </a:p>
        </p:txBody>
      </p:sp>
      <p:sp>
        <p:nvSpPr>
          <p:cNvPr id="5137" name="Text Box 17"/>
          <p:cNvSpPr txBox="1">
            <a:spLocks noChangeArrowheads="1"/>
          </p:cNvSpPr>
          <p:nvPr/>
        </p:nvSpPr>
        <p:spPr bwMode="auto">
          <a:xfrm>
            <a:off x="7348538" y="6180138"/>
            <a:ext cx="293687" cy="457200"/>
          </a:xfrm>
          <a:prstGeom prst="rect">
            <a:avLst/>
          </a:prstGeom>
          <a:noFill/>
          <a:ln>
            <a:noFill/>
          </a:ln>
          <a:effectLst/>
          <a:extLst>
            <a:ext uri="{909E8E84-426E-40DD-AFC4-6F175D3DCCD1}">
              <a14:hiddenFill xmlns:a14="http://schemas.microsoft.com/office/drawing/2010/main">
                <a:gradFill rotWithShape="0">
                  <a:gsLst>
                    <a:gs pos="0">
                      <a:srgbClr val="006600"/>
                    </a:gs>
                    <a:gs pos="100000">
                      <a:srgbClr val="006600">
                        <a:gamma/>
                        <a:shade val="69804"/>
                        <a:invGamma/>
                      </a:srgbClr>
                    </a:gs>
                  </a:gsLst>
                  <a:path path="shape">
                    <a:fillToRect l="50000" t="50000" r="50000" b="50000"/>
                  </a:path>
                </a:gra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chemeClr val="bg2"/>
                </a:solidFill>
                <a:effectLst>
                  <a:outerShdw blurRad="38100" dist="38100" dir="2700000" algn="tl">
                    <a:srgbClr val="000000"/>
                  </a:outerShdw>
                </a:effectLst>
                <a:latin typeface="Times New Roman" panose="02020603050405020304" pitchFamily="18" charset="0"/>
              </a:rPr>
              <a:t>Q</a:t>
            </a:r>
          </a:p>
        </p:txBody>
      </p:sp>
      <p:sp>
        <p:nvSpPr>
          <p:cNvPr id="5138" name="AutoShape 18"/>
          <p:cNvSpPr>
            <a:spLocks noChangeArrowheads="1"/>
          </p:cNvSpPr>
          <p:nvPr/>
        </p:nvSpPr>
        <p:spPr bwMode="auto">
          <a:xfrm rot="16200000" flipV="1">
            <a:off x="2209800" y="2057400"/>
            <a:ext cx="1600200" cy="2209800"/>
          </a:xfrm>
          <a:prstGeom prst="rtTriangle">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9" name="AutoShape 19"/>
          <p:cNvSpPr>
            <a:spLocks noChangeArrowheads="1"/>
          </p:cNvSpPr>
          <p:nvPr/>
        </p:nvSpPr>
        <p:spPr bwMode="auto">
          <a:xfrm rot="16200000" flipH="1" flipV="1">
            <a:off x="2209800" y="3733800"/>
            <a:ext cx="1600200" cy="2209800"/>
          </a:xfrm>
          <a:prstGeom prst="rtTriangle">
            <a:avLst/>
          </a:prstGeom>
          <a:solidFill>
            <a:srgbClr val="008000"/>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40" name="Text Box 20"/>
          <p:cNvSpPr txBox="1">
            <a:spLocks noChangeArrowheads="1"/>
          </p:cNvSpPr>
          <p:nvPr/>
        </p:nvSpPr>
        <p:spPr bwMode="auto">
          <a:xfrm>
            <a:off x="2209800" y="3048000"/>
            <a:ext cx="55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a:solidFill>
                  <a:schemeClr val="bg1"/>
                </a:solidFill>
                <a:latin typeface="Times New Roman" panose="02020603050405020304" pitchFamily="18" charset="0"/>
              </a:rPr>
              <a:t>CS</a:t>
            </a:r>
            <a:endParaRPr lang="en-US" altLang="en-US">
              <a:solidFill>
                <a:schemeClr val="tx2"/>
              </a:solidFill>
              <a:latin typeface="Times New Roman" panose="02020603050405020304" pitchFamily="18" charset="0"/>
            </a:endParaRPr>
          </a:p>
        </p:txBody>
      </p:sp>
      <p:sp>
        <p:nvSpPr>
          <p:cNvPr id="5141" name="Text Box 21"/>
          <p:cNvSpPr txBox="1">
            <a:spLocks noChangeArrowheads="1"/>
          </p:cNvSpPr>
          <p:nvPr/>
        </p:nvSpPr>
        <p:spPr bwMode="auto">
          <a:xfrm>
            <a:off x="2209800" y="4267200"/>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spcBef>
                <a:spcPct val="50000"/>
              </a:spcBef>
            </a:pPr>
            <a:r>
              <a:rPr lang="en-US" altLang="en-US">
                <a:solidFill>
                  <a:schemeClr val="bg1"/>
                </a:solidFill>
                <a:latin typeface="Times New Roman" panose="02020603050405020304" pitchFamily="18" charset="0"/>
              </a:rPr>
              <a:t>PS</a:t>
            </a:r>
            <a:endParaRPr lang="en-US" altLang="en-US">
              <a:solidFill>
                <a:schemeClr val="tx2"/>
              </a:solidFill>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1374</Words>
  <Application>Microsoft Office PowerPoint</Application>
  <PresentationFormat>On-screen Show (4:3)</PresentationFormat>
  <Paragraphs>560</Paragraphs>
  <Slides>41</Slides>
  <Notes>38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vt:lpstr>
      <vt:lpstr>Arial Narrow</vt:lpstr>
      <vt:lpstr>Monotype Sorts</vt:lpstr>
      <vt:lpstr>Symbol</vt:lpstr>
      <vt:lpstr>Times</vt:lpstr>
      <vt:lpstr>Times New Roman</vt:lpstr>
      <vt:lpstr>Blank Presentation</vt:lpstr>
      <vt:lpstr>Lotus SmartPics Image</vt:lpstr>
      <vt:lpstr>AP MICRO ECONOMICS EXAM REVIEW</vt:lpstr>
      <vt:lpstr>PowerPoint Presentation</vt:lpstr>
      <vt:lpstr>PowerPoint Presentation</vt:lpstr>
      <vt:lpstr>PowerPoint Presentation</vt:lpstr>
      <vt:lpstr>PowerPoint Presentation</vt:lpstr>
      <vt:lpstr>Market Equilibrium</vt:lpstr>
      <vt:lpstr>PowerPoint Presentation</vt:lpstr>
      <vt:lpstr>PowerPoint Presentation</vt:lpstr>
      <vt:lpstr>PowerPoint Presentation</vt:lpstr>
      <vt:lpstr>PowerPoint Presentation</vt:lpstr>
      <vt:lpstr>PowerPoint Presentation</vt:lpstr>
      <vt:lpstr>E i = %  Quantity        % Income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Deadweight loss under monopoly</vt:lpstr>
      <vt:lpstr>PowerPoint Presentation</vt:lpstr>
      <vt:lpstr>PowerPoint Presentation</vt:lpstr>
      <vt:lpstr>PowerPoint Presentation</vt:lpstr>
      <vt:lpstr>Using Game Theory</vt:lpstr>
      <vt:lpstr>Advertising Game</vt:lpstr>
      <vt:lpstr>PowerPoint Presentation</vt:lpstr>
      <vt:lpstr>PowerPoint Presentation</vt:lpstr>
      <vt:lpstr>PowerPoint Presentation</vt:lpstr>
      <vt:lpstr>PowerPoint Presentation</vt:lpstr>
      <vt:lpstr>PowerPoint Presentation</vt:lpstr>
      <vt:lpstr>PowerPoint Presentation</vt:lpstr>
      <vt:lpstr>Two Goals for Tax Systems</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MISTAKES ON THE AP MICRO EXAM</dc:title>
  <dc:creator>Peggy Pride</dc:creator>
  <cp:lastModifiedBy>Swerdlow, Greg</cp:lastModifiedBy>
  <cp:revision>112</cp:revision>
  <cp:lastPrinted>2005-05-02T18:13:36Z</cp:lastPrinted>
  <dcterms:created xsi:type="dcterms:W3CDTF">2005-05-01T23:10:15Z</dcterms:created>
  <dcterms:modified xsi:type="dcterms:W3CDTF">2023-04-19T16:03:20Z</dcterms:modified>
</cp:coreProperties>
</file>